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50"/>
  </p:notesMasterIdLst>
  <p:handoutMasterIdLst>
    <p:handoutMasterId r:id="rId51"/>
  </p:handoutMasterIdLst>
  <p:sldIdLst>
    <p:sldId id="256" r:id="rId5"/>
    <p:sldId id="320" r:id="rId6"/>
    <p:sldId id="376" r:id="rId7"/>
    <p:sldId id="373" r:id="rId8"/>
    <p:sldId id="374" r:id="rId9"/>
    <p:sldId id="324" r:id="rId10"/>
    <p:sldId id="375" r:id="rId11"/>
    <p:sldId id="326" r:id="rId12"/>
    <p:sldId id="327" r:id="rId13"/>
    <p:sldId id="328" r:id="rId14"/>
    <p:sldId id="329" r:id="rId15"/>
    <p:sldId id="330" r:id="rId16"/>
    <p:sldId id="331" r:id="rId17"/>
    <p:sldId id="332" r:id="rId18"/>
    <p:sldId id="333" r:id="rId19"/>
    <p:sldId id="377" r:id="rId20"/>
    <p:sldId id="335" r:id="rId21"/>
    <p:sldId id="336" r:id="rId22"/>
    <p:sldId id="378" r:id="rId23"/>
    <p:sldId id="338" r:id="rId24"/>
    <p:sldId id="339" r:id="rId25"/>
    <p:sldId id="379" r:id="rId26"/>
    <p:sldId id="344" r:id="rId27"/>
    <p:sldId id="346" r:id="rId28"/>
    <p:sldId id="347" r:id="rId29"/>
    <p:sldId id="348" r:id="rId30"/>
    <p:sldId id="380" r:id="rId31"/>
    <p:sldId id="381" r:id="rId32"/>
    <p:sldId id="351" r:id="rId33"/>
    <p:sldId id="382" r:id="rId34"/>
    <p:sldId id="383" r:id="rId35"/>
    <p:sldId id="356" r:id="rId36"/>
    <p:sldId id="357" r:id="rId37"/>
    <p:sldId id="361" r:id="rId38"/>
    <p:sldId id="363" r:id="rId39"/>
    <p:sldId id="364" r:id="rId40"/>
    <p:sldId id="365" r:id="rId41"/>
    <p:sldId id="366" r:id="rId42"/>
    <p:sldId id="367" r:id="rId43"/>
    <p:sldId id="368" r:id="rId44"/>
    <p:sldId id="369" r:id="rId45"/>
    <p:sldId id="370" r:id="rId46"/>
    <p:sldId id="384" r:id="rId47"/>
    <p:sldId id="371" r:id="rId48"/>
    <p:sldId id="372" r:id="rId4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ian Williams" initials="MW"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C591"/>
    <a:srgbClr val="D059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6552B9-87D7-430C-BF38-B0EB5146A9E8}" v="2" dt="2020-07-12T17:32:26.1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305"/>
    <p:restoredTop sz="78149" autoAdjust="0"/>
  </p:normalViewPr>
  <p:slideViewPr>
    <p:cSldViewPr>
      <p:cViewPr varScale="1">
        <p:scale>
          <a:sx n="154" d="100"/>
          <a:sy n="154" d="100"/>
        </p:scale>
        <p:origin x="-104" y="-11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51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50" Type="http://schemas.openxmlformats.org/officeDocument/2006/relationships/notesMaster" Target="notesMasters/notesMaster1.xml"/><Relationship Id="rId51" Type="http://schemas.openxmlformats.org/officeDocument/2006/relationships/handoutMaster" Target="handoutMasters/handoutMaster1.xml"/><Relationship Id="rId52" Type="http://schemas.openxmlformats.org/officeDocument/2006/relationships/printerSettings" Target="printerSettings/printerSettings1.bin"/><Relationship Id="rId53" Type="http://schemas.openxmlformats.org/officeDocument/2006/relationships/commentAuthors" Target="commentAuthors.xml"/><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58" Type="http://schemas.microsoft.com/office/2016/11/relationships/changesInfo" Target="changesInfos/changesInfo1.xml"/><Relationship Id="rId59" Type="http://schemas.microsoft.com/office/2015/10/relationships/revisionInfo" Target="revisionInfo.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 Isbell" userId="8016f19d-7e52-4262-904f-977ded5275fb" providerId="ADAL" clId="{D86552B9-87D7-430C-BF38-B0EB5146A9E8}"/>
    <pc:docChg chg="undo custSel modSld">
      <pc:chgData name="Ann Isbell" userId="8016f19d-7e52-4262-904f-977ded5275fb" providerId="ADAL" clId="{D86552B9-87D7-430C-BF38-B0EB5146A9E8}" dt="2020-07-12T17:32:26.172" v="4" actId="27636"/>
      <pc:docMkLst>
        <pc:docMk/>
      </pc:docMkLst>
      <pc:sldChg chg="addSp delSp">
        <pc:chgData name="Ann Isbell" userId="8016f19d-7e52-4262-904f-977ded5275fb" providerId="ADAL" clId="{D86552B9-87D7-430C-BF38-B0EB5146A9E8}" dt="2020-07-12T17:32:26.120" v="3"/>
        <pc:sldMkLst>
          <pc:docMk/>
          <pc:sldMk cId="0" sldId="256"/>
        </pc:sldMkLst>
        <pc:picChg chg="add del">
          <ac:chgData name="Ann Isbell" userId="8016f19d-7e52-4262-904f-977ded5275fb" providerId="ADAL" clId="{D86552B9-87D7-430C-BF38-B0EB5146A9E8}" dt="2020-07-12T17:32:26.120" v="3"/>
          <ac:picMkLst>
            <pc:docMk/>
            <pc:sldMk cId="0" sldId="256"/>
            <ac:picMk id="3" creationId="{BE31EB26-2C42-496B-B2C4-35A1D7BB9B99}"/>
          </ac:picMkLst>
        </pc:picChg>
      </pc:sldChg>
      <pc:sldChg chg="modSp mod">
        <pc:chgData name="Ann Isbell" userId="8016f19d-7e52-4262-904f-977ded5275fb" providerId="ADAL" clId="{D86552B9-87D7-430C-BF38-B0EB5146A9E8}" dt="2020-07-12T17:32:26.172" v="4" actId="27636"/>
        <pc:sldMkLst>
          <pc:docMk/>
          <pc:sldMk cId="2900571883" sldId="369"/>
        </pc:sldMkLst>
        <pc:spChg chg="mod">
          <ac:chgData name="Ann Isbell" userId="8016f19d-7e52-4262-904f-977ded5275fb" providerId="ADAL" clId="{D86552B9-87D7-430C-BF38-B0EB5146A9E8}" dt="2020-07-12T17:32:26.172" v="4" actId="27636"/>
          <ac:spMkLst>
            <pc:docMk/>
            <pc:sldMk cId="2900571883" sldId="369"/>
            <ac:spMk id="107523"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0629D50-F907-4464-8C14-B8A6B3AC723C}" type="datetimeFigureOut">
              <a:rPr lang="en-US" smtClean="0"/>
              <a:pPr/>
              <a:t>7/13/20</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AC784921-42A5-4047-8AE0-C09B1C764A18}" type="slidenum">
              <a:rPr lang="en-US" smtClean="0"/>
              <a:pPr/>
              <a:t>‹#›</a:t>
            </a:fld>
            <a:endParaRPr lang="en-US"/>
          </a:p>
        </p:txBody>
      </p:sp>
    </p:spTree>
    <p:extLst>
      <p:ext uri="{BB962C8B-B14F-4D97-AF65-F5344CB8AC3E}">
        <p14:creationId xmlns:p14="http://schemas.microsoft.com/office/powerpoint/2010/main" val="28196949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F4C045D-66F0-4956-8248-DEB22BB3BC70}" type="datetimeFigureOut">
              <a:rPr lang="en-US" smtClean="0"/>
              <a:pPr/>
              <a:t>7/13/20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6D1356D5-A537-4BAB-BFC5-F302A101A0B2}" type="slidenum">
              <a:rPr lang="en-US" smtClean="0"/>
              <a:pPr/>
              <a:t>‹#›</a:t>
            </a:fld>
            <a:endParaRPr lang="en-US"/>
          </a:p>
        </p:txBody>
      </p:sp>
    </p:spTree>
    <p:extLst>
      <p:ext uri="{BB962C8B-B14F-4D97-AF65-F5344CB8AC3E}">
        <p14:creationId xmlns:p14="http://schemas.microsoft.com/office/powerpoint/2010/main" val="145328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This training is designed for the people who will help administer the screening measures (e.g. give the measures to parents, help them complete the measure); and score the measures. In some clinics, these roles will be completed by front desk staff and/or medical assistants. In other clinics, medical providers (e.g. physicians; nurses) may fill these roles. </a:t>
            </a:r>
          </a:p>
          <a:p>
            <a:endParaRPr lang="en-US" dirty="0"/>
          </a:p>
        </p:txBody>
      </p:sp>
      <p:sp>
        <p:nvSpPr>
          <p:cNvPr id="4" name="Slide Number Placeholder 3"/>
          <p:cNvSpPr>
            <a:spLocks noGrp="1"/>
          </p:cNvSpPr>
          <p:nvPr>
            <p:ph type="sldNum" sz="quarter" idx="10"/>
          </p:nvPr>
        </p:nvSpPr>
        <p:spPr/>
        <p:txBody>
          <a:bodyPr/>
          <a:lstStyle/>
          <a:p>
            <a:fld id="{6D1356D5-A537-4BAB-BFC5-F302A101A0B2}"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txBox="1">
            <a:spLocks noGrp="1"/>
          </p:cNvSpPr>
          <p:nvPr>
            <p:ph type="body" idx="1"/>
          </p:nvPr>
        </p:nvSpPr>
        <p:spPr>
          <a:xfrm>
            <a:off x="701675" y="4416425"/>
            <a:ext cx="5607049" cy="4183061"/>
          </a:xfrm>
          <a:prstGeom prst="rect">
            <a:avLst/>
          </a:prstGeom>
        </p:spPr>
        <p:txBody>
          <a:bodyPr lIns="91425" tIns="91425" rIns="91425" bIns="91425" anchor="ctr" anchorCtr="0">
            <a:spAutoFit/>
          </a:bodyPr>
          <a:lstStyle/>
          <a:p>
            <a:pPr>
              <a:spcBef>
                <a:spcPts val="0"/>
              </a:spcBef>
              <a:buNone/>
            </a:pPr>
            <a:endParaRPr dirty="0"/>
          </a:p>
        </p:txBody>
      </p:sp>
      <p:sp>
        <p:nvSpPr>
          <p:cNvPr id="238" name="Shape 23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715278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45" name="Shape 245"/>
          <p:cNvSpPr txBox="1">
            <a:spLocks noGrp="1"/>
          </p:cNvSpPr>
          <p:nvPr>
            <p:ph type="body" idx="1"/>
          </p:nvPr>
        </p:nvSpPr>
        <p:spPr>
          <a:xfrm>
            <a:off x="701675" y="4416425"/>
            <a:ext cx="5607049" cy="4183061"/>
          </a:xfrm>
          <a:prstGeom prst="rect">
            <a:avLst/>
          </a:prstGeom>
          <a:noFill/>
          <a:ln>
            <a:noFill/>
          </a:ln>
        </p:spPr>
        <p:txBody>
          <a:bodyPr lIns="92825" tIns="46400" rIns="92825" bIns="46400" anchor="t" anchorCtr="0">
            <a:spAutoFit/>
          </a:bodyPr>
          <a:lstStyle/>
          <a:p>
            <a:pPr marL="285750" marR="0" lvl="0" indent="-285750" algn="l" rtl="0">
              <a:spcBef>
                <a:spcPts val="0"/>
              </a:spcBef>
              <a:buSzPct val="25000"/>
              <a:buFont typeface="Arial" panose="020B0604020202020204" pitchFamily="34" charset="0"/>
              <a:buChar char="•"/>
            </a:pPr>
            <a:r>
              <a:rPr lang="en-US" sz="1800" b="0" i="0" u="none" strike="noStrike" cap="none" baseline="0" dirty="0" smtClean="0"/>
              <a:t>This slide assumes a clinic is using the paper/printed version of the ASQ-3. If using the online version, the program will select the correct measure for the child’s age. </a:t>
            </a:r>
          </a:p>
          <a:p>
            <a:pPr marL="285750" marR="0" lvl="0" indent="-285750" algn="l" rtl="0">
              <a:spcBef>
                <a:spcPts val="0"/>
              </a:spcBef>
              <a:buSzPct val="25000"/>
              <a:buFont typeface="Arial" panose="020B0604020202020204" pitchFamily="34" charset="0"/>
              <a:buChar char="•"/>
            </a:pPr>
            <a:r>
              <a:rPr lang="en-US" sz="1800" b="0" i="0" u="none" strike="noStrike" cap="none" baseline="0" dirty="0" smtClean="0"/>
              <a:t>If using the paper/printed version, we recommend that you print a handout for participants with the “Age Administration Chart.” You may also put a screenshot of that table on this slide; it is copyrighted, so we did not include it here. This will show the correct measure to use for each age group. You can then highlight the ages that you will be using for your screening initiative. For example, if you plan to use the ASQ-3 at ages 9, 18, and 24 months (per AAP recommendation), then you will need to decide if a child comes in at 8 months or 10 months, which measure should you select.  </a:t>
            </a:r>
          </a:p>
          <a:p>
            <a:pPr marL="0" marR="0" lvl="0" indent="0" algn="l" rtl="0">
              <a:spcBef>
                <a:spcPts val="0"/>
              </a:spcBef>
              <a:buSzPct val="25000"/>
              <a:buFont typeface="Arial"/>
              <a:buNone/>
            </a:pPr>
            <a:endParaRPr lang="en-US" sz="1800" b="0" i="0" u="none" strike="noStrike" cap="none" baseline="0" dirty="0"/>
          </a:p>
        </p:txBody>
      </p:sp>
      <p:sp>
        <p:nvSpPr>
          <p:cNvPr id="246" name="Shape 246"/>
          <p:cNvSpPr txBox="1"/>
          <p:nvPr/>
        </p:nvSpPr>
        <p:spPr>
          <a:xfrm>
            <a:off x="3970337" y="8829675"/>
            <a:ext cx="3038475" cy="465137"/>
          </a:xfrm>
          <a:prstGeom prst="rect">
            <a:avLst/>
          </a:prstGeom>
          <a:noFill/>
          <a:ln>
            <a:noFill/>
          </a:ln>
        </p:spPr>
        <p:txBody>
          <a:bodyPr lIns="92825" tIns="46400" rIns="92825" bIns="46400" anchor="b" anchorCtr="0">
            <a:spAutoFit/>
          </a:bodyPr>
          <a:lstStyle/>
          <a:p>
            <a:pPr marL="0" marR="0" lvl="0" indent="0" algn="r" rtl="0">
              <a:spcBef>
                <a:spcPts val="0"/>
              </a:spcBef>
              <a:buSzPct val="25000"/>
              <a:buFont typeface="Arial"/>
              <a:buNone/>
            </a:pPr>
            <a:r>
              <a:rPr lang="en-US" sz="1200" b="0" i="0" u="none" strike="noStrike" cap="none" baseline="0"/>
              <a:t>*</a:t>
            </a:r>
          </a:p>
        </p:txBody>
      </p:sp>
    </p:spTree>
    <p:extLst>
      <p:ext uri="{BB962C8B-B14F-4D97-AF65-F5344CB8AC3E}">
        <p14:creationId xmlns:p14="http://schemas.microsoft.com/office/powerpoint/2010/main" val="4100957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Shape 25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54" name="Shape 254"/>
          <p:cNvSpPr txBox="1">
            <a:spLocks noGrp="1"/>
          </p:cNvSpPr>
          <p:nvPr>
            <p:ph type="body" idx="1"/>
          </p:nvPr>
        </p:nvSpPr>
        <p:spPr>
          <a:xfrm>
            <a:off x="701675" y="4416425"/>
            <a:ext cx="5607049" cy="4183061"/>
          </a:xfrm>
          <a:prstGeom prst="rect">
            <a:avLst/>
          </a:prstGeom>
          <a:noFill/>
          <a:ln>
            <a:noFill/>
          </a:ln>
        </p:spPr>
        <p:txBody>
          <a:bodyPr lIns="92825" tIns="46400" rIns="92825" bIns="46400" anchor="t" anchorCtr="0">
            <a:spAutoFit/>
          </a:bodyPr>
          <a:lstStyle/>
          <a:p>
            <a:pPr>
              <a:spcBef>
                <a:spcPts val="0"/>
              </a:spcBef>
              <a:buNone/>
            </a:pPr>
            <a:r>
              <a:rPr lang="en-US" dirty="0"/>
              <a:t>There is an on-line calculator that allows you to quickly calculate the child’s age and which measure to select.  We recommend going to the website and showing the participants how to use it, by entering an administration date, child’s date of birth, and if applicable, number of weeks premature.</a:t>
            </a:r>
            <a:endParaRPr dirty="0"/>
          </a:p>
        </p:txBody>
      </p:sp>
      <p:sp>
        <p:nvSpPr>
          <p:cNvPr id="255" name="Shape 255"/>
          <p:cNvSpPr txBox="1"/>
          <p:nvPr/>
        </p:nvSpPr>
        <p:spPr>
          <a:xfrm>
            <a:off x="3970337" y="8829675"/>
            <a:ext cx="3038475" cy="465137"/>
          </a:xfrm>
          <a:prstGeom prst="rect">
            <a:avLst/>
          </a:prstGeom>
          <a:noFill/>
          <a:ln>
            <a:noFill/>
          </a:ln>
        </p:spPr>
        <p:txBody>
          <a:bodyPr lIns="92825" tIns="46400" rIns="92825" bIns="46400" anchor="b" anchorCtr="0">
            <a:spAutoFit/>
          </a:bodyPr>
          <a:lstStyle/>
          <a:p>
            <a:pPr marL="0" marR="0" lvl="0" indent="0" algn="r" rtl="0">
              <a:spcBef>
                <a:spcPts val="0"/>
              </a:spcBef>
              <a:buSzPct val="25000"/>
              <a:buFont typeface="Arial"/>
              <a:buNone/>
            </a:pPr>
            <a:r>
              <a:rPr lang="en-US" sz="1200" b="0" i="0" u="none" strike="noStrike" cap="none" baseline="0"/>
              <a:t>*</a:t>
            </a:r>
          </a:p>
        </p:txBody>
      </p:sp>
    </p:spTree>
    <p:extLst>
      <p:ext uri="{BB962C8B-B14F-4D97-AF65-F5344CB8AC3E}">
        <p14:creationId xmlns:p14="http://schemas.microsoft.com/office/powerpoint/2010/main" val="1515653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62" name="Shape 262"/>
          <p:cNvSpPr txBox="1">
            <a:spLocks noGrp="1"/>
          </p:cNvSpPr>
          <p:nvPr>
            <p:ph type="body" idx="1"/>
          </p:nvPr>
        </p:nvSpPr>
        <p:spPr>
          <a:xfrm>
            <a:off x="701675" y="4416425"/>
            <a:ext cx="5607049" cy="4183061"/>
          </a:xfrm>
          <a:prstGeom prst="rect">
            <a:avLst/>
          </a:prstGeom>
          <a:noFill/>
          <a:ln>
            <a:noFill/>
          </a:ln>
        </p:spPr>
        <p:txBody>
          <a:bodyPr lIns="92825" tIns="46400" rIns="92825" bIns="46400" anchor="t" anchorCtr="0">
            <a:spAutoFit/>
          </a:bodyPr>
          <a:lstStyle/>
          <a:p>
            <a:pPr marL="0" marR="0" lvl="1" indent="0" algn="l" rtl="0">
              <a:spcBef>
                <a:spcPts val="0"/>
              </a:spcBef>
              <a:buFont typeface="Arial"/>
              <a:buNone/>
            </a:pPr>
            <a:endParaRPr sz="1800" b="0" i="0" u="none" strike="noStrike" cap="none" baseline="0" dirty="0"/>
          </a:p>
          <a:p>
            <a:pPr marL="0" marR="0" lvl="1" indent="0" algn="l" rtl="0">
              <a:spcBef>
                <a:spcPts val="0"/>
              </a:spcBef>
              <a:buFont typeface="Arial"/>
              <a:buNone/>
            </a:pPr>
            <a:endParaRPr sz="1800" b="0" i="0" u="none" strike="noStrike" cap="none" baseline="0" dirty="0"/>
          </a:p>
          <a:p>
            <a:pPr>
              <a:spcBef>
                <a:spcPts val="0"/>
              </a:spcBef>
              <a:buNone/>
            </a:pPr>
            <a:endParaRPr sz="1800" b="0" i="0" u="none" strike="noStrike" cap="none" baseline="0" dirty="0"/>
          </a:p>
        </p:txBody>
      </p:sp>
      <p:sp>
        <p:nvSpPr>
          <p:cNvPr id="263" name="Shape 263"/>
          <p:cNvSpPr txBox="1"/>
          <p:nvPr/>
        </p:nvSpPr>
        <p:spPr>
          <a:xfrm>
            <a:off x="3970337" y="8829675"/>
            <a:ext cx="3038475" cy="465137"/>
          </a:xfrm>
          <a:prstGeom prst="rect">
            <a:avLst/>
          </a:prstGeom>
          <a:noFill/>
          <a:ln>
            <a:noFill/>
          </a:ln>
        </p:spPr>
        <p:txBody>
          <a:bodyPr lIns="92825" tIns="46400" rIns="92825" bIns="46400" anchor="b" anchorCtr="0">
            <a:spAutoFit/>
          </a:bodyPr>
          <a:lstStyle/>
          <a:p>
            <a:pPr marL="0" marR="0" lvl="0" indent="0" algn="r" rtl="0">
              <a:spcBef>
                <a:spcPts val="0"/>
              </a:spcBef>
              <a:buSzPct val="25000"/>
              <a:buFont typeface="Arial"/>
              <a:buNone/>
            </a:pPr>
            <a:r>
              <a:rPr lang="en-US" sz="1200" b="0" i="0" u="none" strike="noStrike" cap="none" baseline="0"/>
              <a:t>*</a:t>
            </a:r>
          </a:p>
        </p:txBody>
      </p:sp>
    </p:spTree>
    <p:extLst>
      <p:ext uri="{BB962C8B-B14F-4D97-AF65-F5344CB8AC3E}">
        <p14:creationId xmlns:p14="http://schemas.microsoft.com/office/powerpoint/2010/main" val="22591921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Shape 26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70" name="Shape 270"/>
          <p:cNvSpPr txBox="1">
            <a:spLocks noGrp="1"/>
          </p:cNvSpPr>
          <p:nvPr>
            <p:ph type="body" idx="1"/>
          </p:nvPr>
        </p:nvSpPr>
        <p:spPr>
          <a:xfrm>
            <a:off x="701675" y="4416425"/>
            <a:ext cx="5607049" cy="4183061"/>
          </a:xfrm>
          <a:prstGeom prst="rect">
            <a:avLst/>
          </a:prstGeom>
          <a:noFill/>
          <a:ln>
            <a:noFill/>
          </a:ln>
        </p:spPr>
        <p:txBody>
          <a:bodyPr lIns="92825" tIns="46400" rIns="92825" bIns="46400" anchor="t" anchorCtr="0">
            <a:spAutoFit/>
          </a:bodyPr>
          <a:lstStyle/>
          <a:p>
            <a:pPr marL="285750" marR="0" lvl="0" indent="-285750" algn="l" rtl="0">
              <a:spcBef>
                <a:spcPts val="0"/>
              </a:spcBef>
              <a:buSzPct val="25000"/>
              <a:buFont typeface="Arial" panose="020B0604020202020204" pitchFamily="34" charset="0"/>
              <a:buChar char="•"/>
            </a:pPr>
            <a:r>
              <a:rPr lang="en-US" sz="1800" b="0" i="0" u="none" strike="noStrike" cap="none" baseline="0" dirty="0" smtClean="0"/>
              <a:t>Provide a handout to the audience that is a sample of the ASQ-3 measure. Choose a measure that matches one of the ages you’ll be using for well-child visits.</a:t>
            </a:r>
          </a:p>
          <a:p>
            <a:pPr marL="285750" marR="0" lvl="0" indent="-285750" algn="l" defTabSz="914400" rtl="0" eaLnBrk="1" fontAlgn="auto" latinLnBrk="0" hangingPunct="1">
              <a:lnSpc>
                <a:spcPct val="100000"/>
              </a:lnSpc>
              <a:spcBef>
                <a:spcPts val="0"/>
              </a:spcBef>
              <a:spcAft>
                <a:spcPts val="0"/>
              </a:spcAft>
              <a:buClrTx/>
              <a:buSzPct val="25000"/>
              <a:buFont typeface="Arial" panose="020B0604020202020204" pitchFamily="34" charset="0"/>
              <a:buChar char="•"/>
              <a:tabLst/>
              <a:defRPr/>
            </a:pPr>
            <a:r>
              <a:rPr lang="en-US" sz="1800" b="0" i="0" u="none" strike="noStrike" cap="none" baseline="0" dirty="0" smtClean="0"/>
              <a:t>The ASQ-3 was written at a low reading level* so it can be completed independently by most parents or caregivers.</a:t>
            </a:r>
          </a:p>
          <a:p>
            <a:pPr marL="285750" marR="0" lvl="0" indent="-285750" algn="l" rtl="0">
              <a:spcBef>
                <a:spcPts val="0"/>
              </a:spcBef>
              <a:buSzPct val="25000"/>
              <a:buFont typeface="Arial" panose="020B0604020202020204" pitchFamily="34" charset="0"/>
              <a:buChar char="•"/>
            </a:pPr>
            <a:r>
              <a:rPr lang="en-US" sz="1800" b="0" i="0" u="none" strike="noStrike" cap="none" baseline="0" dirty="0" smtClean="0"/>
              <a:t>It is helpful to have someone available who can answer questions if the parent has difficulty understanding a question. </a:t>
            </a:r>
          </a:p>
          <a:p>
            <a:pPr marL="285750" marR="0" lvl="0" indent="-285750" algn="l" rtl="0">
              <a:spcBef>
                <a:spcPts val="0"/>
              </a:spcBef>
              <a:buSzPct val="25000"/>
              <a:buFont typeface="Arial" panose="020B0604020202020204" pitchFamily="34" charset="0"/>
              <a:buChar char="•"/>
            </a:pPr>
            <a:r>
              <a:rPr lang="en-US" sz="1800" b="0" i="0" u="none" strike="noStrike" cap="none" baseline="0" dirty="0" smtClean="0"/>
              <a:t>The clinic can also purchase an ASQ-3 “toolkit” which is a bag of toys that a parent can use in the waiting room. These toys can be used by a parent to see if their child is able to perform a specific skill.  </a:t>
            </a:r>
          </a:p>
          <a:p>
            <a:pPr marL="0" marR="0" lvl="0" indent="0" algn="l" rtl="0">
              <a:spcBef>
                <a:spcPts val="0"/>
              </a:spcBef>
              <a:buSzPct val="25000"/>
              <a:buFont typeface="Arial"/>
              <a:buNone/>
            </a:pPr>
            <a:endParaRPr lang="en-US" sz="1800" b="0" i="0" u="none" strike="noStrike" cap="none" baseline="0" dirty="0"/>
          </a:p>
        </p:txBody>
      </p:sp>
      <p:sp>
        <p:nvSpPr>
          <p:cNvPr id="271" name="Shape 271"/>
          <p:cNvSpPr txBox="1"/>
          <p:nvPr/>
        </p:nvSpPr>
        <p:spPr>
          <a:xfrm>
            <a:off x="3970337" y="8829675"/>
            <a:ext cx="3038475" cy="465137"/>
          </a:xfrm>
          <a:prstGeom prst="rect">
            <a:avLst/>
          </a:prstGeom>
          <a:noFill/>
          <a:ln>
            <a:noFill/>
          </a:ln>
        </p:spPr>
        <p:txBody>
          <a:bodyPr lIns="92825" tIns="46400" rIns="92825" bIns="46400" anchor="b" anchorCtr="0">
            <a:spAutoFit/>
          </a:bodyPr>
          <a:lstStyle/>
          <a:p>
            <a:pPr marL="0" marR="0" lvl="0" indent="0" algn="r" rtl="0">
              <a:spcBef>
                <a:spcPts val="0"/>
              </a:spcBef>
              <a:buSzPct val="25000"/>
              <a:buFont typeface="Arial"/>
              <a:buNone/>
            </a:pPr>
            <a:r>
              <a:rPr lang="en-US" sz="1200" b="0" i="0" u="none" strike="noStrike" cap="none" baseline="0"/>
              <a:t>*</a:t>
            </a:r>
          </a:p>
        </p:txBody>
      </p:sp>
    </p:spTree>
    <p:extLst>
      <p:ext uri="{BB962C8B-B14F-4D97-AF65-F5344CB8AC3E}">
        <p14:creationId xmlns:p14="http://schemas.microsoft.com/office/powerpoint/2010/main" val="10202145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Shape 284"/>
          <p:cNvSpPr txBox="1">
            <a:spLocks noGrp="1"/>
          </p:cNvSpPr>
          <p:nvPr>
            <p:ph type="body" idx="1"/>
          </p:nvPr>
        </p:nvSpPr>
        <p:spPr>
          <a:xfrm>
            <a:off x="701675" y="4416425"/>
            <a:ext cx="5607049" cy="4183061"/>
          </a:xfrm>
          <a:prstGeom prst="rect">
            <a:avLst/>
          </a:prstGeom>
        </p:spPr>
        <p:txBody>
          <a:bodyPr lIns="91425" tIns="91425" rIns="91425" bIns="91425" anchor="ctr" anchorCtr="0">
            <a:spAutoFit/>
          </a:bodyPr>
          <a:lstStyle/>
          <a:p>
            <a:pPr>
              <a:spcBef>
                <a:spcPts val="0"/>
              </a:spcBef>
              <a:buNone/>
            </a:pPr>
            <a:r>
              <a:rPr lang="en-US" dirty="0" smtClean="0"/>
              <a:t>In some clinics, the ASQ-3 will be scored by a medical assistant; in others, the physician will score the measure. It takes about two minutes to score after a person becomes familiar with the scoring. </a:t>
            </a:r>
          </a:p>
          <a:p>
            <a:pPr>
              <a:spcBef>
                <a:spcPts val="0"/>
              </a:spcBef>
              <a:buNone/>
            </a:pPr>
            <a:endParaRPr lang="en-US" dirty="0" smtClean="0"/>
          </a:p>
          <a:p>
            <a:pPr>
              <a:spcBef>
                <a:spcPts val="0"/>
              </a:spcBef>
              <a:buNone/>
            </a:pPr>
            <a:r>
              <a:rPr lang="en-US" dirty="0" smtClean="0"/>
              <a:t>Use the sample questionnaire to show how scoring is done. For each item, write a number in the blank space to the right of the question.  The numbers are shown above. </a:t>
            </a:r>
          </a:p>
          <a:p>
            <a:pPr>
              <a:spcBef>
                <a:spcPts val="0"/>
              </a:spcBef>
              <a:buNone/>
            </a:pPr>
            <a:endParaRPr dirty="0"/>
          </a:p>
        </p:txBody>
      </p:sp>
      <p:sp>
        <p:nvSpPr>
          <p:cNvPr id="285" name="Shape 28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8442996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To practice, insert a screenshot of a completed section of an ASQ-3 on this blank slide.</a:t>
            </a:r>
          </a:p>
          <a:p>
            <a:pPr marL="171450" indent="-171450">
              <a:buFont typeface="Arial" panose="020B0604020202020204" pitchFamily="34" charset="0"/>
              <a:buChar char="•"/>
            </a:pPr>
            <a:r>
              <a:rPr lang="en-US" dirty="0" smtClean="0"/>
              <a:t>Ask the audience to indicate what score to put in the blank space for each item.</a:t>
            </a:r>
          </a:p>
          <a:p>
            <a:endParaRPr lang="en-US" dirty="0"/>
          </a:p>
        </p:txBody>
      </p:sp>
      <p:sp>
        <p:nvSpPr>
          <p:cNvPr id="4" name="Slide Number Placeholder 3"/>
          <p:cNvSpPr>
            <a:spLocks noGrp="1"/>
          </p:cNvSpPr>
          <p:nvPr>
            <p:ph type="sldNum" sz="quarter" idx="10"/>
          </p:nvPr>
        </p:nvSpPr>
        <p:spPr/>
        <p:txBody>
          <a:bodyPr/>
          <a:lstStyle/>
          <a:p>
            <a:fld id="{6D1356D5-A537-4BAB-BFC5-F302A101A0B2}" type="slidenum">
              <a:rPr lang="en-US" smtClean="0"/>
              <a:pPr/>
              <a:t>16</a:t>
            </a:fld>
            <a:endParaRPr lang="en-US"/>
          </a:p>
        </p:txBody>
      </p:sp>
    </p:spTree>
    <p:extLst>
      <p:ext uri="{BB962C8B-B14F-4D97-AF65-F5344CB8AC3E}">
        <p14:creationId xmlns:p14="http://schemas.microsoft.com/office/powerpoint/2010/main" val="2762147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txBox="1">
            <a:spLocks noGrp="1"/>
          </p:cNvSpPr>
          <p:nvPr>
            <p:ph type="body" idx="1"/>
          </p:nvPr>
        </p:nvSpPr>
        <p:spPr>
          <a:xfrm>
            <a:off x="701675" y="4416425"/>
            <a:ext cx="5607049" cy="4183061"/>
          </a:xfrm>
          <a:prstGeom prst="rect">
            <a:avLst/>
          </a:prstGeom>
        </p:spPr>
        <p:txBody>
          <a:bodyPr lIns="91425" tIns="91425" rIns="91425" bIns="91425" anchor="ctr" anchorCtr="0">
            <a:spAutoFit/>
          </a:bodyPr>
          <a:lstStyle/>
          <a:p>
            <a:pPr>
              <a:spcBef>
                <a:spcPts val="0"/>
              </a:spcBef>
              <a:buNone/>
            </a:pPr>
            <a:r>
              <a:rPr lang="en-US" dirty="0"/>
              <a:t>Direct the audience to look at the Information Summary page, which is the last page in their sample ASQ-3.</a:t>
            </a:r>
            <a:endParaRPr dirty="0"/>
          </a:p>
        </p:txBody>
      </p:sp>
      <p:sp>
        <p:nvSpPr>
          <p:cNvPr id="291" name="Shape 29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6658179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Shape 296"/>
          <p:cNvSpPr txBox="1">
            <a:spLocks noGrp="1"/>
          </p:cNvSpPr>
          <p:nvPr>
            <p:ph type="body" idx="1"/>
          </p:nvPr>
        </p:nvSpPr>
        <p:spPr>
          <a:xfrm>
            <a:off x="701675" y="4416425"/>
            <a:ext cx="5607049" cy="4183061"/>
          </a:xfrm>
          <a:prstGeom prst="rect">
            <a:avLst/>
          </a:prstGeom>
        </p:spPr>
        <p:txBody>
          <a:bodyPr lIns="91425" tIns="91425" rIns="91425" bIns="91425" anchor="ctr" anchorCtr="0">
            <a:spAutoFit/>
          </a:bodyPr>
          <a:lstStyle/>
          <a:p>
            <a:pPr>
              <a:spcBef>
                <a:spcPts val="0"/>
              </a:spcBef>
              <a:buNone/>
            </a:pPr>
            <a:endParaRPr dirty="0"/>
          </a:p>
        </p:txBody>
      </p:sp>
      <p:sp>
        <p:nvSpPr>
          <p:cNvPr id="297" name="Shape 29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2896728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Provide a sample of an ASQ-3 that has the answers filled in (as if a parent completed it). </a:t>
            </a:r>
          </a:p>
          <a:p>
            <a:pPr marL="171450" indent="-171450">
              <a:buFont typeface="Arial" panose="020B0604020202020204" pitchFamily="34" charset="0"/>
              <a:buChar char="•"/>
            </a:pPr>
            <a:r>
              <a:rPr lang="en-US" dirty="0" smtClean="0"/>
              <a:t>Fill in the correct score for the items in the first domain, the Total for that domain, and the bubbled number in the Information Summary for that domain, as an example. </a:t>
            </a:r>
          </a:p>
          <a:p>
            <a:pPr marL="171450" indent="-171450">
              <a:buFont typeface="Arial" panose="020B0604020202020204" pitchFamily="34" charset="0"/>
              <a:buChar char="•"/>
            </a:pPr>
            <a:r>
              <a:rPr lang="en-US" dirty="0" smtClean="0"/>
              <a:t>Then, have the participants fill in the scores for the other domains, and the totals for each domain. </a:t>
            </a:r>
          </a:p>
          <a:p>
            <a:pPr marL="171450" indent="-171450">
              <a:buFont typeface="Arial" panose="020B0604020202020204" pitchFamily="34" charset="0"/>
              <a:buChar char="•"/>
            </a:pPr>
            <a:r>
              <a:rPr lang="en-US" dirty="0" smtClean="0"/>
              <a:t>Have people check their answers by providing them with the correct Total Scores for each domain. After they confirm they have the correct scores (and answer any questions for people who came up with a different score), have them fill in the bubbles on the Information Summary page.</a:t>
            </a:r>
          </a:p>
          <a:p>
            <a:pPr marL="171450" indent="-171450">
              <a:buFont typeface="Arial" panose="020B0604020202020204" pitchFamily="34" charset="0"/>
              <a:buChar char="•"/>
            </a:pPr>
            <a:r>
              <a:rPr lang="en-US" dirty="0" smtClean="0"/>
              <a:t>You can also provide a completed Information Summary page for your example, so that they have the correct version to compare their answers to.</a:t>
            </a:r>
          </a:p>
          <a:p>
            <a:endParaRPr lang="en-US" dirty="0"/>
          </a:p>
        </p:txBody>
      </p:sp>
      <p:sp>
        <p:nvSpPr>
          <p:cNvPr id="4" name="Slide Number Placeholder 3"/>
          <p:cNvSpPr>
            <a:spLocks noGrp="1"/>
          </p:cNvSpPr>
          <p:nvPr>
            <p:ph type="sldNum" sz="quarter" idx="10"/>
          </p:nvPr>
        </p:nvSpPr>
        <p:spPr/>
        <p:txBody>
          <a:bodyPr/>
          <a:lstStyle/>
          <a:p>
            <a:fld id="{6D1356D5-A537-4BAB-BFC5-F302A101A0B2}" type="slidenum">
              <a:rPr lang="en-US" smtClean="0"/>
              <a:pPr/>
              <a:t>19</a:t>
            </a:fld>
            <a:endParaRPr lang="en-US"/>
          </a:p>
        </p:txBody>
      </p:sp>
    </p:spTree>
    <p:extLst>
      <p:ext uri="{BB962C8B-B14F-4D97-AF65-F5344CB8AC3E}">
        <p14:creationId xmlns:p14="http://schemas.microsoft.com/office/powerpoint/2010/main" val="3046113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0" name="Shape 90"/>
          <p:cNvSpPr txBox="1">
            <a:spLocks noGrp="1"/>
          </p:cNvSpPr>
          <p:nvPr>
            <p:ph type="body" idx="1"/>
          </p:nvPr>
        </p:nvSpPr>
        <p:spPr>
          <a:xfrm>
            <a:off x="701675" y="4416425"/>
            <a:ext cx="5607049" cy="4183061"/>
          </a:xfrm>
          <a:prstGeom prst="rect">
            <a:avLst/>
          </a:prstGeom>
          <a:noFill/>
          <a:ln>
            <a:noFill/>
          </a:ln>
        </p:spPr>
        <p:txBody>
          <a:bodyPr lIns="92825" tIns="46400" rIns="92825" bIns="46400" anchor="t" anchorCtr="0">
            <a:spAutoFit/>
          </a:bodyPr>
          <a:lstStyle/>
          <a:p>
            <a:pPr marL="0" marR="0" lvl="0" indent="0" algn="l" rtl="0">
              <a:spcBef>
                <a:spcPts val="0"/>
              </a:spcBef>
              <a:buSzPct val="25000"/>
              <a:buFont typeface="Arial"/>
              <a:buNone/>
            </a:pPr>
            <a:endParaRPr lang="en-US" sz="1800" b="0" i="0" u="none" strike="noStrike" cap="none" baseline="0" dirty="0"/>
          </a:p>
        </p:txBody>
      </p:sp>
      <p:sp>
        <p:nvSpPr>
          <p:cNvPr id="91" name="Shape 91"/>
          <p:cNvSpPr txBox="1"/>
          <p:nvPr/>
        </p:nvSpPr>
        <p:spPr>
          <a:xfrm>
            <a:off x="3970337" y="8829675"/>
            <a:ext cx="3038475" cy="465137"/>
          </a:xfrm>
          <a:prstGeom prst="rect">
            <a:avLst/>
          </a:prstGeom>
          <a:noFill/>
          <a:ln>
            <a:noFill/>
          </a:ln>
        </p:spPr>
        <p:txBody>
          <a:bodyPr lIns="92825" tIns="46400" rIns="92825" bIns="46400" anchor="b" anchorCtr="0">
            <a:spAutoFit/>
          </a:bodyPr>
          <a:lstStyle/>
          <a:p>
            <a:pPr marL="0" marR="0" lvl="0" indent="0" algn="r" rtl="0">
              <a:spcBef>
                <a:spcPts val="0"/>
              </a:spcBef>
              <a:buSzPct val="25000"/>
              <a:buFont typeface="Arial"/>
              <a:buNone/>
            </a:pPr>
            <a:r>
              <a:rPr lang="en-US" sz="1200" b="0" i="0" u="none" strike="noStrike" cap="none" baseline="0"/>
              <a:t>*</a:t>
            </a:r>
          </a:p>
        </p:txBody>
      </p:sp>
    </p:spTree>
    <p:extLst>
      <p:ext uri="{BB962C8B-B14F-4D97-AF65-F5344CB8AC3E}">
        <p14:creationId xmlns:p14="http://schemas.microsoft.com/office/powerpoint/2010/main" val="39631905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Shape 31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16" name="Shape 316"/>
          <p:cNvSpPr txBox="1">
            <a:spLocks noGrp="1"/>
          </p:cNvSpPr>
          <p:nvPr>
            <p:ph type="body" idx="1"/>
          </p:nvPr>
        </p:nvSpPr>
        <p:spPr>
          <a:xfrm>
            <a:off x="701675" y="4416425"/>
            <a:ext cx="5607049" cy="4183061"/>
          </a:xfrm>
          <a:prstGeom prst="rect">
            <a:avLst/>
          </a:prstGeom>
          <a:noFill/>
          <a:ln>
            <a:noFill/>
          </a:ln>
        </p:spPr>
        <p:txBody>
          <a:bodyPr lIns="92825" tIns="46400" rIns="92825" bIns="46400" anchor="t" anchorCtr="0">
            <a:spAutoFit/>
          </a:bodyPr>
          <a:lstStyle/>
          <a:p>
            <a:pPr marL="0" marR="0" lvl="0" indent="0" algn="l" rtl="0">
              <a:spcBef>
                <a:spcPts val="0"/>
              </a:spcBef>
              <a:buSzPct val="25000"/>
              <a:buFont typeface="Arial"/>
              <a:buNone/>
            </a:pPr>
            <a:r>
              <a:rPr lang="en-US" sz="1800" b="0" i="0" u="none" strike="noStrike" cap="none" baseline="0" dirty="0"/>
              <a:t>One complication occurs when a parent omits one or more items when they are completing the questionnaire.</a:t>
            </a:r>
          </a:p>
          <a:p>
            <a:pPr marL="0" marR="0" lvl="0" indent="0" algn="l" rtl="0">
              <a:spcBef>
                <a:spcPts val="0"/>
              </a:spcBef>
              <a:buSzPct val="25000"/>
              <a:buFont typeface="Arial"/>
              <a:buNone/>
            </a:pPr>
            <a:r>
              <a:rPr lang="en-US" sz="1800" b="0" i="0" u="none" strike="noStrike" cap="none" baseline="0" dirty="0"/>
              <a:t>If more than 2 items are omitted, then the questionnaire cannot be accurately scored.  If there are 1 or 2 items missing and the parent cannot choose an answer, then follow the procedure for “omitted items.”</a:t>
            </a:r>
          </a:p>
          <a:p>
            <a:pPr marL="0" marR="0" lvl="0" indent="0" algn="l" rtl="0">
              <a:spcBef>
                <a:spcPts val="0"/>
              </a:spcBef>
              <a:buSzPct val="25000"/>
              <a:buFont typeface="Arial"/>
              <a:buNone/>
            </a:pPr>
            <a:r>
              <a:rPr lang="en-US" sz="1800" b="0" i="0" u="none" strike="noStrike" cap="none" baseline="0" dirty="0"/>
              <a:t>We’ll show an example on the next slide and you’ll get a chance to practice.</a:t>
            </a:r>
          </a:p>
          <a:p>
            <a:pPr>
              <a:spcBef>
                <a:spcPts val="0"/>
              </a:spcBef>
              <a:buNone/>
            </a:pPr>
            <a:endParaRPr sz="1800" b="0" i="0" u="none" strike="noStrike" cap="none" baseline="0" dirty="0"/>
          </a:p>
        </p:txBody>
      </p:sp>
      <p:sp>
        <p:nvSpPr>
          <p:cNvPr id="317" name="Shape 317"/>
          <p:cNvSpPr txBox="1"/>
          <p:nvPr/>
        </p:nvSpPr>
        <p:spPr>
          <a:xfrm>
            <a:off x="3970337" y="8829675"/>
            <a:ext cx="3038475" cy="465137"/>
          </a:xfrm>
          <a:prstGeom prst="rect">
            <a:avLst/>
          </a:prstGeom>
          <a:noFill/>
          <a:ln>
            <a:noFill/>
          </a:ln>
        </p:spPr>
        <p:txBody>
          <a:bodyPr lIns="92825" tIns="46400" rIns="92825" bIns="46400" anchor="b" anchorCtr="0">
            <a:spAutoFit/>
          </a:bodyPr>
          <a:lstStyle/>
          <a:p>
            <a:pPr marL="0" marR="0" lvl="0" indent="0" algn="r" rtl="0">
              <a:spcBef>
                <a:spcPts val="0"/>
              </a:spcBef>
              <a:buSzPct val="25000"/>
              <a:buFont typeface="Arial"/>
              <a:buNone/>
            </a:pPr>
            <a:r>
              <a:rPr lang="en-US" sz="1200" b="0" i="0" u="none" strike="noStrike" cap="none" baseline="0"/>
              <a:t>*</a:t>
            </a:r>
          </a:p>
        </p:txBody>
      </p:sp>
    </p:spTree>
    <p:extLst>
      <p:ext uri="{BB962C8B-B14F-4D97-AF65-F5344CB8AC3E}">
        <p14:creationId xmlns:p14="http://schemas.microsoft.com/office/powerpoint/2010/main" val="38501284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Shape 32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24" name="Shape 324"/>
          <p:cNvSpPr txBox="1">
            <a:spLocks noGrp="1"/>
          </p:cNvSpPr>
          <p:nvPr>
            <p:ph type="body" idx="1"/>
          </p:nvPr>
        </p:nvSpPr>
        <p:spPr>
          <a:xfrm>
            <a:off x="701675" y="4416425"/>
            <a:ext cx="5607049" cy="4183061"/>
          </a:xfrm>
          <a:prstGeom prst="rect">
            <a:avLst/>
          </a:prstGeom>
          <a:noFill/>
          <a:ln>
            <a:noFill/>
          </a:ln>
        </p:spPr>
        <p:txBody>
          <a:bodyPr lIns="92825" tIns="46400" rIns="92825" bIns="46400" anchor="t" anchorCtr="0">
            <a:spAutoFit/>
          </a:bodyPr>
          <a:lstStyle/>
          <a:p>
            <a:pPr marL="0" marR="0" lvl="0" indent="0" algn="l" rtl="0">
              <a:spcBef>
                <a:spcPts val="0"/>
              </a:spcBef>
              <a:buSzPct val="25000"/>
              <a:buFont typeface="Galdeano"/>
              <a:buNone/>
            </a:pPr>
            <a:r>
              <a:rPr lang="en-US" sz="1400" b="0" i="0" u="none" strike="noStrike" cap="none" baseline="0" dirty="0" smtClean="0">
                <a:latin typeface="Galdeano"/>
                <a:ea typeface="Galdeano"/>
                <a:cs typeface="Galdeano"/>
                <a:sym typeface="Galdeano"/>
              </a:rPr>
              <a:t>This method helps us to make the “best guess” about what the score would have been if the parent had filled it in. The best guess is based upon the other scores in that area. </a:t>
            </a:r>
          </a:p>
          <a:p>
            <a:pPr marL="285750" marR="0" lvl="0" indent="-285750" algn="l" rtl="0">
              <a:spcBef>
                <a:spcPts val="0"/>
              </a:spcBef>
              <a:buSzPct val="25000"/>
              <a:buFont typeface="Arial" panose="020B0604020202020204" pitchFamily="34" charset="0"/>
              <a:buChar char="•"/>
            </a:pPr>
            <a:r>
              <a:rPr lang="en-US" sz="1400" b="0" i="0" u="none" strike="noStrike" cap="none" baseline="0" dirty="0" smtClean="0">
                <a:latin typeface="Galdeano"/>
                <a:ea typeface="Galdeano"/>
                <a:cs typeface="Galdeano"/>
                <a:sym typeface="Galdeano"/>
              </a:rPr>
              <a:t>For example, if five items were scored with “5,” what would the best guess be for the 6th item? (answer: 5). Show how 5*5/5 =5.</a:t>
            </a:r>
          </a:p>
          <a:p>
            <a:pPr marL="285750" marR="0" lvl="0" indent="-285750" algn="l" rtl="0">
              <a:spcBef>
                <a:spcPts val="0"/>
              </a:spcBef>
              <a:buSzPct val="25000"/>
              <a:buFont typeface="Arial" panose="020B0604020202020204" pitchFamily="34" charset="0"/>
              <a:buChar char="•"/>
            </a:pPr>
            <a:r>
              <a:rPr lang="en-US" sz="1400" b="0" i="0" u="none" strike="noStrike" cap="none" baseline="0" dirty="0" smtClean="0">
                <a:latin typeface="Galdeano"/>
                <a:ea typeface="Galdeano"/>
                <a:cs typeface="Galdeano"/>
                <a:sym typeface="Galdeano"/>
              </a:rPr>
              <a:t>Repeat with five items answered with “10.” The best guess for the 6</a:t>
            </a:r>
            <a:r>
              <a:rPr lang="en-US" sz="1400" b="0" i="0" u="none" strike="noStrike" cap="none" baseline="30000" dirty="0" smtClean="0">
                <a:latin typeface="Galdeano"/>
                <a:ea typeface="Galdeano"/>
                <a:cs typeface="Galdeano"/>
                <a:sym typeface="Galdeano"/>
              </a:rPr>
              <a:t>th</a:t>
            </a:r>
            <a:r>
              <a:rPr lang="en-US" sz="1400" b="0" i="0" u="none" strike="noStrike" cap="none" baseline="0" dirty="0" smtClean="0">
                <a:latin typeface="Galdeano"/>
                <a:ea typeface="Galdeano"/>
                <a:cs typeface="Galdeano"/>
                <a:sym typeface="Galdeano"/>
              </a:rPr>
              <a:t> item would be 10.  Show how 10*5/5 = 10.  </a:t>
            </a:r>
          </a:p>
          <a:p>
            <a:pPr marL="0" marR="0" lvl="0" indent="0" algn="l" rtl="0">
              <a:spcBef>
                <a:spcPts val="0"/>
              </a:spcBef>
              <a:buSzPct val="25000"/>
              <a:buFont typeface="Arial" panose="020B0604020202020204" pitchFamily="34" charset="0"/>
              <a:buNone/>
            </a:pPr>
            <a:endParaRPr lang="en-US" sz="1400" b="0" i="0" u="none" strike="noStrike" cap="none" baseline="0" dirty="0" smtClean="0">
              <a:latin typeface="Galdeano"/>
              <a:ea typeface="Galdeano"/>
              <a:cs typeface="Galdeano"/>
              <a:sym typeface="Galdeano"/>
            </a:endParaRPr>
          </a:p>
          <a:p>
            <a:pPr marL="0" marR="0" lvl="0" indent="0" algn="l" rtl="0">
              <a:spcBef>
                <a:spcPts val="0"/>
              </a:spcBef>
              <a:buSzPct val="25000"/>
              <a:buFont typeface="Arial" panose="020B0604020202020204" pitchFamily="34" charset="0"/>
              <a:buNone/>
            </a:pPr>
            <a:r>
              <a:rPr lang="en-US" sz="1400" b="0" i="0" u="none" strike="noStrike" cap="none" baseline="0" dirty="0" smtClean="0">
                <a:latin typeface="Galdeano"/>
                <a:ea typeface="Galdeano"/>
                <a:cs typeface="Galdeano"/>
                <a:sym typeface="Galdeano"/>
              </a:rPr>
              <a:t>Participants should know that the need to omit items does not happen very often. Items should only  be omitted if they are very inappropriate to try with a child.</a:t>
            </a:r>
          </a:p>
          <a:p>
            <a:pPr marL="285750" marR="0" lvl="0" indent="-285750" algn="l" rtl="0">
              <a:spcBef>
                <a:spcPts val="0"/>
              </a:spcBef>
              <a:buSzPct val="25000"/>
              <a:buFont typeface="Arial" panose="020B0604020202020204" pitchFamily="34" charset="0"/>
              <a:buChar char="•"/>
            </a:pPr>
            <a:r>
              <a:rPr lang="en-US" sz="1400" b="0" i="0" u="none" strike="noStrike" cap="none" baseline="0" dirty="0" smtClean="0">
                <a:latin typeface="Galdeano"/>
                <a:ea typeface="Galdeano"/>
                <a:cs typeface="Galdeano"/>
                <a:sym typeface="Galdeano"/>
              </a:rPr>
              <a:t>For example, the mirror items may be inappropriate because of cultural and spiritual beliefs of some families. It would be inappropriate then to try this item with a child. </a:t>
            </a:r>
          </a:p>
          <a:p>
            <a:pPr marL="285750" marR="0" lvl="0" indent="-285750" algn="l" rtl="0">
              <a:spcBef>
                <a:spcPts val="0"/>
              </a:spcBef>
              <a:buSzPct val="25000"/>
              <a:buFont typeface="Arial" panose="020B0604020202020204" pitchFamily="34" charset="0"/>
              <a:buChar char="•"/>
            </a:pPr>
            <a:r>
              <a:rPr lang="en-US" sz="1400" b="0" i="0" u="none" strike="noStrike" cap="none" baseline="0" dirty="0" smtClean="0">
                <a:latin typeface="Galdeano"/>
                <a:ea typeface="Galdeano"/>
                <a:cs typeface="Galdeano"/>
                <a:sym typeface="Galdeano"/>
              </a:rPr>
              <a:t>However, if the only reason an item is omitted is lack of opportunity, the child should be given the opportunity to practice and try the item.</a:t>
            </a:r>
          </a:p>
          <a:p>
            <a:pPr marL="0" marR="0" lvl="0" indent="0" algn="l" rtl="0">
              <a:spcBef>
                <a:spcPts val="0"/>
              </a:spcBef>
              <a:buSzPct val="25000"/>
              <a:buFont typeface="Galdeano"/>
              <a:buNone/>
            </a:pPr>
            <a:endParaRPr lang="en-US" sz="1400" b="0" i="0" u="none" strike="noStrike" cap="none" baseline="0" dirty="0">
              <a:latin typeface="Galdeano"/>
              <a:ea typeface="Galdeano"/>
              <a:cs typeface="Galdeano"/>
              <a:sym typeface="Galdeano"/>
            </a:endParaRPr>
          </a:p>
        </p:txBody>
      </p:sp>
    </p:spTree>
    <p:extLst>
      <p:ext uri="{BB962C8B-B14F-4D97-AF65-F5344CB8AC3E}">
        <p14:creationId xmlns:p14="http://schemas.microsoft.com/office/powerpoint/2010/main" val="17646253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recommend that you copy a section of the ASQ-3, where all but one answer is completed. </a:t>
            </a:r>
          </a:p>
          <a:p>
            <a:pPr marL="171450" indent="-171450">
              <a:buFont typeface="Arial" panose="020B0604020202020204" pitchFamily="34" charset="0"/>
              <a:buChar char="•"/>
            </a:pPr>
            <a:r>
              <a:rPr lang="en-US" dirty="0" smtClean="0"/>
              <a:t>Have participants try figuring out what the Total score should be, using the omitted items calculation.</a:t>
            </a:r>
          </a:p>
          <a:p>
            <a:pPr marL="171450" indent="-171450">
              <a:buFont typeface="Arial" panose="020B0604020202020204" pitchFamily="34" charset="0"/>
              <a:buChar char="•"/>
            </a:pPr>
            <a:r>
              <a:rPr lang="en-US" dirty="0" smtClean="0"/>
              <a:t>Show them the correct response and answer any questions for people that had difficulty getting the correct answer.</a:t>
            </a:r>
          </a:p>
          <a:p>
            <a:pPr marL="171450" indent="-171450">
              <a:buFont typeface="Arial" panose="020B0604020202020204" pitchFamily="34" charset="0"/>
              <a:buChar char="•"/>
            </a:pPr>
            <a:r>
              <a:rPr lang="en-US" dirty="0" smtClean="0"/>
              <a:t>Show on the Information Summary page how, if you did not give “credit” for that omitted item, a child’s score could appear very low in that domain. Giving credit for the omitted item by using the “best guess” of what it would have been will help increase the accuracy of the score. </a:t>
            </a:r>
          </a:p>
          <a:p>
            <a:endParaRPr lang="en-US" dirty="0"/>
          </a:p>
        </p:txBody>
      </p:sp>
      <p:sp>
        <p:nvSpPr>
          <p:cNvPr id="4" name="Slide Number Placeholder 3"/>
          <p:cNvSpPr>
            <a:spLocks noGrp="1"/>
          </p:cNvSpPr>
          <p:nvPr>
            <p:ph type="sldNum" sz="quarter" idx="10"/>
          </p:nvPr>
        </p:nvSpPr>
        <p:spPr/>
        <p:txBody>
          <a:bodyPr/>
          <a:lstStyle/>
          <a:p>
            <a:fld id="{6D1356D5-A537-4BAB-BFC5-F302A101A0B2}" type="slidenum">
              <a:rPr lang="en-US" smtClean="0"/>
              <a:pPr/>
              <a:t>22</a:t>
            </a:fld>
            <a:endParaRPr lang="en-US"/>
          </a:p>
        </p:txBody>
      </p:sp>
    </p:spTree>
    <p:extLst>
      <p:ext uri="{BB962C8B-B14F-4D97-AF65-F5344CB8AC3E}">
        <p14:creationId xmlns:p14="http://schemas.microsoft.com/office/powerpoint/2010/main" val="33097090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Shape 37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73" name="Shape 373"/>
          <p:cNvSpPr txBox="1">
            <a:spLocks noGrp="1"/>
          </p:cNvSpPr>
          <p:nvPr>
            <p:ph type="body" idx="1"/>
          </p:nvPr>
        </p:nvSpPr>
        <p:spPr>
          <a:xfrm>
            <a:off x="701675" y="4416425"/>
            <a:ext cx="5607049" cy="4183061"/>
          </a:xfrm>
          <a:prstGeom prst="rect">
            <a:avLst/>
          </a:prstGeom>
          <a:noFill/>
          <a:ln>
            <a:noFill/>
          </a:ln>
        </p:spPr>
        <p:txBody>
          <a:bodyPr lIns="92825" tIns="46400" rIns="92825" bIns="46400" anchor="t" anchorCtr="0">
            <a:spAutoFit/>
          </a:bodyPr>
          <a:lstStyle/>
          <a:p>
            <a:pPr marL="285750" marR="0" lvl="0" indent="-285750" algn="l" rtl="0">
              <a:spcBef>
                <a:spcPts val="0"/>
              </a:spcBef>
              <a:buSzPct val="25000"/>
              <a:buFont typeface="Arial" panose="020B0604020202020204" pitchFamily="34" charset="0"/>
              <a:buChar char="•"/>
            </a:pPr>
            <a:r>
              <a:rPr lang="en-US" sz="1800" b="0" i="0" u="none" strike="noStrike" cap="none" baseline="0" dirty="0" smtClean="0"/>
              <a:t>The Information Summary shows three levels of concern (outlined above). </a:t>
            </a:r>
          </a:p>
          <a:p>
            <a:pPr marL="285750" marR="0" lvl="0" indent="-285750" algn="l" rtl="0">
              <a:spcBef>
                <a:spcPts val="0"/>
              </a:spcBef>
              <a:buSzPct val="25000"/>
              <a:buFont typeface="Arial" panose="020B0604020202020204" pitchFamily="34" charset="0"/>
              <a:buChar char="•"/>
            </a:pPr>
            <a:r>
              <a:rPr lang="en-US" sz="1800" b="0" i="0" u="none" strike="noStrike" cap="none" baseline="0" dirty="0" smtClean="0"/>
              <a:t>In addition to looking at the scores, the provider will discuss any concerns that the parent brings up, or any concerns noted in Section 2 of the Information Summary page.</a:t>
            </a:r>
          </a:p>
          <a:p>
            <a:pPr marL="285750" marR="0" lvl="0" indent="-285750" algn="l" rtl="0">
              <a:spcBef>
                <a:spcPts val="0"/>
              </a:spcBef>
              <a:buSzPct val="25000"/>
              <a:buFont typeface="Arial" panose="020B0604020202020204" pitchFamily="34" charset="0"/>
              <a:buChar char="•"/>
            </a:pPr>
            <a:r>
              <a:rPr lang="en-US" sz="1800" b="0" i="0" u="none" strike="noStrike" cap="none" baseline="0" dirty="0" smtClean="0"/>
              <a:t>The medical providers will review the results with the family and making recommendations and referrals if there is an area of concern.</a:t>
            </a:r>
          </a:p>
          <a:p>
            <a:pPr marL="285750" marR="0" lvl="0" indent="-285750" algn="l" rtl="0">
              <a:spcBef>
                <a:spcPts val="0"/>
              </a:spcBef>
              <a:buSzPct val="25000"/>
              <a:buFont typeface="Arial" panose="020B0604020202020204" pitchFamily="34" charset="0"/>
              <a:buChar char="•"/>
            </a:pPr>
            <a:r>
              <a:rPr lang="en-US" sz="1800" b="0" i="0" u="none" strike="noStrike" cap="none" baseline="0" dirty="0" smtClean="0"/>
              <a:t>Note: We don’t recommend using words like “pass” and “fail” when reviewing screening results.</a:t>
            </a:r>
          </a:p>
          <a:p>
            <a:pPr marL="0" marR="0" lvl="0" indent="0" algn="l" rtl="0">
              <a:spcBef>
                <a:spcPts val="0"/>
              </a:spcBef>
              <a:buSzPct val="25000"/>
              <a:buFont typeface="Arial"/>
              <a:buNone/>
            </a:pPr>
            <a:endParaRPr lang="en-US" sz="1800" b="0" i="0" u="none" strike="noStrike" cap="none" baseline="0" dirty="0"/>
          </a:p>
        </p:txBody>
      </p:sp>
      <p:sp>
        <p:nvSpPr>
          <p:cNvPr id="374" name="Shape 374"/>
          <p:cNvSpPr txBox="1"/>
          <p:nvPr/>
        </p:nvSpPr>
        <p:spPr>
          <a:xfrm>
            <a:off x="3970337" y="8829675"/>
            <a:ext cx="3038475" cy="465137"/>
          </a:xfrm>
          <a:prstGeom prst="rect">
            <a:avLst/>
          </a:prstGeom>
          <a:noFill/>
          <a:ln>
            <a:noFill/>
          </a:ln>
        </p:spPr>
        <p:txBody>
          <a:bodyPr lIns="92825" tIns="46400" rIns="92825" bIns="46400" anchor="b" anchorCtr="0">
            <a:spAutoFit/>
          </a:bodyPr>
          <a:lstStyle/>
          <a:p>
            <a:pPr marL="0" marR="0" lvl="0" indent="0" algn="r" rtl="0">
              <a:spcBef>
                <a:spcPts val="0"/>
              </a:spcBef>
              <a:buSzPct val="25000"/>
              <a:buFont typeface="Arial"/>
              <a:buNone/>
            </a:pPr>
            <a:r>
              <a:rPr lang="en-US" sz="1200" b="0" i="0" u="none" strike="noStrike" cap="none" baseline="0"/>
              <a:t>*</a:t>
            </a:r>
          </a:p>
        </p:txBody>
      </p:sp>
    </p:spTree>
    <p:extLst>
      <p:ext uri="{BB962C8B-B14F-4D97-AF65-F5344CB8AC3E}">
        <p14:creationId xmlns:p14="http://schemas.microsoft.com/office/powerpoint/2010/main" val="12905645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Shape 389"/>
          <p:cNvSpPr txBox="1">
            <a:spLocks noGrp="1"/>
          </p:cNvSpPr>
          <p:nvPr>
            <p:ph type="body" idx="1"/>
          </p:nvPr>
        </p:nvSpPr>
        <p:spPr>
          <a:xfrm>
            <a:off x="701675" y="4416425"/>
            <a:ext cx="5607049" cy="4183061"/>
          </a:xfrm>
          <a:prstGeom prst="rect">
            <a:avLst/>
          </a:prstGeom>
        </p:spPr>
        <p:txBody>
          <a:bodyPr lIns="91425" tIns="91425" rIns="91425" bIns="91425" anchor="ctr" anchorCtr="0">
            <a:spAutoFit/>
          </a:bodyPr>
          <a:lstStyle/>
          <a:p>
            <a:pPr>
              <a:spcBef>
                <a:spcPts val="0"/>
              </a:spcBef>
              <a:buNone/>
            </a:pPr>
            <a:endParaRPr dirty="0"/>
          </a:p>
        </p:txBody>
      </p:sp>
      <p:sp>
        <p:nvSpPr>
          <p:cNvPr id="390" name="Shape 39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8660640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same children were given both the ASQ-3 and the ASQ:SE-2, many children had concerns noted on the ASQ:SE-2 but their ASQ-3 did not show any areas of concern.  Therefore, it is important to specifically screen for social-emotional needs.</a:t>
            </a:r>
          </a:p>
          <a:p>
            <a:r>
              <a:rPr lang="en-US" dirty="0"/>
              <a:t>Williams, M. E., Zamora, I., </a:t>
            </a:r>
            <a:r>
              <a:rPr lang="en-US" dirty="0" err="1"/>
              <a:t>Akinsilo</a:t>
            </a:r>
            <a:r>
              <a:rPr lang="en-US" dirty="0"/>
              <a:t>, O., Hickey Chen, A., &amp; Poulsen, M. K. (2018). Broad </a:t>
            </a:r>
            <a:r>
              <a:rPr lang="en-US" dirty="0" err="1"/>
              <a:t>developomental</a:t>
            </a:r>
            <a:r>
              <a:rPr lang="en-US" dirty="0"/>
              <a:t> screening misses young children with social-emotional needs. </a:t>
            </a:r>
            <a:r>
              <a:rPr lang="en-US" i="1" dirty="0"/>
              <a:t>Clinical Pediatrics, 57, </a:t>
            </a:r>
            <a:r>
              <a:rPr lang="en-US" i="0" dirty="0"/>
              <a:t>844-849.  </a:t>
            </a:r>
            <a:endParaRPr lang="en-US" dirty="0"/>
          </a:p>
        </p:txBody>
      </p:sp>
      <p:sp>
        <p:nvSpPr>
          <p:cNvPr id="4" name="Slide Number Placeholder 3"/>
          <p:cNvSpPr>
            <a:spLocks noGrp="1"/>
          </p:cNvSpPr>
          <p:nvPr>
            <p:ph type="sldNum" sz="quarter" idx="10"/>
          </p:nvPr>
        </p:nvSpPr>
        <p:spPr/>
        <p:txBody>
          <a:bodyPr/>
          <a:lstStyle/>
          <a:p>
            <a:fld id="{6D1356D5-A537-4BAB-BFC5-F302A101A0B2}" type="slidenum">
              <a:rPr lang="en-US" smtClean="0"/>
              <a:pPr/>
              <a:t>25</a:t>
            </a:fld>
            <a:endParaRPr lang="en-US"/>
          </a:p>
        </p:txBody>
      </p:sp>
    </p:spTree>
    <p:extLst>
      <p:ext uri="{BB962C8B-B14F-4D97-AF65-F5344CB8AC3E}">
        <p14:creationId xmlns:p14="http://schemas.microsoft.com/office/powerpoint/2010/main" val="14366645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only one total score for the ASQ:SE-2 (unlike the ASQ-3, which has separate scores for the different domains).  This slide shows the various areas that are covered in the ASQ:SE questions.  All questions are included in one total score.</a:t>
            </a:r>
          </a:p>
        </p:txBody>
      </p:sp>
      <p:sp>
        <p:nvSpPr>
          <p:cNvPr id="4" name="Slide Number Placeholder 3"/>
          <p:cNvSpPr>
            <a:spLocks noGrp="1"/>
          </p:cNvSpPr>
          <p:nvPr>
            <p:ph type="sldNum" sz="quarter" idx="10"/>
          </p:nvPr>
        </p:nvSpPr>
        <p:spPr/>
        <p:txBody>
          <a:bodyPr/>
          <a:lstStyle/>
          <a:p>
            <a:fld id="{6D1356D5-A537-4BAB-BFC5-F302A101A0B2}" type="slidenum">
              <a:rPr lang="en-US" smtClean="0"/>
              <a:pPr/>
              <a:t>26</a:t>
            </a:fld>
            <a:endParaRPr lang="en-US"/>
          </a:p>
        </p:txBody>
      </p:sp>
    </p:spTree>
    <p:extLst>
      <p:ext uri="{BB962C8B-B14F-4D97-AF65-F5344CB8AC3E}">
        <p14:creationId xmlns:p14="http://schemas.microsoft.com/office/powerpoint/2010/main" val="31574709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Shape 284"/>
          <p:cNvSpPr txBox="1">
            <a:spLocks noGrp="1"/>
          </p:cNvSpPr>
          <p:nvPr>
            <p:ph type="body" idx="1"/>
          </p:nvPr>
        </p:nvSpPr>
        <p:spPr>
          <a:xfrm>
            <a:off x="701675" y="4416425"/>
            <a:ext cx="5607049" cy="4183061"/>
          </a:xfrm>
          <a:prstGeom prst="rect">
            <a:avLst/>
          </a:prstGeom>
        </p:spPr>
        <p:txBody>
          <a:bodyPr lIns="91425" tIns="91425" rIns="91425" bIns="91425" anchor="ctr" anchorCtr="0">
            <a:spAutoFit/>
          </a:bodyPr>
          <a:lstStyle/>
          <a:p>
            <a:pPr>
              <a:spcBef>
                <a:spcPts val="0"/>
              </a:spcBef>
              <a:buNone/>
            </a:pPr>
            <a:endParaRPr dirty="0"/>
          </a:p>
        </p:txBody>
      </p:sp>
      <p:sp>
        <p:nvSpPr>
          <p:cNvPr id="285" name="Shape 28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0973178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Shape 284"/>
          <p:cNvSpPr txBox="1">
            <a:spLocks noGrp="1"/>
          </p:cNvSpPr>
          <p:nvPr>
            <p:ph type="body" idx="1"/>
          </p:nvPr>
        </p:nvSpPr>
        <p:spPr>
          <a:xfrm>
            <a:off x="701675" y="4416425"/>
            <a:ext cx="5607049" cy="4183061"/>
          </a:xfrm>
          <a:prstGeom prst="rect">
            <a:avLst/>
          </a:prstGeom>
        </p:spPr>
        <p:txBody>
          <a:bodyPr lIns="91425" tIns="91425" rIns="91425" bIns="91425" anchor="ctr" anchorCtr="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Note the placement of the responses receiving 0, 5, or 10 points varies depending on the question. For some questions, the first answer choice gets a score of “0,” and for others, the right-hand answer choice gets a score of “0.” Be sure to look at the small letters to determine what score to five.</a:t>
            </a:r>
          </a:p>
          <a:p>
            <a:pPr>
              <a:spcBef>
                <a:spcPts val="0"/>
              </a:spcBef>
              <a:buNone/>
            </a:pPr>
            <a:endParaRPr dirty="0"/>
          </a:p>
        </p:txBody>
      </p:sp>
      <p:sp>
        <p:nvSpPr>
          <p:cNvPr id="285" name="Shape 28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6556369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We recommend putting a screen shot of a section of the ASQ:SE-2, showing a few sample answers, with responses filled in.  </a:t>
            </a:r>
          </a:p>
          <a:p>
            <a:pPr marL="171450" indent="-171450">
              <a:buFont typeface="Arial" panose="020B0604020202020204" pitchFamily="34" charset="0"/>
              <a:buChar char="•"/>
            </a:pPr>
            <a:r>
              <a:rPr lang="en-US" dirty="0" smtClean="0"/>
              <a:t>Emphasize that sometimes the “z” is the left-hand answer, and other times the “z” is the right-hand answer.</a:t>
            </a:r>
          </a:p>
          <a:p>
            <a:pPr marL="171450" indent="-171450">
              <a:buFont typeface="Arial" panose="020B0604020202020204" pitchFamily="34" charset="0"/>
              <a:buChar char="•"/>
            </a:pPr>
            <a:r>
              <a:rPr lang="en-US" dirty="0" smtClean="0"/>
              <a:t>Go through the correct score for each item on the screen. (We did not include the screenshot here because it is copyrighted, but if you purchased a site copy of the measure you can provide it to your audience.)</a:t>
            </a:r>
          </a:p>
          <a:p>
            <a:endParaRPr lang="en-US" dirty="0"/>
          </a:p>
        </p:txBody>
      </p:sp>
      <p:sp>
        <p:nvSpPr>
          <p:cNvPr id="4" name="Slide Number Placeholder 3"/>
          <p:cNvSpPr>
            <a:spLocks noGrp="1"/>
          </p:cNvSpPr>
          <p:nvPr>
            <p:ph type="sldNum" sz="quarter" idx="10"/>
          </p:nvPr>
        </p:nvSpPr>
        <p:spPr/>
        <p:txBody>
          <a:bodyPr/>
          <a:lstStyle/>
          <a:p>
            <a:fld id="{6D1356D5-A537-4BAB-BFC5-F302A101A0B2}" type="slidenum">
              <a:rPr lang="en-US" smtClean="0"/>
              <a:pPr/>
              <a:t>29</a:t>
            </a:fld>
            <a:endParaRPr lang="en-US"/>
          </a:p>
        </p:txBody>
      </p:sp>
    </p:spTree>
    <p:extLst>
      <p:ext uri="{BB962C8B-B14F-4D97-AF65-F5344CB8AC3E}">
        <p14:creationId xmlns:p14="http://schemas.microsoft.com/office/powerpoint/2010/main" val="542793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successful developmental screening initiative is a team effort.  It’s important for everyone to know and play their part.  As we go through the workflow for our clinic, notice the important role(s) that you will be asked to fill.  Each part of the workflow needs to go smoothly so that no children fall through the cracks.</a:t>
            </a:r>
          </a:p>
        </p:txBody>
      </p:sp>
      <p:sp>
        <p:nvSpPr>
          <p:cNvPr id="4" name="Slide Number Placeholder 3"/>
          <p:cNvSpPr>
            <a:spLocks noGrp="1"/>
          </p:cNvSpPr>
          <p:nvPr>
            <p:ph type="sldNum" sz="quarter" idx="10"/>
          </p:nvPr>
        </p:nvSpPr>
        <p:spPr/>
        <p:txBody>
          <a:bodyPr/>
          <a:lstStyle/>
          <a:p>
            <a:fld id="{6D1356D5-A537-4BAB-BFC5-F302A101A0B2}" type="slidenum">
              <a:rPr lang="en-US" smtClean="0"/>
              <a:pPr/>
              <a:t>3</a:t>
            </a:fld>
            <a:endParaRPr lang="en-US"/>
          </a:p>
        </p:txBody>
      </p:sp>
    </p:spTree>
    <p:extLst>
      <p:ext uri="{BB962C8B-B14F-4D97-AF65-F5344CB8AC3E}">
        <p14:creationId xmlns:p14="http://schemas.microsoft.com/office/powerpoint/2010/main" val="22997831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1356D5-A537-4BAB-BFC5-F302A101A0B2}" type="slidenum">
              <a:rPr lang="en-US" smtClean="0"/>
              <a:pPr/>
              <a:t>30</a:t>
            </a:fld>
            <a:endParaRPr lang="en-US"/>
          </a:p>
        </p:txBody>
      </p:sp>
    </p:spTree>
    <p:extLst>
      <p:ext uri="{BB962C8B-B14F-4D97-AF65-F5344CB8AC3E}">
        <p14:creationId xmlns:p14="http://schemas.microsoft.com/office/powerpoint/2010/main" val="5709899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recommend putting a screen shot of an ASQ:SE-2 summary sheet, showing a score that is over the cutoff.  Note that for the ASQ:SE-2, a higher score means a problem.  In contrast, for the ASQ-3, a lower score means a problem.  </a:t>
            </a:r>
          </a:p>
        </p:txBody>
      </p:sp>
      <p:sp>
        <p:nvSpPr>
          <p:cNvPr id="4" name="Slide Number Placeholder 3"/>
          <p:cNvSpPr>
            <a:spLocks noGrp="1"/>
          </p:cNvSpPr>
          <p:nvPr>
            <p:ph type="sldNum" sz="quarter" idx="10"/>
          </p:nvPr>
        </p:nvSpPr>
        <p:spPr/>
        <p:txBody>
          <a:bodyPr/>
          <a:lstStyle/>
          <a:p>
            <a:fld id="{6D1356D5-A537-4BAB-BFC5-F302A101A0B2}" type="slidenum">
              <a:rPr lang="en-US" smtClean="0"/>
              <a:pPr/>
              <a:t>31</a:t>
            </a:fld>
            <a:endParaRPr lang="en-US"/>
          </a:p>
        </p:txBody>
      </p:sp>
    </p:spTree>
    <p:extLst>
      <p:ext uri="{BB962C8B-B14F-4D97-AF65-F5344CB8AC3E}">
        <p14:creationId xmlns:p14="http://schemas.microsoft.com/office/powerpoint/2010/main" val="21655893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process for adjusting for omitted items is similar to what was done on the ASQ-3.</a:t>
            </a:r>
          </a:p>
        </p:txBody>
      </p:sp>
      <p:sp>
        <p:nvSpPr>
          <p:cNvPr id="4" name="Slide Number Placeholder 3"/>
          <p:cNvSpPr>
            <a:spLocks noGrp="1"/>
          </p:cNvSpPr>
          <p:nvPr>
            <p:ph type="sldNum" sz="quarter" idx="10"/>
          </p:nvPr>
        </p:nvSpPr>
        <p:spPr/>
        <p:txBody>
          <a:bodyPr/>
          <a:lstStyle/>
          <a:p>
            <a:fld id="{6D1356D5-A537-4BAB-BFC5-F302A101A0B2}" type="slidenum">
              <a:rPr lang="en-US" smtClean="0"/>
              <a:pPr/>
              <a:t>33</a:t>
            </a:fld>
            <a:endParaRPr lang="en-US"/>
          </a:p>
        </p:txBody>
      </p:sp>
    </p:spTree>
    <p:extLst>
      <p:ext uri="{BB962C8B-B14F-4D97-AF65-F5344CB8AC3E}">
        <p14:creationId xmlns:p14="http://schemas.microsoft.com/office/powerpoint/2010/main" val="30576968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Shape 50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01" name="Shape 501"/>
          <p:cNvSpPr txBox="1">
            <a:spLocks noGrp="1"/>
          </p:cNvSpPr>
          <p:nvPr>
            <p:ph type="body" idx="1"/>
          </p:nvPr>
        </p:nvSpPr>
        <p:spPr>
          <a:xfrm>
            <a:off x="701675" y="4416425"/>
            <a:ext cx="5607049" cy="4183061"/>
          </a:xfrm>
          <a:prstGeom prst="rect">
            <a:avLst/>
          </a:prstGeom>
          <a:noFill/>
          <a:ln>
            <a:noFill/>
          </a:ln>
        </p:spPr>
        <p:txBody>
          <a:bodyPr lIns="92825" tIns="46400" rIns="92825" bIns="46400" anchor="t" anchorCtr="0">
            <a:spAutoFit/>
          </a:bodyPr>
          <a:lstStyle/>
          <a:p>
            <a:pPr marL="0" marR="0" lvl="1" indent="0" algn="l" rtl="0">
              <a:spcBef>
                <a:spcPts val="0"/>
              </a:spcBef>
              <a:buSzPct val="25000"/>
              <a:buFont typeface="Arial"/>
              <a:buNone/>
            </a:pPr>
            <a:r>
              <a:rPr lang="en-US" sz="1800" b="0" i="0" u="none" strike="noStrike" cap="none" baseline="0" dirty="0" smtClean="0"/>
              <a:t>In our trainings, we create a sample of an ASQ-3 and an ASQ:SE-2 for the child, Miguel, age 10 months, who was introduced in the first slide.</a:t>
            </a:r>
          </a:p>
          <a:p>
            <a:pPr marL="285750" marR="0" lvl="1" indent="-285750" algn="l" rtl="0">
              <a:spcBef>
                <a:spcPts val="0"/>
              </a:spcBef>
              <a:buSzPct val="25000"/>
              <a:buFont typeface="Arial" panose="020B0604020202020204" pitchFamily="34" charset="0"/>
              <a:buChar char="•"/>
            </a:pPr>
            <a:r>
              <a:rPr lang="en-US" sz="1800" b="0" i="0" u="none" strike="noStrike" cap="none" baseline="0" dirty="0" smtClean="0"/>
              <a:t>Fill in the items as if the parent completed them, and then the audience scores each item and completes the Summary pages for each measure. This is helpful as extra practice.  </a:t>
            </a:r>
          </a:p>
          <a:p>
            <a:pPr marL="285750" marR="0" lvl="1" indent="-285750" algn="l" rtl="0">
              <a:spcBef>
                <a:spcPts val="0"/>
              </a:spcBef>
              <a:buSzPct val="25000"/>
              <a:buFont typeface="Arial" panose="020B0604020202020204" pitchFamily="34" charset="0"/>
              <a:buChar char="•"/>
            </a:pPr>
            <a:r>
              <a:rPr lang="en-US" sz="1800" b="0" i="0" u="none" strike="noStrike" cap="none" baseline="0" dirty="0" smtClean="0"/>
              <a:t>Some groups enjoy timing to see how quickly they can score the ASQ. This helps illustrate that it is not a time-consuming activity.  </a:t>
            </a:r>
          </a:p>
          <a:p>
            <a:pPr marL="0" marR="0" lvl="1" indent="0" algn="l" rtl="0">
              <a:spcBef>
                <a:spcPts val="0"/>
              </a:spcBef>
              <a:buSzPct val="25000"/>
              <a:buFont typeface="Arial"/>
              <a:buNone/>
            </a:pPr>
            <a:endParaRPr lang="en-US" sz="1800" b="0" i="0" u="none" strike="noStrike" cap="none" baseline="0" dirty="0"/>
          </a:p>
        </p:txBody>
      </p:sp>
      <p:sp>
        <p:nvSpPr>
          <p:cNvPr id="502" name="Shape 502"/>
          <p:cNvSpPr txBox="1"/>
          <p:nvPr/>
        </p:nvSpPr>
        <p:spPr>
          <a:xfrm>
            <a:off x="3970337" y="8829675"/>
            <a:ext cx="3038475" cy="465137"/>
          </a:xfrm>
          <a:prstGeom prst="rect">
            <a:avLst/>
          </a:prstGeom>
          <a:noFill/>
          <a:ln>
            <a:noFill/>
          </a:ln>
        </p:spPr>
        <p:txBody>
          <a:bodyPr lIns="92825" tIns="46400" rIns="92825" bIns="46400" anchor="b" anchorCtr="0">
            <a:spAutoFit/>
          </a:bodyPr>
          <a:lstStyle/>
          <a:p>
            <a:pPr marL="0" marR="0" lvl="0" indent="0" algn="r" rtl="0">
              <a:spcBef>
                <a:spcPts val="0"/>
              </a:spcBef>
              <a:buSzPct val="25000"/>
              <a:buFont typeface="Arial"/>
              <a:buNone/>
            </a:pPr>
            <a:r>
              <a:rPr lang="en-US" sz="1200" b="0" i="0" u="none" strike="noStrike" cap="none" baseline="0"/>
              <a:t>*</a:t>
            </a:r>
          </a:p>
        </p:txBody>
      </p:sp>
    </p:spTree>
    <p:extLst>
      <p:ext uri="{BB962C8B-B14F-4D97-AF65-F5344CB8AC3E}">
        <p14:creationId xmlns:p14="http://schemas.microsoft.com/office/powerpoint/2010/main" val="11756555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xfrm>
            <a:off x="1181100" y="696913"/>
            <a:ext cx="4648200" cy="3486150"/>
          </a:xfrm>
          <a:ln/>
        </p:spPr>
      </p:sp>
      <p:sp>
        <p:nvSpPr>
          <p:cNvPr id="98307" name="Notes Placeholder 2"/>
          <p:cNvSpPr>
            <a:spLocks noGrp="1"/>
          </p:cNvSpPr>
          <p:nvPr>
            <p:ph type="body" idx="1"/>
          </p:nvPr>
        </p:nvSpPr>
        <p:spPr>
          <a:noFill/>
          <a:ln/>
        </p:spPr>
        <p:txBody>
          <a:bodyPr/>
          <a:lstStyle/>
          <a:p>
            <a:endParaRPr lang="en-US"/>
          </a:p>
        </p:txBody>
      </p:sp>
      <p:sp>
        <p:nvSpPr>
          <p:cNvPr id="98308" name="Slide Number Placeholder 3"/>
          <p:cNvSpPr>
            <a:spLocks noGrp="1"/>
          </p:cNvSpPr>
          <p:nvPr>
            <p:ph type="sldNum" sz="quarter" idx="5"/>
          </p:nvPr>
        </p:nvSpPr>
        <p:spPr>
          <a:noFill/>
        </p:spPr>
        <p:txBody>
          <a:bodyPr/>
          <a:lstStyle/>
          <a:p>
            <a:fld id="{F5D33EB6-88E2-6040-9698-7121C2953F5A}" type="slidenum">
              <a:rPr lang="en-US">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12684599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1181100" y="696913"/>
            <a:ext cx="4648200" cy="3486150"/>
          </a:xfrm>
          <a:ln/>
        </p:spPr>
      </p:sp>
      <p:sp>
        <p:nvSpPr>
          <p:cNvPr id="100355" name="Notes Placeholder 2"/>
          <p:cNvSpPr>
            <a:spLocks noGrp="1"/>
          </p:cNvSpPr>
          <p:nvPr>
            <p:ph type="body" idx="1"/>
          </p:nvPr>
        </p:nvSpPr>
        <p:spPr>
          <a:noFill/>
          <a:ln/>
        </p:spPr>
        <p:txBody>
          <a:bodyPr/>
          <a:lstStyle/>
          <a:p>
            <a:endParaRPr lang="en-US" dirty="0"/>
          </a:p>
        </p:txBody>
      </p:sp>
      <p:sp>
        <p:nvSpPr>
          <p:cNvPr id="100356" name="Slide Number Placeholder 3"/>
          <p:cNvSpPr>
            <a:spLocks noGrp="1"/>
          </p:cNvSpPr>
          <p:nvPr>
            <p:ph type="sldNum" sz="quarter" idx="5"/>
          </p:nvPr>
        </p:nvSpPr>
        <p:spPr>
          <a:noFill/>
        </p:spPr>
        <p:txBody>
          <a:bodyPr/>
          <a:lstStyle/>
          <a:p>
            <a:fld id="{EC7B96DD-9405-B64E-8FF4-222DB2299203}" type="slidenum">
              <a:rPr lang="en-US">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22339270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xfrm>
            <a:off x="1181100" y="696913"/>
            <a:ext cx="4648200" cy="3486150"/>
          </a:xfrm>
          <a:ln/>
        </p:spPr>
      </p:sp>
      <p:sp>
        <p:nvSpPr>
          <p:cNvPr id="102403" name="Notes Placeholder 2"/>
          <p:cNvSpPr>
            <a:spLocks noGrp="1"/>
          </p:cNvSpPr>
          <p:nvPr>
            <p:ph type="body" idx="1"/>
          </p:nvPr>
        </p:nvSpPr>
        <p:spPr>
          <a:noFill/>
          <a:ln/>
        </p:spPr>
        <p:txBody>
          <a:bodyPr/>
          <a:lstStyle/>
          <a:p>
            <a:r>
              <a:rPr lang="en-US" dirty="0"/>
              <a:t>The paper that provided validation for the tool is:  Robins, D. L., Casagrande, K., Barton, M., Chen, C. A., Dumont-Mathieu, T., &amp; Fein, D. (2013). Validation of the Modified Checklist for Autism in </a:t>
            </a:r>
            <a:r>
              <a:rPr lang="en-US" dirty="0" err="1"/>
              <a:t>Todders</a:t>
            </a:r>
            <a:r>
              <a:rPr lang="en-US" dirty="0"/>
              <a:t>, Revised with Follow-up (M-CHAT-R/F). </a:t>
            </a:r>
            <a:r>
              <a:rPr lang="en-US" i="1" dirty="0"/>
              <a:t>Pediatrics, </a:t>
            </a:r>
            <a:r>
              <a:rPr lang="en-US" i="0" dirty="0"/>
              <a:t>peds.2013-1813; DOI: https://doi.org/10.1542/peds.2013-1813. </a:t>
            </a:r>
            <a:endParaRPr lang="en-US" dirty="0"/>
          </a:p>
        </p:txBody>
      </p:sp>
      <p:sp>
        <p:nvSpPr>
          <p:cNvPr id="102404" name="Slide Number Placeholder 3"/>
          <p:cNvSpPr>
            <a:spLocks noGrp="1"/>
          </p:cNvSpPr>
          <p:nvPr>
            <p:ph type="sldNum" sz="quarter" idx="5"/>
          </p:nvPr>
        </p:nvSpPr>
        <p:spPr>
          <a:noFill/>
        </p:spPr>
        <p:txBody>
          <a:bodyPr/>
          <a:lstStyle/>
          <a:p>
            <a:fld id="{8A5F1DC4-5E30-6F40-8859-99295B15B149}" type="slidenum">
              <a:rPr lang="en-US">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2029653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xfrm>
            <a:off x="1181100" y="696913"/>
            <a:ext cx="4648200" cy="3486150"/>
          </a:xfrm>
          <a:ln/>
        </p:spPr>
      </p:sp>
      <p:sp>
        <p:nvSpPr>
          <p:cNvPr id="104451" name="Notes Placeholder 2"/>
          <p:cNvSpPr>
            <a:spLocks noGrp="1"/>
          </p:cNvSpPr>
          <p:nvPr>
            <p:ph type="body" idx="1"/>
          </p:nvPr>
        </p:nvSpPr>
        <p:spPr>
          <a:noFill/>
          <a:ln/>
        </p:spPr>
        <p:txBody>
          <a:bodyPr/>
          <a:lstStyle/>
          <a:p>
            <a:r>
              <a:rPr lang="en-US" dirty="0"/>
              <a:t>[asked Eliza &amp; Irina for citation]</a:t>
            </a:r>
          </a:p>
        </p:txBody>
      </p:sp>
      <p:sp>
        <p:nvSpPr>
          <p:cNvPr id="104452" name="Slide Number Placeholder 3"/>
          <p:cNvSpPr>
            <a:spLocks noGrp="1"/>
          </p:cNvSpPr>
          <p:nvPr>
            <p:ph type="sldNum" sz="quarter" idx="5"/>
          </p:nvPr>
        </p:nvSpPr>
        <p:spPr>
          <a:noFill/>
        </p:spPr>
        <p:txBody>
          <a:bodyPr/>
          <a:lstStyle/>
          <a:p>
            <a:fld id="{9D5FF771-8482-E649-AA65-B54F0647657C}" type="slidenum">
              <a:rPr lang="en-US">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8922782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p:cNvSpPr>
          <p:nvPr>
            <p:ph type="sldImg"/>
          </p:nvPr>
        </p:nvSpPr>
        <p:spPr>
          <a:xfrm>
            <a:off x="1181100" y="696913"/>
            <a:ext cx="4648200" cy="3486150"/>
          </a:xfrm>
          <a:ln/>
        </p:spPr>
      </p:sp>
      <p:sp>
        <p:nvSpPr>
          <p:cNvPr id="106499" name="Notes Placeholder 2"/>
          <p:cNvSpPr>
            <a:spLocks noGrp="1"/>
          </p:cNvSpPr>
          <p:nvPr>
            <p:ph type="body" idx="1"/>
          </p:nvPr>
        </p:nvSpPr>
        <p:spPr>
          <a:noFill/>
          <a:ln/>
        </p:spPr>
        <p:txBody>
          <a:bodyPr/>
          <a:lstStyle/>
          <a:p>
            <a:r>
              <a:rPr lang="en-US" dirty="0"/>
              <a:t>Pass out sample of the questionnaire.</a:t>
            </a:r>
          </a:p>
          <a:p>
            <a:r>
              <a:rPr lang="en-US" dirty="0"/>
              <a:t>For each item (except the three on the next slide), an answer of “no” is scored with 1 point.</a:t>
            </a:r>
          </a:p>
        </p:txBody>
      </p:sp>
      <p:sp>
        <p:nvSpPr>
          <p:cNvPr id="106500" name="Slide Number Placeholder 3"/>
          <p:cNvSpPr>
            <a:spLocks noGrp="1"/>
          </p:cNvSpPr>
          <p:nvPr>
            <p:ph type="sldNum" sz="quarter" idx="5"/>
          </p:nvPr>
        </p:nvSpPr>
        <p:spPr>
          <a:noFill/>
        </p:spPr>
        <p:txBody>
          <a:bodyPr/>
          <a:lstStyle/>
          <a:p>
            <a:fld id="{AAEC7B1C-2540-2B42-9197-0BA960BDBADA}"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14897983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1CFD5B-AADA-6047-8C65-1D90AF722B0A}"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2276436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latin typeface="Arial" charset="0"/>
                <a:ea typeface="ＭＳ Ｐゴシック" pitchFamily="34" charset="-128"/>
              </a:rPr>
              <a:t>This slide and the next one show the possible workflow and work roles for a clinic; these can be modified to fit those of your clinic. The idea is to provide some guidance to the audience about who will be responsible for what part of the screening process.  Highlight the roles that fit the audience you are speaking to.</a:t>
            </a:r>
          </a:p>
          <a:p>
            <a:endParaRPr lang="en-US" altLang="en-US" dirty="0">
              <a:latin typeface="Arial" charset="0"/>
              <a:ea typeface="ＭＳ Ｐゴシック" pitchFamily="34" charset="-128"/>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ＭＳ Ｐゴシック" pitchFamily="34" charset="-128"/>
              </a:defRPr>
            </a:lvl1pPr>
            <a:lvl2pPr marL="728084" indent="-279435" eaLnBrk="0" hangingPunct="0">
              <a:spcBef>
                <a:spcPct val="30000"/>
              </a:spcBef>
              <a:defRPr sz="1200">
                <a:solidFill>
                  <a:schemeClr val="tx1"/>
                </a:solidFill>
                <a:latin typeface="Arial" charset="0"/>
                <a:ea typeface="ＭＳ Ｐゴシック" pitchFamily="34" charset="-128"/>
              </a:defRPr>
            </a:lvl2pPr>
            <a:lvl3pPr marL="1120845" indent="-223548" eaLnBrk="0" hangingPunct="0">
              <a:spcBef>
                <a:spcPct val="30000"/>
              </a:spcBef>
              <a:defRPr sz="1200">
                <a:solidFill>
                  <a:schemeClr val="tx1"/>
                </a:solidFill>
                <a:latin typeface="Arial" charset="0"/>
                <a:ea typeface="ＭＳ Ｐゴシック" pitchFamily="34" charset="-128"/>
              </a:defRPr>
            </a:lvl3pPr>
            <a:lvl4pPr marL="1569493" indent="-223548" eaLnBrk="0" hangingPunct="0">
              <a:spcBef>
                <a:spcPct val="30000"/>
              </a:spcBef>
              <a:defRPr sz="1200">
                <a:solidFill>
                  <a:schemeClr val="tx1"/>
                </a:solidFill>
                <a:latin typeface="Arial" charset="0"/>
                <a:ea typeface="ＭＳ Ｐゴシック" pitchFamily="34" charset="-128"/>
              </a:defRPr>
            </a:lvl4pPr>
            <a:lvl5pPr marL="2018141" indent="-223548" eaLnBrk="0" hangingPunct="0">
              <a:spcBef>
                <a:spcPct val="30000"/>
              </a:spcBef>
              <a:defRPr sz="1200">
                <a:solidFill>
                  <a:schemeClr val="tx1"/>
                </a:solidFill>
                <a:latin typeface="Arial" charset="0"/>
                <a:ea typeface="ＭＳ Ｐゴシック" pitchFamily="34" charset="-128"/>
              </a:defRPr>
            </a:lvl5pPr>
            <a:lvl6pPr marL="2465237" indent="-223548" eaLnBrk="0" fontAlgn="base" hangingPunct="0">
              <a:spcBef>
                <a:spcPct val="30000"/>
              </a:spcBef>
              <a:spcAft>
                <a:spcPct val="0"/>
              </a:spcAft>
              <a:defRPr sz="1200">
                <a:solidFill>
                  <a:schemeClr val="tx1"/>
                </a:solidFill>
                <a:latin typeface="Arial" charset="0"/>
                <a:ea typeface="ＭＳ Ｐゴシック" pitchFamily="34" charset="-128"/>
              </a:defRPr>
            </a:lvl6pPr>
            <a:lvl7pPr marL="2912333" indent="-223548" eaLnBrk="0" fontAlgn="base" hangingPunct="0">
              <a:spcBef>
                <a:spcPct val="30000"/>
              </a:spcBef>
              <a:spcAft>
                <a:spcPct val="0"/>
              </a:spcAft>
              <a:defRPr sz="1200">
                <a:solidFill>
                  <a:schemeClr val="tx1"/>
                </a:solidFill>
                <a:latin typeface="Arial" charset="0"/>
                <a:ea typeface="ＭＳ Ｐゴシック" pitchFamily="34" charset="-128"/>
              </a:defRPr>
            </a:lvl7pPr>
            <a:lvl8pPr marL="3359429" indent="-223548" eaLnBrk="0" fontAlgn="base" hangingPunct="0">
              <a:spcBef>
                <a:spcPct val="30000"/>
              </a:spcBef>
              <a:spcAft>
                <a:spcPct val="0"/>
              </a:spcAft>
              <a:defRPr sz="1200">
                <a:solidFill>
                  <a:schemeClr val="tx1"/>
                </a:solidFill>
                <a:latin typeface="Arial" charset="0"/>
                <a:ea typeface="ＭＳ Ｐゴシック" pitchFamily="34" charset="-128"/>
              </a:defRPr>
            </a:lvl8pPr>
            <a:lvl9pPr marL="3806525" indent="-223548" eaLnBrk="0" fontAlgn="base" hangingPunct="0">
              <a:spcBef>
                <a:spcPct val="30000"/>
              </a:spcBef>
              <a:spcAft>
                <a:spcPct val="0"/>
              </a:spcAft>
              <a:defRPr sz="1200">
                <a:solidFill>
                  <a:schemeClr val="tx1"/>
                </a:solidFill>
                <a:latin typeface="Arial" charset="0"/>
                <a:ea typeface="ＭＳ Ｐゴシック" pitchFamily="34" charset="-128"/>
              </a:defRPr>
            </a:lvl9pPr>
          </a:lstStyle>
          <a:p>
            <a:pPr eaLnBrk="1" hangingPunct="1">
              <a:spcBef>
                <a:spcPct val="0"/>
              </a:spcBef>
            </a:pPr>
            <a:fld id="{A088BB35-44B3-4826-8998-2898CFAFA8CD}" type="slidenum">
              <a:rPr lang="en-US" altLang="en-US" smtClean="0"/>
              <a:pPr eaLnBrk="1" hangingPunct="1">
                <a:spcBef>
                  <a:spcPct val="0"/>
                </a:spcBef>
              </a:pPr>
              <a:t>4</a:t>
            </a:fld>
            <a:endParaRPr lang="en-US" altLang="en-US"/>
          </a:p>
        </p:txBody>
      </p:sp>
    </p:spTree>
    <p:extLst>
      <p:ext uri="{BB962C8B-B14F-4D97-AF65-F5344CB8AC3E}">
        <p14:creationId xmlns:p14="http://schemas.microsoft.com/office/powerpoint/2010/main" val="8679796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61CFD5B-AADA-6047-8C65-1D90AF722B0A}"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8713153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training medical providers, pass out the follow-up interview guide for the M-CHAT-R, and have the providers practice going through the decision tree. </a:t>
            </a:r>
            <a:endParaRPr lang="en-US" dirty="0" smtClean="0"/>
          </a:p>
          <a:p>
            <a:endParaRPr lang="en-US" smtClean="0"/>
          </a:p>
          <a:p>
            <a:r>
              <a:rPr lang="en-US" smtClean="0"/>
              <a:t>If </a:t>
            </a:r>
            <a:r>
              <a:rPr lang="en-US" dirty="0"/>
              <a:t>training is for medical assistants who will just be scoring but not interpreting or making referrals, then they would provide the Total Score to the provider who would determine whether or not to do a follow-up interview.</a:t>
            </a:r>
          </a:p>
        </p:txBody>
      </p:sp>
      <p:sp>
        <p:nvSpPr>
          <p:cNvPr id="4" name="Slide Number Placeholder 3"/>
          <p:cNvSpPr>
            <a:spLocks noGrp="1"/>
          </p:cNvSpPr>
          <p:nvPr>
            <p:ph type="sldNum" sz="quarter" idx="10"/>
          </p:nvPr>
        </p:nvSpPr>
        <p:spPr/>
        <p:txBody>
          <a:bodyPr/>
          <a:lstStyle/>
          <a:p>
            <a:fld id="{6D1356D5-A537-4BAB-BFC5-F302A101A0B2}" type="slidenum">
              <a:rPr lang="en-US" smtClean="0"/>
              <a:pPr/>
              <a:t>43</a:t>
            </a:fld>
            <a:endParaRPr lang="en-US"/>
          </a:p>
        </p:txBody>
      </p:sp>
    </p:spTree>
    <p:extLst>
      <p:ext uri="{BB962C8B-B14F-4D97-AF65-F5344CB8AC3E}">
        <p14:creationId xmlns:p14="http://schemas.microsoft.com/office/powerpoint/2010/main" val="19675116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smtClean="0"/>
              <a:t>Complete a sample M-CHAT-R. Be sure to score a “fail” response for one of the reverse items, so the audience will have practice catching the reverse scored items.</a:t>
            </a:r>
          </a:p>
          <a:p>
            <a:pPr marL="171450" indent="-171450">
              <a:buFont typeface="Arial" panose="020B0604020202020204" pitchFamily="34" charset="0"/>
              <a:buChar char="•"/>
            </a:pPr>
            <a:r>
              <a:rPr lang="en-US" dirty="0" smtClean="0"/>
              <a:t>Have each participant score the measure and then share the correct score.</a:t>
            </a:r>
          </a:p>
          <a:p>
            <a:pPr marL="171450" indent="-171450">
              <a:buFont typeface="Arial" panose="020B0604020202020204" pitchFamily="34" charset="0"/>
              <a:buChar char="•"/>
            </a:pPr>
            <a:r>
              <a:rPr lang="en-US" dirty="0" smtClean="0"/>
              <a:t>Discuss any questions to ensure everyone understands how to score.</a:t>
            </a:r>
          </a:p>
          <a:p>
            <a:endParaRPr lang="en-US" dirty="0"/>
          </a:p>
        </p:txBody>
      </p:sp>
      <p:sp>
        <p:nvSpPr>
          <p:cNvPr id="4" name="Slide Number Placeholder 3"/>
          <p:cNvSpPr>
            <a:spLocks noGrp="1"/>
          </p:cNvSpPr>
          <p:nvPr>
            <p:ph type="sldNum" sz="quarter" idx="10"/>
          </p:nvPr>
        </p:nvSpPr>
        <p:spPr/>
        <p:txBody>
          <a:bodyPr/>
          <a:lstStyle/>
          <a:p>
            <a:fld id="{361CFD5B-AADA-6047-8C65-1D90AF722B0A}"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37227580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Shape 521"/>
          <p:cNvSpPr txBox="1">
            <a:spLocks noGrp="1"/>
          </p:cNvSpPr>
          <p:nvPr>
            <p:ph type="body" idx="1"/>
          </p:nvPr>
        </p:nvSpPr>
        <p:spPr>
          <a:xfrm>
            <a:off x="701675" y="4416425"/>
            <a:ext cx="5607049" cy="4183061"/>
          </a:xfrm>
          <a:prstGeom prst="rect">
            <a:avLst/>
          </a:prstGeom>
        </p:spPr>
        <p:txBody>
          <a:bodyPr lIns="91425" tIns="91425" rIns="91425" bIns="91425" anchor="ctr" anchorCtr="0">
            <a:spAutoFit/>
          </a:bodyPr>
          <a:lstStyle/>
          <a:p>
            <a:pPr>
              <a:spcBef>
                <a:spcPts val="0"/>
              </a:spcBef>
              <a:buNone/>
            </a:pPr>
            <a:endParaRPr/>
          </a:p>
        </p:txBody>
      </p:sp>
      <p:sp>
        <p:nvSpPr>
          <p:cNvPr id="522" name="Shape 52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75028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latin typeface="Arial" charset="0"/>
                <a:ea typeface="ＭＳ Ｐゴシック" pitchFamily="34" charset="-128"/>
              </a:rPr>
              <a:t>This is a continuation of the previous slide, showing the rest of the workflow. </a:t>
            </a:r>
          </a:p>
          <a:p>
            <a:endParaRPr lang="en-US" altLang="en-US" dirty="0">
              <a:latin typeface="Arial" charset="0"/>
              <a:ea typeface="ＭＳ Ｐゴシック" pitchFamily="34" charset="-128"/>
            </a:endParaRPr>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ＭＳ Ｐゴシック" pitchFamily="34" charset="-128"/>
              </a:defRPr>
            </a:lvl1pPr>
            <a:lvl2pPr marL="728084" indent="-279435" eaLnBrk="0" hangingPunct="0">
              <a:spcBef>
                <a:spcPct val="30000"/>
              </a:spcBef>
              <a:defRPr sz="1200">
                <a:solidFill>
                  <a:schemeClr val="tx1"/>
                </a:solidFill>
                <a:latin typeface="Arial" charset="0"/>
                <a:ea typeface="ＭＳ Ｐゴシック" pitchFamily="34" charset="-128"/>
              </a:defRPr>
            </a:lvl2pPr>
            <a:lvl3pPr marL="1120845" indent="-223548" eaLnBrk="0" hangingPunct="0">
              <a:spcBef>
                <a:spcPct val="30000"/>
              </a:spcBef>
              <a:defRPr sz="1200">
                <a:solidFill>
                  <a:schemeClr val="tx1"/>
                </a:solidFill>
                <a:latin typeface="Arial" charset="0"/>
                <a:ea typeface="ＭＳ Ｐゴシック" pitchFamily="34" charset="-128"/>
              </a:defRPr>
            </a:lvl3pPr>
            <a:lvl4pPr marL="1569493" indent="-223548" eaLnBrk="0" hangingPunct="0">
              <a:spcBef>
                <a:spcPct val="30000"/>
              </a:spcBef>
              <a:defRPr sz="1200">
                <a:solidFill>
                  <a:schemeClr val="tx1"/>
                </a:solidFill>
                <a:latin typeface="Arial" charset="0"/>
                <a:ea typeface="ＭＳ Ｐゴシック" pitchFamily="34" charset="-128"/>
              </a:defRPr>
            </a:lvl4pPr>
            <a:lvl5pPr marL="2018141" indent="-223548" eaLnBrk="0" hangingPunct="0">
              <a:spcBef>
                <a:spcPct val="30000"/>
              </a:spcBef>
              <a:defRPr sz="1200">
                <a:solidFill>
                  <a:schemeClr val="tx1"/>
                </a:solidFill>
                <a:latin typeface="Arial" charset="0"/>
                <a:ea typeface="ＭＳ Ｐゴシック" pitchFamily="34" charset="-128"/>
              </a:defRPr>
            </a:lvl5pPr>
            <a:lvl6pPr marL="2465237" indent="-223548" eaLnBrk="0" fontAlgn="base" hangingPunct="0">
              <a:spcBef>
                <a:spcPct val="30000"/>
              </a:spcBef>
              <a:spcAft>
                <a:spcPct val="0"/>
              </a:spcAft>
              <a:defRPr sz="1200">
                <a:solidFill>
                  <a:schemeClr val="tx1"/>
                </a:solidFill>
                <a:latin typeface="Arial" charset="0"/>
                <a:ea typeface="ＭＳ Ｐゴシック" pitchFamily="34" charset="-128"/>
              </a:defRPr>
            </a:lvl6pPr>
            <a:lvl7pPr marL="2912333" indent="-223548" eaLnBrk="0" fontAlgn="base" hangingPunct="0">
              <a:spcBef>
                <a:spcPct val="30000"/>
              </a:spcBef>
              <a:spcAft>
                <a:spcPct val="0"/>
              </a:spcAft>
              <a:defRPr sz="1200">
                <a:solidFill>
                  <a:schemeClr val="tx1"/>
                </a:solidFill>
                <a:latin typeface="Arial" charset="0"/>
                <a:ea typeface="ＭＳ Ｐゴシック" pitchFamily="34" charset="-128"/>
              </a:defRPr>
            </a:lvl7pPr>
            <a:lvl8pPr marL="3359429" indent="-223548" eaLnBrk="0" fontAlgn="base" hangingPunct="0">
              <a:spcBef>
                <a:spcPct val="30000"/>
              </a:spcBef>
              <a:spcAft>
                <a:spcPct val="0"/>
              </a:spcAft>
              <a:defRPr sz="1200">
                <a:solidFill>
                  <a:schemeClr val="tx1"/>
                </a:solidFill>
                <a:latin typeface="Arial" charset="0"/>
                <a:ea typeface="ＭＳ Ｐゴシック" pitchFamily="34" charset="-128"/>
              </a:defRPr>
            </a:lvl8pPr>
            <a:lvl9pPr marL="3806525" indent="-223548" eaLnBrk="0" fontAlgn="base" hangingPunct="0">
              <a:spcBef>
                <a:spcPct val="30000"/>
              </a:spcBef>
              <a:spcAft>
                <a:spcPct val="0"/>
              </a:spcAft>
              <a:defRPr sz="1200">
                <a:solidFill>
                  <a:schemeClr val="tx1"/>
                </a:solidFill>
                <a:latin typeface="Arial" charset="0"/>
                <a:ea typeface="ＭＳ Ｐゴシック" pitchFamily="34" charset="-128"/>
              </a:defRPr>
            </a:lvl9pPr>
          </a:lstStyle>
          <a:p>
            <a:pPr eaLnBrk="1" hangingPunct="1">
              <a:spcBef>
                <a:spcPct val="0"/>
              </a:spcBef>
            </a:pPr>
            <a:fld id="{B523BC5C-8241-4B41-847F-E31E73568031}" type="slidenum">
              <a:rPr lang="en-US" altLang="en-US" smtClean="0"/>
              <a:pPr eaLnBrk="1" hangingPunct="1">
                <a:spcBef>
                  <a:spcPct val="0"/>
                </a:spcBef>
              </a:pPr>
              <a:t>5</a:t>
            </a:fld>
            <a:endParaRPr lang="en-US" altLang="en-US"/>
          </a:p>
        </p:txBody>
      </p:sp>
    </p:spTree>
    <p:extLst>
      <p:ext uri="{BB962C8B-B14F-4D97-AF65-F5344CB8AC3E}">
        <p14:creationId xmlns:p14="http://schemas.microsoft.com/office/powerpoint/2010/main" val="1290261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34" name="Shape 134"/>
          <p:cNvSpPr txBox="1">
            <a:spLocks noGrp="1"/>
          </p:cNvSpPr>
          <p:nvPr>
            <p:ph type="body" idx="1"/>
          </p:nvPr>
        </p:nvSpPr>
        <p:spPr>
          <a:xfrm>
            <a:off x="701675" y="4416425"/>
            <a:ext cx="5607049" cy="4183061"/>
          </a:xfrm>
          <a:prstGeom prst="rect">
            <a:avLst/>
          </a:prstGeom>
          <a:noFill/>
          <a:ln>
            <a:noFill/>
          </a:ln>
        </p:spPr>
        <p:txBody>
          <a:bodyPr lIns="92825" tIns="46400" rIns="92825" bIns="46400" anchor="t" anchorCtr="0">
            <a:spAutoFit/>
          </a:bodyPr>
          <a:lstStyle/>
          <a:p>
            <a:pPr marL="0" marR="0" lvl="0" indent="0" algn="l" rtl="0">
              <a:spcBef>
                <a:spcPts val="0"/>
              </a:spcBef>
              <a:buSzPct val="25000"/>
              <a:buFont typeface="Arial"/>
              <a:buNone/>
            </a:pPr>
            <a:r>
              <a:rPr lang="en-US" sz="1800" b="0" i="0" u="none" strike="noStrike" cap="none" baseline="0" dirty="0" smtClean="0"/>
              <a:t>Often, a front desk staff person or a medical assistant will be the one asking the parent to complete the screening measure(s). It is important for them to convey to the parent that: </a:t>
            </a:r>
          </a:p>
          <a:p>
            <a:pPr marL="342900" marR="0" lvl="0" indent="-342900" algn="l" rtl="0">
              <a:spcBef>
                <a:spcPts val="0"/>
              </a:spcBef>
              <a:buSzPct val="25000"/>
              <a:buFont typeface="Arial"/>
              <a:buAutoNum type="arabicParenBoth"/>
            </a:pPr>
            <a:r>
              <a:rPr lang="en-US" sz="1800" b="0" i="0" u="none" strike="noStrike" cap="none" baseline="0" dirty="0" smtClean="0"/>
              <a:t>If their child is in a certain age range, the parent will be asked to complete these screening measures. </a:t>
            </a:r>
          </a:p>
          <a:p>
            <a:pPr marL="342900" marR="0" lvl="0" indent="-342900" algn="l" rtl="0">
              <a:spcBef>
                <a:spcPts val="0"/>
              </a:spcBef>
              <a:buSzPct val="25000"/>
              <a:buFont typeface="Arial"/>
              <a:buAutoNum type="arabicParenBoth"/>
            </a:pPr>
            <a:r>
              <a:rPr lang="en-US" sz="1800" b="0" i="0" u="none" strike="noStrike" cap="none" baseline="0" dirty="0" smtClean="0"/>
              <a:t>The measures will help the doctor to understand how their child is developing. </a:t>
            </a:r>
          </a:p>
          <a:p>
            <a:pPr marL="342900" marR="0" lvl="0" indent="-342900" algn="l" rtl="0">
              <a:spcBef>
                <a:spcPts val="0"/>
              </a:spcBef>
              <a:buSzPct val="25000"/>
              <a:buFont typeface="Arial"/>
              <a:buAutoNum type="arabicParenBoth"/>
            </a:pPr>
            <a:r>
              <a:rPr lang="en-US" sz="1800" b="0" i="0" u="none" strike="noStrike" cap="none" baseline="0" dirty="0" smtClean="0"/>
              <a:t>The measures covers a range of ages, so their child might not have acquired all of the skills described yet. </a:t>
            </a:r>
          </a:p>
          <a:p>
            <a:pPr marL="342900" marR="0" lvl="0" indent="-342900" algn="l" rtl="0">
              <a:spcBef>
                <a:spcPts val="0"/>
              </a:spcBef>
              <a:buSzPct val="25000"/>
              <a:buFont typeface="Arial"/>
              <a:buAutoNum type="arabicParenBoth"/>
            </a:pPr>
            <a:r>
              <a:rPr lang="en-US" sz="1800" b="0" i="0" u="none" strike="noStrike" cap="none" baseline="0" dirty="0" smtClean="0"/>
              <a:t>If a parent doesn’t know the answer to a question, they can try out the skill in the waiting room, make a best guess, and talk to the child’s doctor about that item. </a:t>
            </a:r>
          </a:p>
          <a:p>
            <a:pPr marL="342900" marR="0" lvl="0" indent="-342900" algn="l" rtl="0">
              <a:spcBef>
                <a:spcPts val="0"/>
              </a:spcBef>
              <a:buSzPct val="25000"/>
              <a:buFont typeface="Arial"/>
              <a:buAutoNum type="arabicParenBoth"/>
            </a:pPr>
            <a:r>
              <a:rPr lang="en-US" sz="1800" b="0" i="0" u="none" strike="noStrike" cap="none" baseline="0" dirty="0" smtClean="0"/>
              <a:t>The child’s doctor will go over the questionnaire with the parent during the appointment and will answer any questions that the parent has about their child’s development.</a:t>
            </a:r>
          </a:p>
          <a:p>
            <a:pPr marL="0" marR="0" lvl="0" indent="0" algn="l" rtl="0">
              <a:spcBef>
                <a:spcPts val="0"/>
              </a:spcBef>
              <a:buSzPct val="25000"/>
              <a:buFont typeface="Arial"/>
              <a:buNone/>
            </a:pPr>
            <a:endParaRPr lang="en-US" sz="1800" b="0" i="0" u="none" strike="noStrike" cap="none" baseline="0" dirty="0"/>
          </a:p>
        </p:txBody>
      </p:sp>
      <p:sp>
        <p:nvSpPr>
          <p:cNvPr id="135" name="Shape 135"/>
          <p:cNvSpPr txBox="1"/>
          <p:nvPr/>
        </p:nvSpPr>
        <p:spPr>
          <a:xfrm>
            <a:off x="3970337" y="8829675"/>
            <a:ext cx="3038475" cy="465137"/>
          </a:xfrm>
          <a:prstGeom prst="rect">
            <a:avLst/>
          </a:prstGeom>
          <a:noFill/>
          <a:ln>
            <a:noFill/>
          </a:ln>
        </p:spPr>
        <p:txBody>
          <a:bodyPr lIns="92825" tIns="46400" rIns="92825" bIns="46400" anchor="b" anchorCtr="0">
            <a:spAutoFit/>
          </a:bodyPr>
          <a:lstStyle/>
          <a:p>
            <a:pPr marL="0" marR="0" lvl="0" indent="0" algn="r" rtl="0">
              <a:spcBef>
                <a:spcPts val="0"/>
              </a:spcBef>
              <a:buSzPct val="25000"/>
              <a:buFont typeface="Arial"/>
              <a:buNone/>
            </a:pPr>
            <a:r>
              <a:rPr lang="en-US" sz="1200" b="0" i="0" u="none" strike="noStrike" cap="none" baseline="0"/>
              <a:t>*</a:t>
            </a:r>
          </a:p>
        </p:txBody>
      </p:sp>
    </p:spTree>
    <p:extLst>
      <p:ext uri="{BB962C8B-B14F-4D97-AF65-F5344CB8AC3E}">
        <p14:creationId xmlns:p14="http://schemas.microsoft.com/office/powerpoint/2010/main" val="1597204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Customize this slide to fit your clinic procedures. This example includes the documents used by the</a:t>
            </a:r>
            <a:r>
              <a:rPr lang="en-US" baseline="0" dirty="0" smtClean="0"/>
              <a:t> First Connection clinics</a:t>
            </a:r>
            <a:r>
              <a:rPr lang="en-US" dirty="0" smtClean="0"/>
              <a:t>. In these clinics, the Medical Assistant prepared the listed documents for the medical provider, so that they would have them ready to review with the parent.  </a:t>
            </a:r>
          </a:p>
          <a:p>
            <a:endParaRPr lang="en-US" dirty="0"/>
          </a:p>
        </p:txBody>
      </p:sp>
      <p:sp>
        <p:nvSpPr>
          <p:cNvPr id="4" name="Slide Number Placeholder 3"/>
          <p:cNvSpPr>
            <a:spLocks noGrp="1"/>
          </p:cNvSpPr>
          <p:nvPr>
            <p:ph type="sldNum" sz="quarter" idx="10"/>
          </p:nvPr>
        </p:nvSpPr>
        <p:spPr/>
        <p:txBody>
          <a:bodyPr/>
          <a:lstStyle/>
          <a:p>
            <a:fld id="{6D1356D5-A537-4BAB-BFC5-F302A101A0B2}" type="slidenum">
              <a:rPr lang="en-US" smtClean="0"/>
              <a:pPr/>
              <a:t>7</a:t>
            </a:fld>
            <a:endParaRPr lang="en-US"/>
          </a:p>
        </p:txBody>
      </p:sp>
    </p:spTree>
    <p:extLst>
      <p:ext uri="{BB962C8B-B14F-4D97-AF65-F5344CB8AC3E}">
        <p14:creationId xmlns:p14="http://schemas.microsoft.com/office/powerpoint/2010/main" val="930543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22" name="Shape 222"/>
          <p:cNvSpPr txBox="1">
            <a:spLocks noGrp="1"/>
          </p:cNvSpPr>
          <p:nvPr>
            <p:ph type="body" idx="1"/>
          </p:nvPr>
        </p:nvSpPr>
        <p:spPr>
          <a:xfrm>
            <a:off x="701675" y="4416425"/>
            <a:ext cx="5607049" cy="4183061"/>
          </a:xfrm>
          <a:prstGeom prst="rect">
            <a:avLst/>
          </a:prstGeom>
          <a:noFill/>
          <a:ln>
            <a:noFill/>
          </a:ln>
        </p:spPr>
        <p:txBody>
          <a:bodyPr lIns="92825" tIns="46400" rIns="92825" bIns="46400" anchor="t" anchorCtr="0">
            <a:spAutoFit/>
          </a:bodyPr>
          <a:lstStyle/>
          <a:p>
            <a:pPr marL="0" marR="0" lvl="0" indent="0" algn="l" rtl="0">
              <a:spcBef>
                <a:spcPts val="0"/>
              </a:spcBef>
              <a:buSzPct val="25000"/>
              <a:buFont typeface="Arial"/>
              <a:buNone/>
            </a:pPr>
            <a:r>
              <a:rPr lang="en-US" sz="1800" b="0" i="0" u="none" strike="noStrike" cap="none" baseline="0" dirty="0" smtClean="0"/>
              <a:t>If </a:t>
            </a:r>
            <a:r>
              <a:rPr lang="en-US" sz="1800" b="0" i="0" u="none" strike="noStrike" cap="none" baseline="0" dirty="0"/>
              <a:t>you plan to train in use of the ASQ-3, your clinic would need to purchase the materials for the measure.  The materials are copyrighted, but if you purchase a site license, for example, you can print out measures as needed.  Therefore, you can use those measures for training staff.</a:t>
            </a:r>
          </a:p>
        </p:txBody>
      </p:sp>
      <p:sp>
        <p:nvSpPr>
          <p:cNvPr id="223" name="Shape 223"/>
          <p:cNvSpPr txBox="1"/>
          <p:nvPr/>
        </p:nvSpPr>
        <p:spPr>
          <a:xfrm>
            <a:off x="3970337" y="8829675"/>
            <a:ext cx="3038475" cy="465137"/>
          </a:xfrm>
          <a:prstGeom prst="rect">
            <a:avLst/>
          </a:prstGeom>
          <a:noFill/>
          <a:ln>
            <a:noFill/>
          </a:ln>
        </p:spPr>
        <p:txBody>
          <a:bodyPr lIns="92825" tIns="46400" rIns="92825" bIns="46400" anchor="b" anchorCtr="0">
            <a:spAutoFit/>
          </a:bodyPr>
          <a:lstStyle/>
          <a:p>
            <a:pPr marL="0" marR="0" lvl="0" indent="0" algn="r" rtl="0">
              <a:spcBef>
                <a:spcPts val="0"/>
              </a:spcBef>
              <a:buSzPct val="25000"/>
              <a:buFont typeface="Arial"/>
              <a:buNone/>
            </a:pPr>
            <a:r>
              <a:rPr lang="en-US" sz="1200" b="0" i="0" u="none" strike="noStrike" cap="none" baseline="0"/>
              <a:t>*</a:t>
            </a:r>
          </a:p>
        </p:txBody>
      </p:sp>
    </p:spTree>
    <p:extLst>
      <p:ext uri="{BB962C8B-B14F-4D97-AF65-F5344CB8AC3E}">
        <p14:creationId xmlns:p14="http://schemas.microsoft.com/office/powerpoint/2010/main" val="3453215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30" name="Shape 230"/>
          <p:cNvSpPr txBox="1">
            <a:spLocks noGrp="1"/>
          </p:cNvSpPr>
          <p:nvPr>
            <p:ph type="body" idx="1"/>
          </p:nvPr>
        </p:nvSpPr>
        <p:spPr>
          <a:xfrm>
            <a:off x="701675" y="4416425"/>
            <a:ext cx="5607049" cy="4183061"/>
          </a:xfrm>
          <a:prstGeom prst="rect">
            <a:avLst/>
          </a:prstGeom>
          <a:noFill/>
          <a:ln>
            <a:noFill/>
          </a:ln>
        </p:spPr>
        <p:txBody>
          <a:bodyPr lIns="92825" tIns="46400" rIns="92825" bIns="46400" anchor="t" anchorCtr="0">
            <a:spAutoFit/>
          </a:bodyPr>
          <a:lstStyle/>
          <a:p>
            <a:pPr marL="0" marR="0" lvl="0" indent="0" algn="l" rtl="0">
              <a:spcBef>
                <a:spcPts val="0"/>
              </a:spcBef>
              <a:buSzPct val="25000"/>
              <a:buFont typeface="Arial"/>
              <a:buNone/>
            </a:pPr>
            <a:endParaRPr lang="en-US" sz="1800" b="0" i="0" u="none" strike="noStrike" cap="none" baseline="0" dirty="0"/>
          </a:p>
        </p:txBody>
      </p:sp>
      <p:sp>
        <p:nvSpPr>
          <p:cNvPr id="231" name="Shape 231"/>
          <p:cNvSpPr txBox="1"/>
          <p:nvPr/>
        </p:nvSpPr>
        <p:spPr>
          <a:xfrm>
            <a:off x="3970337" y="8829675"/>
            <a:ext cx="3038475" cy="465137"/>
          </a:xfrm>
          <a:prstGeom prst="rect">
            <a:avLst/>
          </a:prstGeom>
          <a:noFill/>
          <a:ln>
            <a:noFill/>
          </a:ln>
        </p:spPr>
        <p:txBody>
          <a:bodyPr lIns="92825" tIns="46400" rIns="92825" bIns="46400" anchor="b" anchorCtr="0">
            <a:spAutoFit/>
          </a:bodyPr>
          <a:lstStyle/>
          <a:p>
            <a:pPr marL="0" marR="0" lvl="0" indent="0" algn="r" rtl="0">
              <a:spcBef>
                <a:spcPts val="0"/>
              </a:spcBef>
              <a:buSzPct val="25000"/>
              <a:buFont typeface="Arial"/>
              <a:buNone/>
            </a:pPr>
            <a:r>
              <a:rPr lang="en-US" sz="1200" b="0" i="0" u="none" strike="noStrike" cap="none" baseline="0"/>
              <a:t>*</a:t>
            </a:r>
          </a:p>
        </p:txBody>
      </p:sp>
    </p:spTree>
    <p:extLst>
      <p:ext uri="{BB962C8B-B14F-4D97-AF65-F5344CB8AC3E}">
        <p14:creationId xmlns:p14="http://schemas.microsoft.com/office/powerpoint/2010/main" val="23485519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5638800" cy="5704704"/>
          </a:xfrm>
          <a:prstGeom prst="rect">
            <a:avLst/>
          </a:prstGeom>
          <a:solidFill>
            <a:srgbClr val="168B7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0" y="5800812"/>
            <a:ext cx="4043405" cy="1057188"/>
          </a:xfrm>
          <a:prstGeom prst="rect">
            <a:avLst/>
          </a:prstGeom>
          <a:solidFill>
            <a:srgbClr val="168B7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Group 8"/>
          <p:cNvGrpSpPr/>
          <p:nvPr userDrawn="1"/>
        </p:nvGrpSpPr>
        <p:grpSpPr>
          <a:xfrm>
            <a:off x="5049795" y="5115699"/>
            <a:ext cx="512805" cy="521272"/>
            <a:chOff x="5049795" y="5115699"/>
            <a:chExt cx="512805" cy="521272"/>
          </a:xfrm>
        </p:grpSpPr>
        <p:sp>
          <p:nvSpPr>
            <p:cNvPr id="10" name="Rectangle 9"/>
            <p:cNvSpPr/>
            <p:nvPr userDrawn="1"/>
          </p:nvSpPr>
          <p:spPr>
            <a:xfrm>
              <a:off x="5325533" y="5115699"/>
              <a:ext cx="237067" cy="237067"/>
            </a:xfrm>
            <a:prstGeom prst="rect">
              <a:avLst/>
            </a:prstGeom>
            <a:solidFill>
              <a:srgbClr val="AAC5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userDrawn="1"/>
          </p:nvSpPr>
          <p:spPr>
            <a:xfrm>
              <a:off x="5325533" y="5399904"/>
              <a:ext cx="237067" cy="237067"/>
            </a:xfrm>
            <a:prstGeom prst="rect">
              <a:avLst/>
            </a:prstGeom>
            <a:solidFill>
              <a:srgbClr val="D059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userDrawn="1"/>
          </p:nvSpPr>
          <p:spPr>
            <a:xfrm>
              <a:off x="5049795" y="5399904"/>
              <a:ext cx="237067" cy="237067"/>
            </a:xfrm>
            <a:prstGeom prst="rect">
              <a:avLst/>
            </a:prstGeom>
            <a:solidFill>
              <a:srgbClr val="66ADA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76200" y="6199660"/>
            <a:ext cx="516009" cy="514407"/>
            <a:chOff x="76200" y="6199660"/>
            <a:chExt cx="516009" cy="514407"/>
          </a:xfrm>
        </p:grpSpPr>
        <p:sp>
          <p:nvSpPr>
            <p:cNvPr id="14" name="Rectangle 13"/>
            <p:cNvSpPr/>
            <p:nvPr userDrawn="1"/>
          </p:nvSpPr>
          <p:spPr>
            <a:xfrm>
              <a:off x="76200" y="6199660"/>
              <a:ext cx="237067" cy="237067"/>
            </a:xfrm>
            <a:prstGeom prst="rect">
              <a:avLst/>
            </a:prstGeom>
            <a:solidFill>
              <a:srgbClr val="AAC5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userDrawn="1"/>
          </p:nvSpPr>
          <p:spPr>
            <a:xfrm>
              <a:off x="76200" y="6477000"/>
              <a:ext cx="237067" cy="237067"/>
            </a:xfrm>
            <a:prstGeom prst="rect">
              <a:avLst/>
            </a:prstGeom>
            <a:solidFill>
              <a:srgbClr val="D059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355142" y="6477000"/>
              <a:ext cx="237067" cy="237067"/>
            </a:xfrm>
            <a:prstGeom prst="rect">
              <a:avLst/>
            </a:prstGeom>
            <a:solidFill>
              <a:srgbClr val="66ADA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Rectangle 16"/>
          <p:cNvSpPr/>
          <p:nvPr userDrawn="1"/>
        </p:nvSpPr>
        <p:spPr>
          <a:xfrm>
            <a:off x="664774" y="6192479"/>
            <a:ext cx="3249828" cy="600164"/>
          </a:xfrm>
          <a:prstGeom prst="rect">
            <a:avLst/>
          </a:prstGeom>
          <a:noFill/>
        </p:spPr>
        <p:txBody>
          <a:bodyPr wrap="square">
            <a:spAutoFit/>
          </a:bodyPr>
          <a:lstStyle/>
          <a:p>
            <a:pPr algn="l">
              <a:lnSpc>
                <a:spcPct val="100000"/>
              </a:lnSpc>
            </a:pPr>
            <a:r>
              <a:rPr lang="en-US" sz="1100" b="1" i="0" kern="1200" dirty="0">
                <a:solidFill>
                  <a:srgbClr val="AAC591"/>
                </a:solidFill>
                <a:latin typeface="Arial"/>
                <a:ea typeface="+mn-ea"/>
                <a:cs typeface="Arial"/>
              </a:rPr>
              <a:t>EARLY SCREENING, BETTER OUTCOMES:</a:t>
            </a:r>
          </a:p>
          <a:p>
            <a:pPr algn="l">
              <a:lnSpc>
                <a:spcPct val="100000"/>
              </a:lnSpc>
            </a:pPr>
            <a:r>
              <a:rPr lang="en-US" sz="1100" b="1" i="0" kern="1200" dirty="0">
                <a:solidFill>
                  <a:schemeClr val="bg1"/>
                </a:solidFill>
                <a:latin typeface="Arial"/>
                <a:ea typeface="+mn-ea"/>
                <a:cs typeface="Arial"/>
              </a:rPr>
              <a:t>Developmental Screening &amp; Referral Toolkit for Pediatric Medical Clinics</a:t>
            </a:r>
            <a:endParaRPr lang="en-US" sz="1100" b="1" i="0" dirty="0">
              <a:solidFill>
                <a:schemeClr val="bg1"/>
              </a:solidFill>
              <a:latin typeface="Arial"/>
              <a:cs typeface="Arial"/>
            </a:endParaRPr>
          </a:p>
        </p:txBody>
      </p:sp>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r="10954"/>
          <a:stretch/>
        </p:blipFill>
        <p:spPr>
          <a:xfrm flipH="1">
            <a:off x="5756492" y="0"/>
            <a:ext cx="3387506" cy="5706376"/>
          </a:xfrm>
          <a:prstGeom prst="rect">
            <a:avLst/>
          </a:prstGeom>
        </p:spPr>
      </p:pic>
      <p:pic>
        <p:nvPicPr>
          <p:cNvPr id="19" name="Picture 18" descr="F5LA_Logo_color-2014.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7326" y="5613486"/>
            <a:ext cx="2173037" cy="1398249"/>
          </a:xfrm>
          <a:prstGeom prst="rect">
            <a:avLst/>
          </a:prstGeom>
        </p:spPr>
      </p:pic>
      <p:pic>
        <p:nvPicPr>
          <p:cNvPr id="20" name="Picture 19" descr="CHLA Butterfly Logo®_No Taglin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84240" y="5854763"/>
            <a:ext cx="1985448" cy="802711"/>
          </a:xfrm>
          <a:prstGeom prst="rect">
            <a:avLst/>
          </a:prstGeom>
        </p:spPr>
      </p:pic>
    </p:spTree>
    <p:extLst>
      <p:ext uri="{BB962C8B-B14F-4D97-AF65-F5344CB8AC3E}">
        <p14:creationId xmlns:p14="http://schemas.microsoft.com/office/powerpoint/2010/main" val="2739520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158288D-0F9B-477E-A324-599CF105AD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59D630B7-09B0-4F8C-A21D-F9DAA10F2B5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6803A4A-0A7D-4236-9A7B-C1D4BDB755BF}"/>
              </a:ext>
            </a:extLst>
          </p:cNvPr>
          <p:cNvSpPr>
            <a:spLocks noGrp="1"/>
          </p:cNvSpPr>
          <p:nvPr>
            <p:ph type="dt" sz="half" idx="10"/>
          </p:nvPr>
        </p:nvSpPr>
        <p:spPr/>
        <p:txBody>
          <a:bodyPr/>
          <a:lstStyle/>
          <a:p>
            <a:fld id="{DAA6DFB6-8AEB-4442-B047-144CD6B025B0}" type="datetime1">
              <a:rPr lang="en-US" smtClean="0"/>
              <a:pPr/>
              <a:t>7/13/20</a:t>
            </a:fld>
            <a:endParaRPr lang="en-US"/>
          </a:p>
        </p:txBody>
      </p:sp>
      <p:sp>
        <p:nvSpPr>
          <p:cNvPr id="5" name="Footer Placeholder 4">
            <a:extLst>
              <a:ext uri="{FF2B5EF4-FFF2-40B4-BE49-F238E27FC236}">
                <a16:creationId xmlns="" xmlns:a16="http://schemas.microsoft.com/office/drawing/2014/main" id="{E6E85F5C-BA30-44A6-BFD5-3AA70AD756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FBF0876-9893-4905-990B-C5FF36636006}"/>
              </a:ext>
            </a:extLst>
          </p:cNvPr>
          <p:cNvSpPr>
            <a:spLocks noGrp="1"/>
          </p:cNvSpPr>
          <p:nvPr>
            <p:ph type="sldNum" sz="quarter" idx="12"/>
          </p:nvPr>
        </p:nvSpPr>
        <p:spPr/>
        <p:txBody>
          <a:bodyPr/>
          <a:lstStyle/>
          <a:p>
            <a:fld id="{C0D807CB-5B1A-418C-A20A-893A08BAD7BC}" type="slidenum">
              <a:rPr lang="en-US" smtClean="0"/>
              <a:pPr/>
              <a:t>‹#›</a:t>
            </a:fld>
            <a:endParaRPr lang="en-US"/>
          </a:p>
        </p:txBody>
      </p:sp>
    </p:spTree>
    <p:extLst>
      <p:ext uri="{BB962C8B-B14F-4D97-AF65-F5344CB8AC3E}">
        <p14:creationId xmlns:p14="http://schemas.microsoft.com/office/powerpoint/2010/main" val="3283126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0C9BC2D-CCBD-4F86-ACBB-2E1A548C938D}"/>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13994BBA-CFEA-4EEE-BD38-40FE603BD9A4}"/>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937C5FE-49FD-4A7A-967C-1B4F8DE931D3}"/>
              </a:ext>
            </a:extLst>
          </p:cNvPr>
          <p:cNvSpPr>
            <a:spLocks noGrp="1"/>
          </p:cNvSpPr>
          <p:nvPr>
            <p:ph type="dt" sz="half" idx="10"/>
          </p:nvPr>
        </p:nvSpPr>
        <p:spPr/>
        <p:txBody>
          <a:bodyPr/>
          <a:lstStyle/>
          <a:p>
            <a:fld id="{3AA08D5C-F59F-4EFF-B959-FDE6DE40B3D3}" type="datetime1">
              <a:rPr lang="en-US" smtClean="0"/>
              <a:pPr/>
              <a:t>7/13/20</a:t>
            </a:fld>
            <a:endParaRPr lang="en-US"/>
          </a:p>
        </p:txBody>
      </p:sp>
      <p:sp>
        <p:nvSpPr>
          <p:cNvPr id="5" name="Footer Placeholder 4">
            <a:extLst>
              <a:ext uri="{FF2B5EF4-FFF2-40B4-BE49-F238E27FC236}">
                <a16:creationId xmlns="" xmlns:a16="http://schemas.microsoft.com/office/drawing/2014/main" id="{A38DE64E-858D-4AA2-A765-0675BBD700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9CFAB96-99A1-4051-8D5F-C459B75857CF}"/>
              </a:ext>
            </a:extLst>
          </p:cNvPr>
          <p:cNvSpPr>
            <a:spLocks noGrp="1"/>
          </p:cNvSpPr>
          <p:nvPr>
            <p:ph type="sldNum" sz="quarter" idx="12"/>
          </p:nvPr>
        </p:nvSpPr>
        <p:spPr/>
        <p:txBody>
          <a:bodyPr/>
          <a:lstStyle/>
          <a:p>
            <a:fld id="{C0D807CB-5B1A-418C-A20A-893A08BAD7BC}" type="slidenum">
              <a:rPr lang="en-US" smtClean="0"/>
              <a:pPr/>
              <a:t>‹#›</a:t>
            </a:fld>
            <a:endParaRPr lang="en-US"/>
          </a:p>
        </p:txBody>
      </p:sp>
    </p:spTree>
    <p:extLst>
      <p:ext uri="{BB962C8B-B14F-4D97-AF65-F5344CB8AC3E}">
        <p14:creationId xmlns:p14="http://schemas.microsoft.com/office/powerpoint/2010/main" val="828555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0" y="6324600"/>
            <a:ext cx="9144000" cy="533400"/>
          </a:xfrm>
          <a:prstGeom prst="rect">
            <a:avLst/>
          </a:prstGeom>
          <a:solidFill>
            <a:srgbClr val="168B7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457200" y="6370965"/>
            <a:ext cx="7924800" cy="430887"/>
          </a:xfrm>
          <a:prstGeom prst="rect">
            <a:avLst/>
          </a:prstGeom>
          <a:noFill/>
        </p:spPr>
        <p:txBody>
          <a:bodyPr wrap="square">
            <a:spAutoFit/>
          </a:bodyPr>
          <a:lstStyle/>
          <a:p>
            <a:pPr algn="l">
              <a:lnSpc>
                <a:spcPct val="100000"/>
              </a:lnSpc>
            </a:pPr>
            <a:r>
              <a:rPr lang="en-US" sz="1100" b="1" i="0" kern="1200" dirty="0">
                <a:solidFill>
                  <a:srgbClr val="AAC591"/>
                </a:solidFill>
                <a:latin typeface="Arial"/>
                <a:ea typeface="+mn-ea"/>
                <a:cs typeface="Arial"/>
              </a:rPr>
              <a:t>EARLY SCREENING, BETTER OUTCOMES:</a:t>
            </a:r>
          </a:p>
          <a:p>
            <a:pPr algn="l">
              <a:lnSpc>
                <a:spcPct val="100000"/>
              </a:lnSpc>
            </a:pPr>
            <a:r>
              <a:rPr lang="en-US" sz="1100" b="0" i="0" kern="1200" dirty="0">
                <a:solidFill>
                  <a:schemeClr val="bg1"/>
                </a:solidFill>
                <a:latin typeface="Arial"/>
                <a:ea typeface="+mn-ea"/>
                <a:cs typeface="Arial"/>
              </a:rPr>
              <a:t>Developmental Screening &amp; Referral Toolkit for Pediatric Medical Clinics</a:t>
            </a:r>
            <a:endParaRPr lang="en-US" sz="1100" b="0" i="0" dirty="0">
              <a:solidFill>
                <a:schemeClr val="bg1"/>
              </a:solidFill>
              <a:latin typeface="Arial"/>
              <a:cs typeface="Arial"/>
            </a:endParaRPr>
          </a:p>
        </p:txBody>
      </p:sp>
      <p:grpSp>
        <p:nvGrpSpPr>
          <p:cNvPr id="9" name="Group 8"/>
          <p:cNvGrpSpPr/>
          <p:nvPr userDrawn="1"/>
        </p:nvGrpSpPr>
        <p:grpSpPr>
          <a:xfrm>
            <a:off x="76200" y="6431560"/>
            <a:ext cx="297656" cy="292893"/>
            <a:chOff x="76200" y="6431560"/>
            <a:chExt cx="297656" cy="292893"/>
          </a:xfrm>
        </p:grpSpPr>
        <p:sp>
          <p:nvSpPr>
            <p:cNvPr id="10" name="Rectangle 9"/>
            <p:cNvSpPr/>
            <p:nvPr userDrawn="1"/>
          </p:nvSpPr>
          <p:spPr>
            <a:xfrm>
              <a:off x="76200" y="6431560"/>
              <a:ext cx="133350" cy="133350"/>
            </a:xfrm>
            <a:prstGeom prst="rect">
              <a:avLst/>
            </a:prstGeom>
            <a:solidFill>
              <a:srgbClr val="AAC5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userDrawn="1"/>
          </p:nvSpPr>
          <p:spPr>
            <a:xfrm>
              <a:off x="76200" y="6591103"/>
              <a:ext cx="133350" cy="133350"/>
            </a:xfrm>
            <a:prstGeom prst="rect">
              <a:avLst/>
            </a:prstGeom>
            <a:solidFill>
              <a:srgbClr val="D059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userDrawn="1"/>
          </p:nvSpPr>
          <p:spPr>
            <a:xfrm>
              <a:off x="240506" y="6591103"/>
              <a:ext cx="133350" cy="133350"/>
            </a:xfrm>
            <a:prstGeom prst="rect">
              <a:avLst/>
            </a:prstGeom>
            <a:solidFill>
              <a:srgbClr val="66ADA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3" name="Picture 12" descr="CHLA Butterfly Logo®_No Tagline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59810" y="6358660"/>
            <a:ext cx="1027176" cy="429236"/>
          </a:xfrm>
          <a:prstGeom prst="rect">
            <a:avLst/>
          </a:prstGeom>
        </p:spPr>
      </p:pic>
      <p:pic>
        <p:nvPicPr>
          <p:cNvPr id="14" name="Picture 13" descr="F5LA_Logo_white-2014.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91870" y="6240161"/>
            <a:ext cx="1109554" cy="713947"/>
          </a:xfrm>
          <a:prstGeom prst="rect">
            <a:avLst/>
          </a:prstGeom>
        </p:spPr>
      </p:pic>
      <p:grpSp>
        <p:nvGrpSpPr>
          <p:cNvPr id="15" name="Group 14"/>
          <p:cNvGrpSpPr/>
          <p:nvPr userDrawn="1"/>
        </p:nvGrpSpPr>
        <p:grpSpPr>
          <a:xfrm rot="10800000">
            <a:off x="8589211" y="83605"/>
            <a:ext cx="485259" cy="483752"/>
            <a:chOff x="76200" y="6199660"/>
            <a:chExt cx="516009" cy="514407"/>
          </a:xfrm>
        </p:grpSpPr>
        <p:sp>
          <p:nvSpPr>
            <p:cNvPr id="16" name="Rectangle 15"/>
            <p:cNvSpPr/>
            <p:nvPr userDrawn="1"/>
          </p:nvSpPr>
          <p:spPr>
            <a:xfrm>
              <a:off x="76200" y="6199660"/>
              <a:ext cx="237067" cy="237067"/>
            </a:xfrm>
            <a:prstGeom prst="rect">
              <a:avLst/>
            </a:prstGeom>
            <a:solidFill>
              <a:srgbClr val="AAC5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userDrawn="1"/>
          </p:nvSpPr>
          <p:spPr>
            <a:xfrm>
              <a:off x="76200" y="6477000"/>
              <a:ext cx="237067" cy="237067"/>
            </a:xfrm>
            <a:prstGeom prst="rect">
              <a:avLst/>
            </a:prstGeom>
            <a:solidFill>
              <a:srgbClr val="D059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userDrawn="1"/>
          </p:nvSpPr>
          <p:spPr>
            <a:xfrm>
              <a:off x="355142" y="6477000"/>
              <a:ext cx="237067" cy="237067"/>
            </a:xfrm>
            <a:prstGeom prst="rect">
              <a:avLst/>
            </a:prstGeom>
            <a:solidFill>
              <a:srgbClr val="66ADA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31484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1727F102-F8B3-49E2-A4F2-E9C295B9C5F0}"/>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9EA5B41C-7135-41A7-8C92-942F4D424F0B}"/>
              </a:ext>
            </a:extLst>
          </p:cNvPr>
          <p:cNvSpPr>
            <a:spLocks noGrp="1"/>
          </p:cNvSpPr>
          <p:nvPr>
            <p:ph type="dt" sz="half" idx="10"/>
          </p:nvPr>
        </p:nvSpPr>
        <p:spPr/>
        <p:txBody>
          <a:bodyPr/>
          <a:lstStyle/>
          <a:p>
            <a:fld id="{B3E385BF-86DB-45D6-886E-60A26F2B8CBB}" type="datetime1">
              <a:rPr lang="en-US" smtClean="0"/>
              <a:pPr/>
              <a:t>7/13/20</a:t>
            </a:fld>
            <a:endParaRPr lang="en-US"/>
          </a:p>
        </p:txBody>
      </p:sp>
      <p:sp>
        <p:nvSpPr>
          <p:cNvPr id="5" name="Footer Placeholder 4">
            <a:extLst>
              <a:ext uri="{FF2B5EF4-FFF2-40B4-BE49-F238E27FC236}">
                <a16:creationId xmlns="" xmlns:a16="http://schemas.microsoft.com/office/drawing/2014/main" id="{075D16D3-1551-40CE-BF74-10220E1CBE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7903044-4B93-49B6-8231-202712AF49EA}"/>
              </a:ext>
            </a:extLst>
          </p:cNvPr>
          <p:cNvSpPr>
            <a:spLocks noGrp="1"/>
          </p:cNvSpPr>
          <p:nvPr>
            <p:ph type="sldNum" sz="quarter" idx="12"/>
          </p:nvPr>
        </p:nvSpPr>
        <p:spPr/>
        <p:txBody>
          <a:bodyPr/>
          <a:lstStyle/>
          <a:p>
            <a:fld id="{C0D807CB-5B1A-418C-A20A-893A08BAD7BC}" type="slidenum">
              <a:rPr lang="en-US" smtClean="0"/>
              <a:pPr/>
              <a:t>‹#›</a:t>
            </a:fld>
            <a:endParaRPr lang="en-US"/>
          </a:p>
        </p:txBody>
      </p:sp>
      <p:sp>
        <p:nvSpPr>
          <p:cNvPr id="7" name="Rectangle 6"/>
          <p:cNvSpPr/>
          <p:nvPr userDrawn="1"/>
        </p:nvSpPr>
        <p:spPr>
          <a:xfrm>
            <a:off x="0" y="6324600"/>
            <a:ext cx="9144000" cy="533400"/>
          </a:xfrm>
          <a:prstGeom prst="rect">
            <a:avLst/>
          </a:prstGeom>
          <a:solidFill>
            <a:srgbClr val="168B7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457200" y="6370965"/>
            <a:ext cx="7924800" cy="430887"/>
          </a:xfrm>
          <a:prstGeom prst="rect">
            <a:avLst/>
          </a:prstGeom>
          <a:noFill/>
        </p:spPr>
        <p:txBody>
          <a:bodyPr wrap="square">
            <a:spAutoFit/>
          </a:bodyPr>
          <a:lstStyle/>
          <a:p>
            <a:pPr algn="l">
              <a:lnSpc>
                <a:spcPct val="100000"/>
              </a:lnSpc>
            </a:pPr>
            <a:r>
              <a:rPr lang="en-US" sz="1100" b="1" i="0" kern="1200" dirty="0">
                <a:solidFill>
                  <a:srgbClr val="AAC591"/>
                </a:solidFill>
                <a:latin typeface="Arial"/>
                <a:ea typeface="+mn-ea"/>
                <a:cs typeface="Arial"/>
              </a:rPr>
              <a:t>EARLY SCREENING, BETTER OUTCOMES:</a:t>
            </a:r>
          </a:p>
          <a:p>
            <a:pPr algn="l">
              <a:lnSpc>
                <a:spcPct val="100000"/>
              </a:lnSpc>
            </a:pPr>
            <a:r>
              <a:rPr lang="en-US" sz="1100" b="0" i="0" kern="1200" dirty="0">
                <a:solidFill>
                  <a:schemeClr val="bg1"/>
                </a:solidFill>
                <a:latin typeface="Arial"/>
                <a:ea typeface="+mn-ea"/>
                <a:cs typeface="Arial"/>
              </a:rPr>
              <a:t>Developmental Screening &amp; Referral Toolkit for Pediatric Medical Clinics</a:t>
            </a:r>
            <a:endParaRPr lang="en-US" sz="1100" b="0" i="0" dirty="0">
              <a:solidFill>
                <a:schemeClr val="bg1"/>
              </a:solidFill>
              <a:latin typeface="Arial"/>
              <a:cs typeface="Arial"/>
            </a:endParaRPr>
          </a:p>
        </p:txBody>
      </p:sp>
      <p:grpSp>
        <p:nvGrpSpPr>
          <p:cNvPr id="9" name="Group 8"/>
          <p:cNvGrpSpPr/>
          <p:nvPr userDrawn="1"/>
        </p:nvGrpSpPr>
        <p:grpSpPr>
          <a:xfrm>
            <a:off x="76200" y="6431560"/>
            <a:ext cx="297656" cy="292893"/>
            <a:chOff x="76200" y="6431560"/>
            <a:chExt cx="297656" cy="292893"/>
          </a:xfrm>
        </p:grpSpPr>
        <p:sp>
          <p:nvSpPr>
            <p:cNvPr id="10" name="Rectangle 9"/>
            <p:cNvSpPr/>
            <p:nvPr userDrawn="1"/>
          </p:nvSpPr>
          <p:spPr>
            <a:xfrm>
              <a:off x="76200" y="6431560"/>
              <a:ext cx="133350" cy="133350"/>
            </a:xfrm>
            <a:prstGeom prst="rect">
              <a:avLst/>
            </a:prstGeom>
            <a:solidFill>
              <a:srgbClr val="AAC5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userDrawn="1"/>
          </p:nvSpPr>
          <p:spPr>
            <a:xfrm>
              <a:off x="76200" y="6591103"/>
              <a:ext cx="133350" cy="133350"/>
            </a:xfrm>
            <a:prstGeom prst="rect">
              <a:avLst/>
            </a:prstGeom>
            <a:solidFill>
              <a:srgbClr val="D059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userDrawn="1"/>
          </p:nvSpPr>
          <p:spPr>
            <a:xfrm>
              <a:off x="240506" y="6591103"/>
              <a:ext cx="133350" cy="133350"/>
            </a:xfrm>
            <a:prstGeom prst="rect">
              <a:avLst/>
            </a:prstGeom>
            <a:solidFill>
              <a:srgbClr val="66ADA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3" name="Picture 12" descr="CHLA Butterfly Logo®_No Tagline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59810" y="6358660"/>
            <a:ext cx="1027176" cy="429236"/>
          </a:xfrm>
          <a:prstGeom prst="rect">
            <a:avLst/>
          </a:prstGeom>
        </p:spPr>
      </p:pic>
      <p:pic>
        <p:nvPicPr>
          <p:cNvPr id="14" name="Picture 13" descr="F5LA_Logo_white-2014.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91870" y="6240161"/>
            <a:ext cx="1109554" cy="713947"/>
          </a:xfrm>
          <a:prstGeom prst="rect">
            <a:avLst/>
          </a:prstGeom>
        </p:spPr>
      </p:pic>
      <p:grpSp>
        <p:nvGrpSpPr>
          <p:cNvPr id="15" name="Group 14"/>
          <p:cNvGrpSpPr/>
          <p:nvPr userDrawn="1"/>
        </p:nvGrpSpPr>
        <p:grpSpPr>
          <a:xfrm rot="10800000">
            <a:off x="8589211" y="83605"/>
            <a:ext cx="485259" cy="483752"/>
            <a:chOff x="76200" y="6199660"/>
            <a:chExt cx="516009" cy="514407"/>
          </a:xfrm>
        </p:grpSpPr>
        <p:sp>
          <p:nvSpPr>
            <p:cNvPr id="16" name="Rectangle 15"/>
            <p:cNvSpPr/>
            <p:nvPr userDrawn="1"/>
          </p:nvSpPr>
          <p:spPr>
            <a:xfrm>
              <a:off x="76200" y="6199660"/>
              <a:ext cx="237067" cy="237067"/>
            </a:xfrm>
            <a:prstGeom prst="rect">
              <a:avLst/>
            </a:prstGeom>
            <a:solidFill>
              <a:srgbClr val="AAC5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userDrawn="1"/>
          </p:nvSpPr>
          <p:spPr>
            <a:xfrm>
              <a:off x="76200" y="6477000"/>
              <a:ext cx="237067" cy="237067"/>
            </a:xfrm>
            <a:prstGeom prst="rect">
              <a:avLst/>
            </a:prstGeom>
            <a:solidFill>
              <a:srgbClr val="D059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userDrawn="1"/>
          </p:nvSpPr>
          <p:spPr>
            <a:xfrm>
              <a:off x="355142" y="6477000"/>
              <a:ext cx="237067" cy="237067"/>
            </a:xfrm>
            <a:prstGeom prst="rect">
              <a:avLst/>
            </a:prstGeom>
            <a:solidFill>
              <a:srgbClr val="66ADA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83643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A5AAD39-BA8F-47DB-8415-DE06A6DD4B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CF43768-C076-41FF-A21F-696B6E118C90}"/>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39F3AB7E-5F2F-41F7-9366-510289B8884E}"/>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3724E18E-C2DE-4F0C-A85B-25CE402D945F}"/>
              </a:ext>
            </a:extLst>
          </p:cNvPr>
          <p:cNvSpPr>
            <a:spLocks noGrp="1"/>
          </p:cNvSpPr>
          <p:nvPr>
            <p:ph type="dt" sz="half" idx="10"/>
          </p:nvPr>
        </p:nvSpPr>
        <p:spPr/>
        <p:txBody>
          <a:bodyPr/>
          <a:lstStyle/>
          <a:p>
            <a:fld id="{21FD4ED0-408F-4322-9082-9334B13FCA5A}" type="datetime1">
              <a:rPr lang="en-US" smtClean="0"/>
              <a:pPr/>
              <a:t>7/13/20</a:t>
            </a:fld>
            <a:endParaRPr lang="en-US"/>
          </a:p>
        </p:txBody>
      </p:sp>
      <p:sp>
        <p:nvSpPr>
          <p:cNvPr id="6" name="Footer Placeholder 5">
            <a:extLst>
              <a:ext uri="{FF2B5EF4-FFF2-40B4-BE49-F238E27FC236}">
                <a16:creationId xmlns="" xmlns:a16="http://schemas.microsoft.com/office/drawing/2014/main" id="{208B4629-B889-46FB-A177-B9A1D59BA4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A531F4DA-5036-4342-9B92-7DF8BA24177B}"/>
              </a:ext>
            </a:extLst>
          </p:cNvPr>
          <p:cNvSpPr>
            <a:spLocks noGrp="1"/>
          </p:cNvSpPr>
          <p:nvPr>
            <p:ph type="sldNum" sz="quarter" idx="12"/>
          </p:nvPr>
        </p:nvSpPr>
        <p:spPr/>
        <p:txBody>
          <a:bodyPr/>
          <a:lstStyle/>
          <a:p>
            <a:fld id="{C0D807CB-5B1A-418C-A20A-893A08BAD7BC}" type="slidenum">
              <a:rPr lang="en-US" smtClean="0"/>
              <a:pPr/>
              <a:t>‹#›</a:t>
            </a:fld>
            <a:endParaRPr lang="en-US"/>
          </a:p>
        </p:txBody>
      </p:sp>
      <p:sp>
        <p:nvSpPr>
          <p:cNvPr id="8" name="Rectangle 7"/>
          <p:cNvSpPr/>
          <p:nvPr userDrawn="1"/>
        </p:nvSpPr>
        <p:spPr>
          <a:xfrm>
            <a:off x="0" y="6324600"/>
            <a:ext cx="9144000" cy="533400"/>
          </a:xfrm>
          <a:prstGeom prst="rect">
            <a:avLst/>
          </a:prstGeom>
          <a:solidFill>
            <a:srgbClr val="168B7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457200" y="6370965"/>
            <a:ext cx="7924800" cy="430887"/>
          </a:xfrm>
          <a:prstGeom prst="rect">
            <a:avLst/>
          </a:prstGeom>
          <a:noFill/>
        </p:spPr>
        <p:txBody>
          <a:bodyPr wrap="square">
            <a:spAutoFit/>
          </a:bodyPr>
          <a:lstStyle/>
          <a:p>
            <a:pPr algn="l">
              <a:lnSpc>
                <a:spcPct val="100000"/>
              </a:lnSpc>
            </a:pPr>
            <a:r>
              <a:rPr lang="en-US" sz="1100" b="1" i="0" kern="1200" dirty="0">
                <a:solidFill>
                  <a:srgbClr val="AAC591"/>
                </a:solidFill>
                <a:latin typeface="Arial"/>
                <a:ea typeface="+mn-ea"/>
                <a:cs typeface="Arial"/>
              </a:rPr>
              <a:t>EARLY SCREENING, BETTER OUTCOMES:</a:t>
            </a:r>
          </a:p>
          <a:p>
            <a:pPr algn="l">
              <a:lnSpc>
                <a:spcPct val="100000"/>
              </a:lnSpc>
            </a:pPr>
            <a:r>
              <a:rPr lang="en-US" sz="1100" b="0" i="0" kern="1200" dirty="0">
                <a:solidFill>
                  <a:schemeClr val="bg1"/>
                </a:solidFill>
                <a:latin typeface="Arial"/>
                <a:ea typeface="+mn-ea"/>
                <a:cs typeface="Arial"/>
              </a:rPr>
              <a:t>Developmental Screening &amp; Referral Toolkit for Pediatric Medical Clinics</a:t>
            </a:r>
            <a:endParaRPr lang="en-US" sz="1100" b="0" i="0" dirty="0">
              <a:solidFill>
                <a:schemeClr val="bg1"/>
              </a:solidFill>
              <a:latin typeface="Arial"/>
              <a:cs typeface="Arial"/>
            </a:endParaRPr>
          </a:p>
        </p:txBody>
      </p:sp>
      <p:grpSp>
        <p:nvGrpSpPr>
          <p:cNvPr id="10" name="Group 9"/>
          <p:cNvGrpSpPr/>
          <p:nvPr userDrawn="1"/>
        </p:nvGrpSpPr>
        <p:grpSpPr>
          <a:xfrm>
            <a:off x="76200" y="6431560"/>
            <a:ext cx="297656" cy="292893"/>
            <a:chOff x="76200" y="6431560"/>
            <a:chExt cx="297656" cy="292893"/>
          </a:xfrm>
        </p:grpSpPr>
        <p:sp>
          <p:nvSpPr>
            <p:cNvPr id="11" name="Rectangle 10"/>
            <p:cNvSpPr/>
            <p:nvPr userDrawn="1"/>
          </p:nvSpPr>
          <p:spPr>
            <a:xfrm>
              <a:off x="76200" y="6431560"/>
              <a:ext cx="133350" cy="133350"/>
            </a:xfrm>
            <a:prstGeom prst="rect">
              <a:avLst/>
            </a:prstGeom>
            <a:solidFill>
              <a:srgbClr val="AAC5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userDrawn="1"/>
          </p:nvSpPr>
          <p:spPr>
            <a:xfrm>
              <a:off x="76200" y="6591103"/>
              <a:ext cx="133350" cy="133350"/>
            </a:xfrm>
            <a:prstGeom prst="rect">
              <a:avLst/>
            </a:prstGeom>
            <a:solidFill>
              <a:srgbClr val="D059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a:xfrm>
              <a:off x="240506" y="6591103"/>
              <a:ext cx="133350" cy="133350"/>
            </a:xfrm>
            <a:prstGeom prst="rect">
              <a:avLst/>
            </a:prstGeom>
            <a:solidFill>
              <a:srgbClr val="66ADA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4" name="Picture 13" descr="CHLA Butterfly Logo®_No Tagline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59810" y="6358660"/>
            <a:ext cx="1027176" cy="429236"/>
          </a:xfrm>
          <a:prstGeom prst="rect">
            <a:avLst/>
          </a:prstGeom>
        </p:spPr>
      </p:pic>
      <p:pic>
        <p:nvPicPr>
          <p:cNvPr id="15" name="Picture 14" descr="F5LA_Logo_white-2014.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91870" y="6240161"/>
            <a:ext cx="1109554" cy="713947"/>
          </a:xfrm>
          <a:prstGeom prst="rect">
            <a:avLst/>
          </a:prstGeom>
        </p:spPr>
      </p:pic>
      <p:grpSp>
        <p:nvGrpSpPr>
          <p:cNvPr id="16" name="Group 15"/>
          <p:cNvGrpSpPr/>
          <p:nvPr userDrawn="1"/>
        </p:nvGrpSpPr>
        <p:grpSpPr>
          <a:xfrm rot="10800000">
            <a:off x="8589211" y="83605"/>
            <a:ext cx="485259" cy="483752"/>
            <a:chOff x="76200" y="6199660"/>
            <a:chExt cx="516009" cy="514407"/>
          </a:xfrm>
        </p:grpSpPr>
        <p:sp>
          <p:nvSpPr>
            <p:cNvPr id="17" name="Rectangle 16"/>
            <p:cNvSpPr/>
            <p:nvPr userDrawn="1"/>
          </p:nvSpPr>
          <p:spPr>
            <a:xfrm>
              <a:off x="76200" y="6199660"/>
              <a:ext cx="237067" cy="237067"/>
            </a:xfrm>
            <a:prstGeom prst="rect">
              <a:avLst/>
            </a:prstGeom>
            <a:solidFill>
              <a:srgbClr val="AAC5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userDrawn="1"/>
          </p:nvSpPr>
          <p:spPr>
            <a:xfrm>
              <a:off x="76200" y="6477000"/>
              <a:ext cx="237067" cy="237067"/>
            </a:xfrm>
            <a:prstGeom prst="rect">
              <a:avLst/>
            </a:prstGeom>
            <a:solidFill>
              <a:srgbClr val="D059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userDrawn="1"/>
          </p:nvSpPr>
          <p:spPr>
            <a:xfrm>
              <a:off x="355142" y="6477000"/>
              <a:ext cx="237067" cy="237067"/>
            </a:xfrm>
            <a:prstGeom prst="rect">
              <a:avLst/>
            </a:prstGeom>
            <a:solidFill>
              <a:srgbClr val="66ADA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70282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F14640E-3DA1-4319-8426-931AAF5B932C}"/>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C5492C9C-A090-4894-9BC4-22AEF86AE0D0}"/>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 xmlns:a16="http://schemas.microsoft.com/office/drawing/2014/main" id="{90ED0302-6378-43E2-8646-3A9376DE2E47}"/>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ABD7CE1E-372D-48D1-9208-3EE06352B26E}"/>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 xmlns:a16="http://schemas.microsoft.com/office/drawing/2014/main" id="{A923EE70-390F-47D8-8D2D-BD5427153F08}"/>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8C64DF3-243F-4C5D-8B08-6DE8450F97DA}"/>
              </a:ext>
            </a:extLst>
          </p:cNvPr>
          <p:cNvSpPr>
            <a:spLocks noGrp="1"/>
          </p:cNvSpPr>
          <p:nvPr>
            <p:ph type="dt" sz="half" idx="10"/>
          </p:nvPr>
        </p:nvSpPr>
        <p:spPr/>
        <p:txBody>
          <a:bodyPr/>
          <a:lstStyle/>
          <a:p>
            <a:fld id="{C5C5AD5F-4DB8-4D69-B237-570F01B96C22}" type="datetime1">
              <a:rPr lang="en-US" smtClean="0"/>
              <a:pPr/>
              <a:t>7/13/20</a:t>
            </a:fld>
            <a:endParaRPr lang="en-US"/>
          </a:p>
        </p:txBody>
      </p:sp>
      <p:sp>
        <p:nvSpPr>
          <p:cNvPr id="8" name="Footer Placeholder 7">
            <a:extLst>
              <a:ext uri="{FF2B5EF4-FFF2-40B4-BE49-F238E27FC236}">
                <a16:creationId xmlns="" xmlns:a16="http://schemas.microsoft.com/office/drawing/2014/main" id="{4577D3D0-AC48-412B-8958-7A807D71EEC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4B527A78-17F5-4899-BB8F-8A3DC71C58F7}"/>
              </a:ext>
            </a:extLst>
          </p:cNvPr>
          <p:cNvSpPr>
            <a:spLocks noGrp="1"/>
          </p:cNvSpPr>
          <p:nvPr>
            <p:ph type="sldNum" sz="quarter" idx="12"/>
          </p:nvPr>
        </p:nvSpPr>
        <p:spPr/>
        <p:txBody>
          <a:bodyPr/>
          <a:lstStyle/>
          <a:p>
            <a:fld id="{C0D807CB-5B1A-418C-A20A-893A08BAD7BC}" type="slidenum">
              <a:rPr lang="en-US" smtClean="0"/>
              <a:pPr/>
              <a:t>‹#›</a:t>
            </a:fld>
            <a:endParaRPr lang="en-US"/>
          </a:p>
        </p:txBody>
      </p:sp>
    </p:spTree>
    <p:extLst>
      <p:ext uri="{BB962C8B-B14F-4D97-AF65-F5344CB8AC3E}">
        <p14:creationId xmlns:p14="http://schemas.microsoft.com/office/powerpoint/2010/main" val="1188542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978B7D-DFB0-4599-8C8A-9D05FEEFA7D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BF501C22-F621-45E1-AA80-AFE9D37C295F}"/>
              </a:ext>
            </a:extLst>
          </p:cNvPr>
          <p:cNvSpPr>
            <a:spLocks noGrp="1"/>
          </p:cNvSpPr>
          <p:nvPr>
            <p:ph type="dt" sz="half" idx="10"/>
          </p:nvPr>
        </p:nvSpPr>
        <p:spPr/>
        <p:txBody>
          <a:bodyPr/>
          <a:lstStyle/>
          <a:p>
            <a:fld id="{977CAA79-A029-4604-96E0-71F974D3378B}" type="datetime1">
              <a:rPr lang="en-US" smtClean="0"/>
              <a:pPr/>
              <a:t>7/13/20</a:t>
            </a:fld>
            <a:endParaRPr lang="en-US"/>
          </a:p>
        </p:txBody>
      </p:sp>
      <p:sp>
        <p:nvSpPr>
          <p:cNvPr id="4" name="Footer Placeholder 3">
            <a:extLst>
              <a:ext uri="{FF2B5EF4-FFF2-40B4-BE49-F238E27FC236}">
                <a16:creationId xmlns="" xmlns:a16="http://schemas.microsoft.com/office/drawing/2014/main" id="{CEA2A441-30D9-4C39-86AE-4AD73D3D6D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F1E4D598-29F6-4947-B825-32C58272DAEC}"/>
              </a:ext>
            </a:extLst>
          </p:cNvPr>
          <p:cNvSpPr>
            <a:spLocks noGrp="1"/>
          </p:cNvSpPr>
          <p:nvPr>
            <p:ph type="sldNum" sz="quarter" idx="12"/>
          </p:nvPr>
        </p:nvSpPr>
        <p:spPr/>
        <p:txBody>
          <a:bodyPr/>
          <a:lstStyle/>
          <a:p>
            <a:fld id="{C0D807CB-5B1A-418C-A20A-893A08BAD7BC}" type="slidenum">
              <a:rPr lang="en-US" smtClean="0"/>
              <a:pPr/>
              <a:t>‹#›</a:t>
            </a:fld>
            <a:endParaRPr lang="en-US"/>
          </a:p>
        </p:txBody>
      </p:sp>
      <p:sp>
        <p:nvSpPr>
          <p:cNvPr id="6" name="Rectangle 5"/>
          <p:cNvSpPr/>
          <p:nvPr userDrawn="1"/>
        </p:nvSpPr>
        <p:spPr>
          <a:xfrm>
            <a:off x="0" y="6324600"/>
            <a:ext cx="9144000" cy="533400"/>
          </a:xfrm>
          <a:prstGeom prst="rect">
            <a:avLst/>
          </a:prstGeom>
          <a:solidFill>
            <a:srgbClr val="168B7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userDrawn="1"/>
        </p:nvSpPr>
        <p:spPr>
          <a:xfrm>
            <a:off x="457200" y="6370965"/>
            <a:ext cx="7924800" cy="430887"/>
          </a:xfrm>
          <a:prstGeom prst="rect">
            <a:avLst/>
          </a:prstGeom>
          <a:noFill/>
        </p:spPr>
        <p:txBody>
          <a:bodyPr wrap="square">
            <a:spAutoFit/>
          </a:bodyPr>
          <a:lstStyle/>
          <a:p>
            <a:pPr algn="l">
              <a:lnSpc>
                <a:spcPct val="100000"/>
              </a:lnSpc>
            </a:pPr>
            <a:r>
              <a:rPr lang="en-US" sz="1100" b="1" i="0" kern="1200" dirty="0">
                <a:solidFill>
                  <a:srgbClr val="AAC591"/>
                </a:solidFill>
                <a:latin typeface="Arial"/>
                <a:ea typeface="+mn-ea"/>
                <a:cs typeface="Arial"/>
              </a:rPr>
              <a:t>EARLY SCREENING, BETTER OUTCOMES:</a:t>
            </a:r>
          </a:p>
          <a:p>
            <a:pPr algn="l">
              <a:lnSpc>
                <a:spcPct val="100000"/>
              </a:lnSpc>
            </a:pPr>
            <a:r>
              <a:rPr lang="en-US" sz="1100" b="0" i="0" kern="1200" dirty="0">
                <a:solidFill>
                  <a:schemeClr val="bg1"/>
                </a:solidFill>
                <a:latin typeface="Arial"/>
                <a:ea typeface="+mn-ea"/>
                <a:cs typeface="Arial"/>
              </a:rPr>
              <a:t>Developmental Screening &amp; Referral Toolkit for Pediatric Medical Clinics</a:t>
            </a:r>
            <a:endParaRPr lang="en-US" sz="1100" b="0" i="0" dirty="0">
              <a:solidFill>
                <a:schemeClr val="bg1"/>
              </a:solidFill>
              <a:latin typeface="Arial"/>
              <a:cs typeface="Arial"/>
            </a:endParaRPr>
          </a:p>
        </p:txBody>
      </p:sp>
      <p:grpSp>
        <p:nvGrpSpPr>
          <p:cNvPr id="8" name="Group 7"/>
          <p:cNvGrpSpPr/>
          <p:nvPr userDrawn="1"/>
        </p:nvGrpSpPr>
        <p:grpSpPr>
          <a:xfrm>
            <a:off x="76200" y="6431560"/>
            <a:ext cx="297656" cy="292893"/>
            <a:chOff x="76200" y="6431560"/>
            <a:chExt cx="297656" cy="292893"/>
          </a:xfrm>
        </p:grpSpPr>
        <p:sp>
          <p:nvSpPr>
            <p:cNvPr id="9" name="Rectangle 8"/>
            <p:cNvSpPr/>
            <p:nvPr userDrawn="1"/>
          </p:nvSpPr>
          <p:spPr>
            <a:xfrm>
              <a:off x="76200" y="6431560"/>
              <a:ext cx="133350" cy="133350"/>
            </a:xfrm>
            <a:prstGeom prst="rect">
              <a:avLst/>
            </a:prstGeom>
            <a:solidFill>
              <a:srgbClr val="AAC5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76200" y="6591103"/>
              <a:ext cx="133350" cy="133350"/>
            </a:xfrm>
            <a:prstGeom prst="rect">
              <a:avLst/>
            </a:prstGeom>
            <a:solidFill>
              <a:srgbClr val="D059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userDrawn="1"/>
          </p:nvSpPr>
          <p:spPr>
            <a:xfrm>
              <a:off x="240506" y="6591103"/>
              <a:ext cx="133350" cy="133350"/>
            </a:xfrm>
            <a:prstGeom prst="rect">
              <a:avLst/>
            </a:prstGeom>
            <a:solidFill>
              <a:srgbClr val="66ADA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2" name="Picture 11" descr="CHLA Butterfly Logo®_No Tagline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59810" y="6358660"/>
            <a:ext cx="1027176" cy="429236"/>
          </a:xfrm>
          <a:prstGeom prst="rect">
            <a:avLst/>
          </a:prstGeom>
        </p:spPr>
      </p:pic>
      <p:pic>
        <p:nvPicPr>
          <p:cNvPr id="13" name="Picture 12" descr="F5LA_Logo_white-2014.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91870" y="6240161"/>
            <a:ext cx="1109554" cy="713947"/>
          </a:xfrm>
          <a:prstGeom prst="rect">
            <a:avLst/>
          </a:prstGeom>
        </p:spPr>
      </p:pic>
      <p:grpSp>
        <p:nvGrpSpPr>
          <p:cNvPr id="14" name="Group 13"/>
          <p:cNvGrpSpPr/>
          <p:nvPr userDrawn="1"/>
        </p:nvGrpSpPr>
        <p:grpSpPr>
          <a:xfrm rot="10800000">
            <a:off x="8589211" y="83605"/>
            <a:ext cx="485259" cy="483752"/>
            <a:chOff x="76200" y="6199660"/>
            <a:chExt cx="516009" cy="514407"/>
          </a:xfrm>
        </p:grpSpPr>
        <p:sp>
          <p:nvSpPr>
            <p:cNvPr id="15" name="Rectangle 14"/>
            <p:cNvSpPr/>
            <p:nvPr userDrawn="1"/>
          </p:nvSpPr>
          <p:spPr>
            <a:xfrm>
              <a:off x="76200" y="6199660"/>
              <a:ext cx="237067" cy="237067"/>
            </a:xfrm>
            <a:prstGeom prst="rect">
              <a:avLst/>
            </a:prstGeom>
            <a:solidFill>
              <a:srgbClr val="AAC5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76200" y="6477000"/>
              <a:ext cx="237067" cy="237067"/>
            </a:xfrm>
            <a:prstGeom prst="rect">
              <a:avLst/>
            </a:prstGeom>
            <a:solidFill>
              <a:srgbClr val="D059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userDrawn="1"/>
          </p:nvSpPr>
          <p:spPr>
            <a:xfrm>
              <a:off x="355142" y="6477000"/>
              <a:ext cx="237067" cy="237067"/>
            </a:xfrm>
            <a:prstGeom prst="rect">
              <a:avLst/>
            </a:prstGeom>
            <a:solidFill>
              <a:srgbClr val="66ADA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40814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7EA1F4BA-78C8-499A-8756-5FC45053640D}"/>
              </a:ext>
            </a:extLst>
          </p:cNvPr>
          <p:cNvSpPr>
            <a:spLocks noGrp="1"/>
          </p:cNvSpPr>
          <p:nvPr>
            <p:ph type="dt" sz="half" idx="10"/>
          </p:nvPr>
        </p:nvSpPr>
        <p:spPr/>
        <p:txBody>
          <a:bodyPr/>
          <a:lstStyle/>
          <a:p>
            <a:fld id="{0A8CEC84-3558-4918-B6BE-85075D769E89}" type="datetime1">
              <a:rPr lang="en-US" smtClean="0"/>
              <a:pPr/>
              <a:t>7/13/20</a:t>
            </a:fld>
            <a:endParaRPr lang="en-US"/>
          </a:p>
        </p:txBody>
      </p:sp>
      <p:sp>
        <p:nvSpPr>
          <p:cNvPr id="3" name="Footer Placeholder 2">
            <a:extLst>
              <a:ext uri="{FF2B5EF4-FFF2-40B4-BE49-F238E27FC236}">
                <a16:creationId xmlns="" xmlns:a16="http://schemas.microsoft.com/office/drawing/2014/main" id="{4A9FA395-35FD-43A5-B985-B10AC371DB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4FD7F5FA-3558-4053-B462-826F02B1711E}"/>
              </a:ext>
            </a:extLst>
          </p:cNvPr>
          <p:cNvSpPr>
            <a:spLocks noGrp="1"/>
          </p:cNvSpPr>
          <p:nvPr>
            <p:ph type="sldNum" sz="quarter" idx="12"/>
          </p:nvPr>
        </p:nvSpPr>
        <p:spPr/>
        <p:txBody>
          <a:bodyPr/>
          <a:lstStyle/>
          <a:p>
            <a:fld id="{C0D807CB-5B1A-418C-A20A-893A08BAD7BC}" type="slidenum">
              <a:rPr lang="en-US" smtClean="0"/>
              <a:pPr/>
              <a:t>‹#›</a:t>
            </a:fld>
            <a:endParaRPr lang="en-US"/>
          </a:p>
        </p:txBody>
      </p:sp>
    </p:spTree>
    <p:extLst>
      <p:ext uri="{BB962C8B-B14F-4D97-AF65-F5344CB8AC3E}">
        <p14:creationId xmlns:p14="http://schemas.microsoft.com/office/powerpoint/2010/main" val="899461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21D6DB-E2CD-4562-A824-AADE78E18B7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 xmlns:a16="http://schemas.microsoft.com/office/drawing/2014/main" id="{825CB828-3632-4754-BF55-10A50218989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90D9313F-4213-44A3-8B6C-D7163433A88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 xmlns:a16="http://schemas.microsoft.com/office/drawing/2014/main" id="{A92F3449-72EC-4E4E-B76C-84BC5BE6B2E9}"/>
              </a:ext>
            </a:extLst>
          </p:cNvPr>
          <p:cNvSpPr>
            <a:spLocks noGrp="1"/>
          </p:cNvSpPr>
          <p:nvPr>
            <p:ph type="dt" sz="half" idx="10"/>
          </p:nvPr>
        </p:nvSpPr>
        <p:spPr/>
        <p:txBody>
          <a:bodyPr/>
          <a:lstStyle/>
          <a:p>
            <a:fld id="{5E529399-5127-4A48-8F93-5824EE0E15C7}" type="datetime1">
              <a:rPr lang="en-US" smtClean="0"/>
              <a:pPr/>
              <a:t>7/13/20</a:t>
            </a:fld>
            <a:endParaRPr lang="en-US"/>
          </a:p>
        </p:txBody>
      </p:sp>
      <p:sp>
        <p:nvSpPr>
          <p:cNvPr id="6" name="Footer Placeholder 5">
            <a:extLst>
              <a:ext uri="{FF2B5EF4-FFF2-40B4-BE49-F238E27FC236}">
                <a16:creationId xmlns="" xmlns:a16="http://schemas.microsoft.com/office/drawing/2014/main" id="{0FB8A8E7-4336-4BA9-B5EA-936DC57E78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A74E71A0-2F66-463A-BF8F-F9D193F85181}"/>
              </a:ext>
            </a:extLst>
          </p:cNvPr>
          <p:cNvSpPr>
            <a:spLocks noGrp="1"/>
          </p:cNvSpPr>
          <p:nvPr>
            <p:ph type="sldNum" sz="quarter" idx="12"/>
          </p:nvPr>
        </p:nvSpPr>
        <p:spPr/>
        <p:txBody>
          <a:bodyPr/>
          <a:lstStyle/>
          <a:p>
            <a:fld id="{C0D807CB-5B1A-418C-A20A-893A08BAD7BC}" type="slidenum">
              <a:rPr lang="en-US" smtClean="0"/>
              <a:pPr/>
              <a:t>‹#›</a:t>
            </a:fld>
            <a:endParaRPr lang="en-US"/>
          </a:p>
        </p:txBody>
      </p:sp>
    </p:spTree>
    <p:extLst>
      <p:ext uri="{BB962C8B-B14F-4D97-AF65-F5344CB8AC3E}">
        <p14:creationId xmlns:p14="http://schemas.microsoft.com/office/powerpoint/2010/main" val="3870606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C9B4EE6-8985-4D47-971A-0EE29604328B}"/>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 xmlns:a16="http://schemas.microsoft.com/office/drawing/2014/main" id="{03D72DA8-04D4-49A9-B878-5E0CDA2FF19B}"/>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 xmlns:a16="http://schemas.microsoft.com/office/drawing/2014/main" id="{CFC7D71B-174A-4A8E-9B7D-BF4888C8E18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 xmlns:a16="http://schemas.microsoft.com/office/drawing/2014/main" id="{D61115E7-9F46-45BF-82F3-0F8A3E818AF1}"/>
              </a:ext>
            </a:extLst>
          </p:cNvPr>
          <p:cNvSpPr>
            <a:spLocks noGrp="1"/>
          </p:cNvSpPr>
          <p:nvPr>
            <p:ph type="dt" sz="half" idx="10"/>
          </p:nvPr>
        </p:nvSpPr>
        <p:spPr/>
        <p:txBody>
          <a:bodyPr/>
          <a:lstStyle/>
          <a:p>
            <a:fld id="{CC222297-6F76-4D73-903F-F586D7E147B3}" type="datetime1">
              <a:rPr lang="en-US" smtClean="0"/>
              <a:pPr/>
              <a:t>7/13/20</a:t>
            </a:fld>
            <a:endParaRPr lang="en-US"/>
          </a:p>
        </p:txBody>
      </p:sp>
      <p:sp>
        <p:nvSpPr>
          <p:cNvPr id="6" name="Footer Placeholder 5">
            <a:extLst>
              <a:ext uri="{FF2B5EF4-FFF2-40B4-BE49-F238E27FC236}">
                <a16:creationId xmlns="" xmlns:a16="http://schemas.microsoft.com/office/drawing/2014/main" id="{D6F36FAB-F6BC-4945-9D78-F2CED70381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0B4D430C-674E-439B-A07F-DC4A6F580770}"/>
              </a:ext>
            </a:extLst>
          </p:cNvPr>
          <p:cNvSpPr>
            <a:spLocks noGrp="1"/>
          </p:cNvSpPr>
          <p:nvPr>
            <p:ph type="sldNum" sz="quarter" idx="12"/>
          </p:nvPr>
        </p:nvSpPr>
        <p:spPr/>
        <p:txBody>
          <a:bodyPr/>
          <a:lstStyle/>
          <a:p>
            <a:fld id="{C0D807CB-5B1A-418C-A20A-893A08BAD7BC}" type="slidenum">
              <a:rPr lang="en-US" smtClean="0"/>
              <a:pPr/>
              <a:t>‹#›</a:t>
            </a:fld>
            <a:endParaRPr lang="en-US"/>
          </a:p>
        </p:txBody>
      </p:sp>
    </p:spTree>
    <p:extLst>
      <p:ext uri="{BB962C8B-B14F-4D97-AF65-F5344CB8AC3E}">
        <p14:creationId xmlns:p14="http://schemas.microsoft.com/office/powerpoint/2010/main" val="248050302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189989D9-B8E3-4BCD-B570-877EDAE595F0}"/>
              </a:ext>
            </a:extLst>
          </p:cNvPr>
          <p:cNvSpPr>
            <a:spLocks noGrp="1"/>
          </p:cNvSpPr>
          <p:nvPr>
            <p:ph type="title"/>
          </p:nvPr>
        </p:nvSpPr>
        <p:spPr>
          <a:xfrm>
            <a:off x="152400" y="152400"/>
            <a:ext cx="7886700" cy="1325563"/>
          </a:xfrm>
          <a:prstGeom prst="rect">
            <a:avLst/>
          </a:prstGeom>
        </p:spPr>
        <p:txBody>
          <a:bodyPr vert="horz" lIns="0" tIns="0" rIns="91440" bIns="0" rtlCol="0" anchor="t" anchorCtr="0">
            <a:normAutofit/>
          </a:bodyPr>
          <a:lstStyle/>
          <a:p>
            <a:r>
              <a:rPr lang="en-US"/>
              <a:t>Click to edit Master title style</a:t>
            </a:r>
          </a:p>
        </p:txBody>
      </p:sp>
      <p:sp>
        <p:nvSpPr>
          <p:cNvPr id="3" name="Text Placeholder 2">
            <a:extLst>
              <a:ext uri="{FF2B5EF4-FFF2-40B4-BE49-F238E27FC236}">
                <a16:creationId xmlns="" xmlns:a16="http://schemas.microsoft.com/office/drawing/2014/main" id="{AD3B3F8F-7CF8-44E2-8024-AF681EA3AF36}"/>
              </a:ext>
            </a:extLst>
          </p:cNvPr>
          <p:cNvSpPr>
            <a:spLocks noGrp="1"/>
          </p:cNvSpPr>
          <p:nvPr>
            <p:ph type="body" idx="1"/>
          </p:nvPr>
        </p:nvSpPr>
        <p:spPr>
          <a:xfrm>
            <a:off x="152400" y="1612899"/>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10538F2-8B65-48D1-AD6A-AF36BB51A31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E5973AB-4BF1-4BD4-A8A5-FF4514C6EC65}" type="datetime1">
              <a:rPr lang="en-US" smtClean="0"/>
              <a:pPr/>
              <a:t>7/13/20</a:t>
            </a:fld>
            <a:endParaRPr lang="en-US"/>
          </a:p>
        </p:txBody>
      </p:sp>
      <p:sp>
        <p:nvSpPr>
          <p:cNvPr id="5" name="Footer Placeholder 4">
            <a:extLst>
              <a:ext uri="{FF2B5EF4-FFF2-40B4-BE49-F238E27FC236}">
                <a16:creationId xmlns="" xmlns:a16="http://schemas.microsoft.com/office/drawing/2014/main" id="{C2C943D5-CC42-46B4-85CD-6FD9D825270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0DDD427F-8E9F-4F1C-8019-2A11EAE364F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0D807CB-5B1A-418C-A20A-893A08BAD7BC}" type="slidenum">
              <a:rPr lang="en-US" smtClean="0"/>
              <a:pPr/>
              <a:t>‹#›</a:t>
            </a:fld>
            <a:endParaRPr lang="en-US"/>
          </a:p>
        </p:txBody>
      </p:sp>
    </p:spTree>
    <p:extLst>
      <p:ext uri="{BB962C8B-B14F-4D97-AF65-F5344CB8AC3E}">
        <p14:creationId xmlns:p14="http://schemas.microsoft.com/office/powerpoint/2010/main" val="49745178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3300" b="1" i="0" kern="1200">
          <a:solidFill>
            <a:srgbClr val="D05928"/>
          </a:solidFill>
          <a:latin typeface="Arial"/>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a:ea typeface="+mn-ea"/>
          <a:cs typeface="Arial"/>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a:ea typeface="+mn-ea"/>
          <a:cs typeface="Arial"/>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a:ea typeface="+mn-ea"/>
          <a:cs typeface="Arial"/>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a:ea typeface="+mn-ea"/>
          <a:cs typeface="Arial"/>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a:ea typeface="+mn-ea"/>
          <a:cs typeface="Arial"/>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8.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hyperlink" Target="http://agesandstages.com/age-calculator/"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hyperlink" Target="http://www.mchatscreen.com/"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28600" y="838200"/>
            <a:ext cx="5257800" cy="4038600"/>
          </a:xfrm>
        </p:spPr>
        <p:txBody>
          <a:bodyPr>
            <a:normAutofit/>
          </a:bodyPr>
          <a:lstStyle/>
          <a:p>
            <a:r>
              <a:rPr lang="en-US" sz="4500" b="1" dirty="0">
                <a:solidFill>
                  <a:srgbClr val="AAC591"/>
                </a:solidFill>
                <a:ea typeface="Calibri"/>
                <a:cs typeface="Arial"/>
                <a:sym typeface="Calibri"/>
              </a:rPr>
              <a:t>DEVELOPMENTAL SCREENING: </a:t>
            </a:r>
            <a:r>
              <a:rPr lang="en-US" sz="4500" b="1" dirty="0">
                <a:solidFill>
                  <a:schemeClr val="bg1"/>
                </a:solidFill>
                <a:ea typeface="Calibri"/>
                <a:cs typeface="Arial"/>
                <a:sym typeface="Calibri"/>
              </a:rPr>
              <a:t>Administration, </a:t>
            </a:r>
            <a:r>
              <a:rPr lang="en-US" sz="4500" b="1" dirty="0" smtClean="0">
                <a:solidFill>
                  <a:schemeClr val="bg1"/>
                </a:solidFill>
                <a:ea typeface="Calibri"/>
                <a:cs typeface="Arial"/>
                <a:sym typeface="Calibri"/>
              </a:rPr>
              <a:t>Scoring, </a:t>
            </a:r>
            <a:r>
              <a:rPr lang="en-US" sz="4500" b="1" dirty="0">
                <a:solidFill>
                  <a:schemeClr val="bg1"/>
                </a:solidFill>
                <a:ea typeface="Calibri"/>
                <a:cs typeface="Arial"/>
                <a:sym typeface="Calibri"/>
              </a:rPr>
              <a:t>and Interpretation</a:t>
            </a:r>
            <a:endParaRPr lang="en-US" sz="4500" dirty="0">
              <a:solidFill>
                <a:schemeClr val="bg1"/>
              </a:solidFill>
              <a:cs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457200" y="461436"/>
            <a:ext cx="8229600" cy="769401"/>
          </a:xfrm>
          <a:prstGeom prst="rect">
            <a:avLst/>
          </a:prstGeom>
          <a:noFill/>
          <a:ln>
            <a:noFill/>
          </a:ln>
        </p:spPr>
        <p:txBody>
          <a:bodyPr lIns="91425" tIns="45700" rIns="91425" bIns="45700" anchor="ctr" anchorCtr="0">
            <a:spAutoFit/>
          </a:bodyPr>
          <a:lstStyle/>
          <a:p>
            <a:pPr marL="0" marR="0" lvl="0" indent="0" algn="ctr" rtl="0">
              <a:lnSpc>
                <a:spcPct val="100000"/>
              </a:lnSpc>
              <a:spcBef>
                <a:spcPts val="0"/>
              </a:spcBef>
              <a:spcAft>
                <a:spcPts val="0"/>
              </a:spcAft>
              <a:buClr>
                <a:schemeClr val="lt1"/>
              </a:buClr>
              <a:buSzPct val="25000"/>
              <a:buFont typeface="Calibri"/>
              <a:buNone/>
            </a:pPr>
            <a:r>
              <a:rPr lang="en-US" sz="4400" b="1" i="0" u="none" strike="noStrike" cap="none" baseline="0" dirty="0">
                <a:latin typeface="Calibri"/>
                <a:ea typeface="Calibri"/>
                <a:cs typeface="Calibri"/>
                <a:sym typeface="Calibri"/>
              </a:rPr>
              <a:t>ASQ-3: Domains</a:t>
            </a:r>
          </a:p>
        </p:txBody>
      </p:sp>
      <p:sp>
        <p:nvSpPr>
          <p:cNvPr id="234" name="Shape 234"/>
          <p:cNvSpPr txBox="1">
            <a:spLocks noGrp="1"/>
          </p:cNvSpPr>
          <p:nvPr>
            <p:ph type="body" idx="1"/>
          </p:nvPr>
        </p:nvSpPr>
        <p:spPr>
          <a:xfrm>
            <a:off x="457200" y="1600200"/>
            <a:ext cx="4038599" cy="4525961"/>
          </a:xfrm>
          <a:prstGeom prst="rect">
            <a:avLst/>
          </a:prstGeom>
          <a:noFill/>
          <a:ln>
            <a:noFill/>
          </a:ln>
        </p:spPr>
        <p:txBody>
          <a:bodyPr lIns="91425" tIns="45700" rIns="91425" bIns="45700" anchor="t" anchorCtr="0">
            <a:spAutoFit/>
          </a:bodyPr>
          <a:lstStyle/>
          <a:p>
            <a:pPr marL="342900" marR="0" lvl="0" indent="-342900" algn="l" rtl="0">
              <a:lnSpc>
                <a:spcPct val="80000"/>
              </a:lnSpc>
              <a:spcBef>
                <a:spcPts val="0"/>
              </a:spcBef>
              <a:spcAft>
                <a:spcPts val="0"/>
              </a:spcAft>
              <a:buClr>
                <a:srgbClr val="FFC000"/>
              </a:buClr>
              <a:buSzPct val="100000"/>
              <a:buFont typeface="Calibri"/>
              <a:buChar char="•"/>
            </a:pPr>
            <a:r>
              <a:rPr lang="en-US" sz="3000" b="1" i="0" u="none" strike="noStrike" cap="none" baseline="0" dirty="0">
                <a:solidFill>
                  <a:srgbClr val="FFC000"/>
                </a:solidFill>
                <a:latin typeface="Calibri"/>
                <a:ea typeface="Calibri"/>
                <a:cs typeface="Calibri"/>
                <a:sym typeface="Calibri"/>
              </a:rPr>
              <a:t>Communication</a:t>
            </a:r>
            <a:r>
              <a:rPr lang="en-US" sz="3000" b="1" i="0" u="none" strike="noStrike" cap="none" baseline="0" dirty="0">
                <a:latin typeface="Calibri"/>
                <a:ea typeface="Calibri"/>
                <a:cs typeface="Calibri"/>
                <a:sym typeface="Calibri"/>
              </a:rPr>
              <a:t>: </a:t>
            </a:r>
            <a:r>
              <a:rPr lang="en-US" sz="3000" b="0" i="0" u="none" strike="noStrike" cap="none" baseline="0" dirty="0">
                <a:latin typeface="Calibri"/>
                <a:ea typeface="Calibri"/>
                <a:cs typeface="Calibri"/>
                <a:sym typeface="Calibri"/>
              </a:rPr>
              <a:t>language skills</a:t>
            </a:r>
          </a:p>
          <a:p>
            <a:pPr marL="342900" marR="0" lvl="0" indent="-152400" algn="l" rtl="0">
              <a:lnSpc>
                <a:spcPct val="80000"/>
              </a:lnSpc>
              <a:spcBef>
                <a:spcPts val="600"/>
              </a:spcBef>
              <a:spcAft>
                <a:spcPts val="0"/>
              </a:spcAft>
              <a:buClr>
                <a:schemeClr val="lt1"/>
              </a:buClr>
              <a:buFont typeface="Calibri"/>
              <a:buNone/>
            </a:pPr>
            <a:endParaRPr sz="3000" b="0" i="0" u="none" strike="noStrike" cap="none" baseline="0" dirty="0">
              <a:solidFill>
                <a:schemeClr val="lt1"/>
              </a:solidFill>
              <a:latin typeface="Calibri"/>
              <a:ea typeface="Calibri"/>
              <a:cs typeface="Calibri"/>
              <a:sym typeface="Calibri"/>
            </a:endParaRPr>
          </a:p>
          <a:p>
            <a:pPr marL="342900" marR="0" lvl="0" indent="-342900" algn="l" rtl="0">
              <a:lnSpc>
                <a:spcPct val="80000"/>
              </a:lnSpc>
              <a:spcBef>
                <a:spcPts val="600"/>
              </a:spcBef>
              <a:spcAft>
                <a:spcPts val="0"/>
              </a:spcAft>
              <a:buClr>
                <a:srgbClr val="DAB8B8"/>
              </a:buClr>
              <a:buSzPct val="100000"/>
              <a:buFont typeface="Calibri"/>
              <a:buChar char="•"/>
            </a:pPr>
            <a:r>
              <a:rPr lang="en-US" sz="3000" b="1" i="0" u="none" strike="noStrike" cap="none" baseline="0" dirty="0">
                <a:solidFill>
                  <a:srgbClr val="0070C0"/>
                </a:solidFill>
                <a:latin typeface="Calibri"/>
                <a:ea typeface="Calibri"/>
                <a:cs typeface="Calibri"/>
                <a:sym typeface="Calibri"/>
              </a:rPr>
              <a:t>Gross Motor</a:t>
            </a:r>
            <a:r>
              <a:rPr lang="en-US" sz="3000" b="0" i="0" u="none" strike="noStrike" cap="none" baseline="0" dirty="0">
                <a:latin typeface="Calibri"/>
                <a:ea typeface="Calibri"/>
                <a:cs typeface="Calibri"/>
                <a:sym typeface="Calibri"/>
              </a:rPr>
              <a:t>: coordination of arms and legs</a:t>
            </a:r>
          </a:p>
          <a:p>
            <a:pPr marL="342900" marR="0" lvl="0" indent="-342900" algn="l" rtl="0">
              <a:lnSpc>
                <a:spcPct val="80000"/>
              </a:lnSpc>
              <a:spcBef>
                <a:spcPts val="600"/>
              </a:spcBef>
              <a:spcAft>
                <a:spcPts val="0"/>
              </a:spcAft>
              <a:buClr>
                <a:schemeClr val="lt1"/>
              </a:buClr>
              <a:buFont typeface="Calibri"/>
              <a:buNone/>
            </a:pPr>
            <a:endParaRPr sz="3000" b="0" i="0" u="none" strike="noStrike" cap="none" baseline="0" dirty="0">
              <a:solidFill>
                <a:schemeClr val="lt1"/>
              </a:solidFill>
              <a:latin typeface="Calibri"/>
              <a:ea typeface="Calibri"/>
              <a:cs typeface="Calibri"/>
              <a:sym typeface="Calibri"/>
            </a:endParaRPr>
          </a:p>
          <a:p>
            <a:pPr marL="342900" marR="0" lvl="0" indent="-342900" algn="l" rtl="0">
              <a:lnSpc>
                <a:spcPct val="80000"/>
              </a:lnSpc>
              <a:spcBef>
                <a:spcPts val="600"/>
              </a:spcBef>
              <a:spcAft>
                <a:spcPts val="0"/>
              </a:spcAft>
              <a:buClr>
                <a:srgbClr val="E68422"/>
              </a:buClr>
              <a:buSzPct val="100000"/>
              <a:buFont typeface="Calibri"/>
              <a:buChar char="•"/>
            </a:pPr>
            <a:r>
              <a:rPr lang="en-US" sz="3000" b="1" i="0" u="none" strike="noStrike" cap="none" baseline="0" dirty="0">
                <a:solidFill>
                  <a:srgbClr val="E68422"/>
                </a:solidFill>
                <a:latin typeface="Calibri"/>
                <a:ea typeface="Calibri"/>
                <a:cs typeface="Calibri"/>
                <a:sym typeface="Calibri"/>
              </a:rPr>
              <a:t>Fine Motor</a:t>
            </a:r>
            <a:r>
              <a:rPr lang="en-US" sz="3000" b="1" i="0" u="none" strike="noStrike" cap="none" baseline="0" dirty="0">
                <a:latin typeface="Calibri"/>
                <a:ea typeface="Calibri"/>
                <a:cs typeface="Calibri"/>
                <a:sym typeface="Calibri"/>
              </a:rPr>
              <a:t>: </a:t>
            </a:r>
            <a:r>
              <a:rPr lang="en-US" sz="3000" b="0" i="0" u="none" strike="noStrike" cap="none" baseline="0" dirty="0">
                <a:latin typeface="Calibri"/>
                <a:ea typeface="Calibri"/>
                <a:cs typeface="Calibri"/>
                <a:sym typeface="Calibri"/>
              </a:rPr>
              <a:t>coordination of hands and fingers</a:t>
            </a:r>
          </a:p>
          <a:p>
            <a:pPr marL="0" marR="0" lvl="0" indent="0" algn="l" rtl="0">
              <a:spcBef>
                <a:spcPts val="0"/>
              </a:spcBef>
              <a:buNone/>
            </a:pPr>
            <a:endParaRPr sz="3000" b="0" i="0" u="none" strike="noStrike" cap="none" baseline="0" dirty="0">
              <a:solidFill>
                <a:schemeClr val="lt1"/>
              </a:solidFill>
              <a:latin typeface="Calibri"/>
              <a:ea typeface="Calibri"/>
              <a:cs typeface="Calibri"/>
              <a:sym typeface="Calibri"/>
            </a:endParaRPr>
          </a:p>
        </p:txBody>
      </p:sp>
      <p:sp>
        <p:nvSpPr>
          <p:cNvPr id="235" name="Shape 235"/>
          <p:cNvSpPr txBox="1">
            <a:spLocks noGrp="1"/>
          </p:cNvSpPr>
          <p:nvPr>
            <p:ph type="body" idx="2"/>
          </p:nvPr>
        </p:nvSpPr>
        <p:spPr>
          <a:xfrm>
            <a:off x="4724400" y="1752600"/>
            <a:ext cx="4038599" cy="4525961"/>
          </a:xfrm>
          <a:prstGeom prst="rect">
            <a:avLst/>
          </a:prstGeom>
          <a:noFill/>
          <a:ln>
            <a:noFill/>
          </a:ln>
        </p:spPr>
        <p:txBody>
          <a:bodyPr lIns="91425" tIns="45700" rIns="91425" bIns="45700" anchor="t" anchorCtr="0">
            <a:spAutoFit/>
          </a:bodyPr>
          <a:lstStyle/>
          <a:p>
            <a:pPr marL="342900" marR="0" lvl="0" indent="-342900" algn="l" rtl="0">
              <a:lnSpc>
                <a:spcPct val="80000"/>
              </a:lnSpc>
              <a:spcBef>
                <a:spcPts val="0"/>
              </a:spcBef>
              <a:spcAft>
                <a:spcPts val="0"/>
              </a:spcAft>
              <a:buClr>
                <a:srgbClr val="BFBFBF"/>
              </a:buClr>
              <a:buSzPct val="100000"/>
              <a:buFont typeface="Calibri"/>
              <a:buChar char="•"/>
            </a:pPr>
            <a:r>
              <a:rPr lang="en-US" sz="3000" b="1" i="0" u="none" strike="noStrike" cap="none" baseline="0" dirty="0">
                <a:solidFill>
                  <a:srgbClr val="FF0000"/>
                </a:solidFill>
                <a:latin typeface="Calibri"/>
                <a:ea typeface="Calibri"/>
                <a:cs typeface="Calibri"/>
                <a:sym typeface="Calibri"/>
              </a:rPr>
              <a:t>Problem Solving</a:t>
            </a:r>
            <a:r>
              <a:rPr lang="en-US" sz="3000" b="0" i="0" u="none" strike="noStrike" cap="none" baseline="0" dirty="0">
                <a:latin typeface="Calibri"/>
                <a:ea typeface="Calibri"/>
                <a:cs typeface="Calibri"/>
                <a:sym typeface="Calibri"/>
              </a:rPr>
              <a:t>: problem-solving skills and how to play with toys</a:t>
            </a:r>
          </a:p>
          <a:p>
            <a:pPr marL="342900" marR="0" lvl="0" indent="-152400" algn="l" rtl="0">
              <a:lnSpc>
                <a:spcPct val="80000"/>
              </a:lnSpc>
              <a:spcBef>
                <a:spcPts val="600"/>
              </a:spcBef>
              <a:spcAft>
                <a:spcPts val="0"/>
              </a:spcAft>
              <a:buClr>
                <a:schemeClr val="lt1"/>
              </a:buClr>
              <a:buFont typeface="Calibri"/>
              <a:buNone/>
            </a:pPr>
            <a:endParaRPr sz="3000" b="0" i="0" u="none" strike="noStrike" cap="none" baseline="0" dirty="0">
              <a:latin typeface="Calibri"/>
              <a:ea typeface="Calibri"/>
              <a:cs typeface="Calibri"/>
              <a:sym typeface="Calibri"/>
            </a:endParaRPr>
          </a:p>
          <a:p>
            <a:pPr marL="342900" marR="0" lvl="0" indent="-152400" algn="l" rtl="0">
              <a:lnSpc>
                <a:spcPct val="80000"/>
              </a:lnSpc>
              <a:spcBef>
                <a:spcPts val="600"/>
              </a:spcBef>
              <a:spcAft>
                <a:spcPts val="0"/>
              </a:spcAft>
              <a:buClr>
                <a:schemeClr val="lt1"/>
              </a:buClr>
              <a:buFont typeface="Calibri"/>
              <a:buNone/>
            </a:pPr>
            <a:endParaRPr sz="3000" b="0" i="0" u="none" strike="noStrike" cap="none" baseline="0" dirty="0">
              <a:latin typeface="Calibri"/>
              <a:ea typeface="Calibri"/>
              <a:cs typeface="Calibri"/>
              <a:sym typeface="Calibri"/>
            </a:endParaRPr>
          </a:p>
          <a:p>
            <a:pPr marL="342900" marR="0" lvl="0" indent="-342900" algn="l" rtl="0">
              <a:lnSpc>
                <a:spcPct val="80000"/>
              </a:lnSpc>
              <a:spcBef>
                <a:spcPts val="600"/>
              </a:spcBef>
              <a:spcAft>
                <a:spcPts val="0"/>
              </a:spcAft>
              <a:buClr>
                <a:srgbClr val="ABD958"/>
              </a:buClr>
              <a:buSzPct val="100000"/>
              <a:buFont typeface="Calibri"/>
              <a:buChar char="•"/>
            </a:pPr>
            <a:r>
              <a:rPr lang="en-US" sz="3000" b="1" i="0" u="none" strike="noStrike" cap="none" baseline="0" dirty="0">
                <a:solidFill>
                  <a:srgbClr val="ABD958"/>
                </a:solidFill>
                <a:latin typeface="Calibri"/>
                <a:ea typeface="Calibri"/>
                <a:cs typeface="Calibri"/>
                <a:sym typeface="Calibri"/>
              </a:rPr>
              <a:t>Personal-Social</a:t>
            </a:r>
            <a:r>
              <a:rPr lang="en-US" sz="3000" b="1" i="0" u="none" strike="noStrike" cap="none" baseline="0" dirty="0">
                <a:latin typeface="Calibri"/>
                <a:ea typeface="Calibri"/>
                <a:cs typeface="Calibri"/>
                <a:sym typeface="Calibri"/>
              </a:rPr>
              <a:t>: </a:t>
            </a:r>
            <a:r>
              <a:rPr lang="en-US" sz="3000" b="0" i="0" u="none" strike="noStrike" cap="none" baseline="0" dirty="0">
                <a:latin typeface="Calibri"/>
                <a:ea typeface="Calibri"/>
                <a:cs typeface="Calibri"/>
                <a:sym typeface="Calibri"/>
              </a:rPr>
              <a:t>self-help skills and interactions with others</a:t>
            </a:r>
          </a:p>
          <a:p>
            <a:pPr marL="0" marR="0" lvl="0" indent="0" algn="l" rtl="0">
              <a:spcBef>
                <a:spcPts val="0"/>
              </a:spcBef>
              <a:buNone/>
            </a:pPr>
            <a:endParaRPr sz="3000" b="0" i="0" u="none" strike="noStrike" cap="none" baseline="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600179864"/>
      </p:ext>
    </p:extLst>
  </p:cSld>
  <p:clrMapOvr>
    <a:masterClrMapping/>
  </p:clrMapOvr>
  <p:transition xmlns:p14="http://schemas.microsoft.com/office/powerpoint/2010/mai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Shape 240"/>
          <p:cNvSpPr txBox="1">
            <a:spLocks noGrp="1"/>
          </p:cNvSpPr>
          <p:nvPr>
            <p:ph type="title" idx="4294967295"/>
          </p:nvPr>
        </p:nvSpPr>
        <p:spPr>
          <a:xfrm>
            <a:off x="628650" y="365126"/>
            <a:ext cx="7886700" cy="1325563"/>
          </a:xfrm>
          <a:prstGeom prst="rect">
            <a:avLst/>
          </a:prstGeom>
          <a:noFill/>
          <a:ln>
            <a:noFill/>
          </a:ln>
        </p:spPr>
        <p:txBody>
          <a:bodyPr lIns="91425" tIns="45700" rIns="91425" bIns="45700" anchor="ctr" anchorCtr="0">
            <a:spAutoFit/>
          </a:bodyPr>
          <a:lstStyle/>
          <a:p>
            <a:pPr marL="0" marR="0" lvl="0" indent="0" algn="l" rtl="0">
              <a:lnSpc>
                <a:spcPct val="100000"/>
              </a:lnSpc>
              <a:spcBef>
                <a:spcPts val="0"/>
              </a:spcBef>
              <a:spcAft>
                <a:spcPts val="0"/>
              </a:spcAft>
              <a:buClr>
                <a:schemeClr val="lt1"/>
              </a:buClr>
              <a:buSzPct val="25000"/>
              <a:buFont typeface="Calibri"/>
              <a:buNone/>
            </a:pPr>
            <a:r>
              <a:rPr lang="en-US" sz="4400" b="1" i="0" u="none" strike="noStrike" cap="none" baseline="0" dirty="0">
                <a:latin typeface="Calibri"/>
                <a:ea typeface="Calibri"/>
                <a:cs typeface="Calibri"/>
                <a:sym typeface="Calibri"/>
              </a:rPr>
              <a:t>ASQ-3: </a:t>
            </a:r>
            <a:r>
              <a:rPr lang="en-US" sz="4000" b="1" i="0" u="none" strike="noStrike" cap="none" baseline="0" dirty="0">
                <a:latin typeface="Calibri"/>
                <a:ea typeface="Calibri"/>
                <a:cs typeface="Calibri"/>
                <a:sym typeface="Calibri"/>
              </a:rPr>
              <a:t>Age Administration Chart</a:t>
            </a:r>
          </a:p>
        </p:txBody>
      </p:sp>
      <p:sp>
        <p:nvSpPr>
          <p:cNvPr id="2" name="Content Placeholder 1">
            <a:extLst>
              <a:ext uri="{FF2B5EF4-FFF2-40B4-BE49-F238E27FC236}">
                <a16:creationId xmlns="" xmlns:a16="http://schemas.microsoft.com/office/drawing/2014/main" id="{98E44C4B-9976-4C20-A726-D51FF158F927}"/>
              </a:ext>
            </a:extLst>
          </p:cNvPr>
          <p:cNvSpPr>
            <a:spLocks noGrp="1"/>
          </p:cNvSpPr>
          <p:nvPr>
            <p:ph idx="4294967295"/>
          </p:nvPr>
        </p:nvSpPr>
        <p:spPr>
          <a:xfrm>
            <a:off x="628650" y="1825625"/>
            <a:ext cx="7886700" cy="4351338"/>
          </a:xfrm>
        </p:spPr>
        <p:txBody>
          <a:bodyPr/>
          <a:lstStyle/>
          <a:p>
            <a:pPr marL="0" indent="0">
              <a:buNone/>
            </a:pPr>
            <a:r>
              <a:rPr lang="en-US" dirty="0"/>
              <a:t>The first step is to select the correct ASQ-3 for the child’s age</a:t>
            </a:r>
          </a:p>
          <a:p>
            <a:endParaRPr lang="en-US" dirty="0"/>
          </a:p>
        </p:txBody>
      </p:sp>
      <p:pic>
        <p:nvPicPr>
          <p:cNvPr id="3" name="Picture 2"/>
          <p:cNvPicPr>
            <a:picLocks noChangeAspect="1"/>
          </p:cNvPicPr>
          <p:nvPr/>
        </p:nvPicPr>
        <p:blipFill>
          <a:blip r:embed="rId3"/>
          <a:stretch>
            <a:fillRect/>
          </a:stretch>
        </p:blipFill>
        <p:spPr>
          <a:xfrm>
            <a:off x="1600200" y="2468563"/>
            <a:ext cx="5562600" cy="3708400"/>
          </a:xfrm>
          <a:prstGeom prst="rect">
            <a:avLst/>
          </a:prstGeom>
        </p:spPr>
      </p:pic>
    </p:spTree>
    <p:extLst>
      <p:ext uri="{BB962C8B-B14F-4D97-AF65-F5344CB8AC3E}">
        <p14:creationId xmlns:p14="http://schemas.microsoft.com/office/powerpoint/2010/main" val="3679935193"/>
      </p:ext>
    </p:extLst>
  </p:cSld>
  <p:clrMapOvr>
    <a:masterClrMapping/>
  </p:clrMapOvr>
  <p:transition xmlns:p14="http://schemas.microsoft.com/office/powerpoint/2010/mai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Shape 248"/>
          <p:cNvSpPr txBox="1">
            <a:spLocks noGrp="1"/>
          </p:cNvSpPr>
          <p:nvPr>
            <p:ph type="title" idx="4294967295"/>
          </p:nvPr>
        </p:nvSpPr>
        <p:spPr>
          <a:xfrm>
            <a:off x="457200" y="415399"/>
            <a:ext cx="8229600" cy="769401"/>
          </a:xfrm>
          <a:prstGeom prst="rect">
            <a:avLst/>
          </a:prstGeom>
          <a:noFill/>
          <a:ln>
            <a:noFill/>
          </a:ln>
        </p:spPr>
        <p:txBody>
          <a:bodyPr lIns="91425" tIns="45700" rIns="91425" bIns="45700" anchor="ctr" anchorCtr="0">
            <a:spAutoFit/>
          </a:bodyPr>
          <a:lstStyle/>
          <a:p>
            <a:pPr marL="0" marR="0" lvl="0" indent="0" algn="ctr" rtl="0">
              <a:lnSpc>
                <a:spcPct val="100000"/>
              </a:lnSpc>
              <a:spcBef>
                <a:spcPts val="0"/>
              </a:spcBef>
              <a:spcAft>
                <a:spcPts val="0"/>
              </a:spcAft>
              <a:buClr>
                <a:schemeClr val="lt1"/>
              </a:buClr>
              <a:buSzPct val="25000"/>
              <a:buFont typeface="Calibri"/>
              <a:buNone/>
            </a:pPr>
            <a:r>
              <a:rPr lang="en-US" sz="4400" b="1" i="0" u="none" strike="noStrike" cap="none" baseline="0" dirty="0">
                <a:latin typeface="Calibri"/>
                <a:ea typeface="Calibri"/>
                <a:cs typeface="Calibri"/>
                <a:sym typeface="Calibri"/>
              </a:rPr>
              <a:t>Online Age Calculator</a:t>
            </a:r>
          </a:p>
        </p:txBody>
      </p:sp>
      <p:sp>
        <p:nvSpPr>
          <p:cNvPr id="249" name="Shape 249"/>
          <p:cNvSpPr txBox="1">
            <a:spLocks noGrp="1"/>
          </p:cNvSpPr>
          <p:nvPr>
            <p:ph type="body" idx="4294967295"/>
          </p:nvPr>
        </p:nvSpPr>
        <p:spPr>
          <a:xfrm>
            <a:off x="457200" y="1600200"/>
            <a:ext cx="8229600" cy="1077178"/>
          </a:xfrm>
          <a:prstGeom prst="rect">
            <a:avLst/>
          </a:prstGeom>
          <a:noFill/>
          <a:ln>
            <a:noFill/>
          </a:ln>
        </p:spPr>
        <p:txBody>
          <a:bodyPr lIns="91425" tIns="45700" rIns="91425" bIns="45700" anchor="t" anchorCtr="0">
            <a:spAutoFit/>
          </a:bodyPr>
          <a:lstStyle/>
          <a:p>
            <a:pPr marL="0" marR="0" lvl="0" indent="0" algn="ctr" rtl="0">
              <a:lnSpc>
                <a:spcPct val="100000"/>
              </a:lnSpc>
              <a:spcBef>
                <a:spcPts val="0"/>
              </a:spcBef>
              <a:spcAft>
                <a:spcPts val="0"/>
              </a:spcAft>
              <a:buClr>
                <a:schemeClr val="lt1"/>
              </a:buClr>
              <a:buSzPct val="100000"/>
              <a:buNone/>
            </a:pPr>
            <a:r>
              <a:rPr lang="en-US" sz="3200" b="0" i="0" u="none" strike="noStrike" cap="none" baseline="0" dirty="0">
                <a:solidFill>
                  <a:schemeClr val="lt1"/>
                </a:solidFill>
                <a:latin typeface="Calibri"/>
                <a:ea typeface="Calibri"/>
                <a:cs typeface="Calibri"/>
                <a:sym typeface="Calibri"/>
                <a:hlinkClick r:id="rId3"/>
              </a:rPr>
              <a:t>http://agesandstages.com/age-calculator/</a:t>
            </a:r>
            <a:endParaRPr lang="en-US" sz="3200" b="0" i="0" u="none" strike="noStrike" cap="none" baseline="0"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ct val="100000"/>
              <a:buNone/>
            </a:pPr>
            <a:endParaRPr lang="en-US" sz="3200" b="0" i="0" u="none" strike="noStrike" cap="none" baseline="0" dirty="0">
              <a:solidFill>
                <a:schemeClr val="lt1"/>
              </a:solidFill>
              <a:latin typeface="Calibri"/>
              <a:ea typeface="Calibri"/>
              <a:cs typeface="Calibri"/>
              <a:sym typeface="Calibri"/>
            </a:endParaRPr>
          </a:p>
        </p:txBody>
      </p:sp>
      <p:sp>
        <p:nvSpPr>
          <p:cNvPr id="251" name="Shape 251"/>
          <p:cNvSpPr txBox="1"/>
          <p:nvPr/>
        </p:nvSpPr>
        <p:spPr>
          <a:xfrm>
            <a:off x="6553200" y="6356350"/>
            <a:ext cx="2133599" cy="365125"/>
          </a:xfrm>
          <a:prstGeom prst="rect">
            <a:avLst/>
          </a:prstGeom>
          <a:noFill/>
          <a:ln>
            <a:noFill/>
          </a:ln>
        </p:spPr>
        <p:txBody>
          <a:bodyPr lIns="91425" tIns="45700" rIns="91425" bIns="45700" anchor="ctr" anchorCtr="0">
            <a:spAutoFit/>
          </a:bodyPr>
          <a:lstStyle/>
          <a:p>
            <a:pPr marL="0" marR="0" lvl="0" indent="0" algn="r" rtl="0">
              <a:lnSpc>
                <a:spcPct val="100000"/>
              </a:lnSpc>
              <a:spcBef>
                <a:spcPts val="0"/>
              </a:spcBef>
              <a:spcAft>
                <a:spcPts val="0"/>
              </a:spcAft>
              <a:buClr>
                <a:srgbClr val="FFFFFF"/>
              </a:buClr>
              <a:buSzPct val="25000"/>
              <a:buFont typeface="Arial"/>
              <a:buNone/>
            </a:pPr>
            <a:r>
              <a:rPr lang="en-US" sz="1200" b="0" i="0" u="none" strike="noStrike" cap="none" baseline="0">
                <a:solidFill>
                  <a:srgbClr val="FFFFFF"/>
                </a:solidFill>
                <a:latin typeface="Arial"/>
                <a:ea typeface="Arial"/>
                <a:cs typeface="Arial"/>
                <a:sym typeface="Arial"/>
              </a:rPr>
              <a:t>*</a:t>
            </a:r>
          </a:p>
        </p:txBody>
      </p:sp>
    </p:spTree>
    <p:extLst>
      <p:ext uri="{BB962C8B-B14F-4D97-AF65-F5344CB8AC3E}">
        <p14:creationId xmlns:p14="http://schemas.microsoft.com/office/powerpoint/2010/main" val="2002270728"/>
      </p:ext>
    </p:extLst>
  </p:cSld>
  <p:clrMapOvr>
    <a:masterClrMapping/>
  </p:clrMapOvr>
  <p:transition xmlns:p14="http://schemas.microsoft.com/office/powerpoint/2010/mai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Shape 257"/>
          <p:cNvSpPr txBox="1">
            <a:spLocks noGrp="1"/>
          </p:cNvSpPr>
          <p:nvPr>
            <p:ph type="title" idx="4294967295"/>
          </p:nvPr>
        </p:nvSpPr>
        <p:spPr>
          <a:xfrm>
            <a:off x="457200" y="122883"/>
            <a:ext cx="8229600" cy="1446509"/>
          </a:xfrm>
          <a:prstGeom prst="rect">
            <a:avLst/>
          </a:prstGeom>
          <a:noFill/>
          <a:ln>
            <a:noFill/>
          </a:ln>
        </p:spPr>
        <p:txBody>
          <a:bodyPr lIns="91425" tIns="45700" rIns="91425" bIns="45700" anchor="ctr" anchorCtr="0">
            <a:spAutoFit/>
          </a:bodyPr>
          <a:lstStyle/>
          <a:p>
            <a:pPr marL="0" marR="0" lvl="0" indent="0" algn="ctr" rtl="0">
              <a:lnSpc>
                <a:spcPct val="100000"/>
              </a:lnSpc>
              <a:spcBef>
                <a:spcPts val="0"/>
              </a:spcBef>
              <a:spcAft>
                <a:spcPts val="0"/>
              </a:spcAft>
              <a:buClr>
                <a:schemeClr val="lt1"/>
              </a:buClr>
              <a:buSzPct val="25000"/>
              <a:buFont typeface="Calibri"/>
              <a:buNone/>
            </a:pPr>
            <a:r>
              <a:rPr lang="en-US" sz="4400" b="1" i="0" u="none" strike="noStrike" cap="none" baseline="0" dirty="0">
                <a:latin typeface="Calibri"/>
                <a:ea typeface="Calibri"/>
                <a:cs typeface="Calibri"/>
                <a:sym typeface="Calibri"/>
              </a:rPr>
              <a:t>ASQ-3: Adjustment for Prematurity</a:t>
            </a:r>
          </a:p>
        </p:txBody>
      </p:sp>
      <p:sp>
        <p:nvSpPr>
          <p:cNvPr id="258" name="Shape 258"/>
          <p:cNvSpPr txBox="1">
            <a:spLocks noGrp="1"/>
          </p:cNvSpPr>
          <p:nvPr>
            <p:ph type="body" idx="4294967295"/>
          </p:nvPr>
        </p:nvSpPr>
        <p:spPr>
          <a:xfrm>
            <a:off x="457200" y="1600200"/>
            <a:ext cx="8229600" cy="4844363"/>
          </a:xfrm>
          <a:prstGeom prst="rect">
            <a:avLst/>
          </a:prstGeom>
          <a:noFill/>
          <a:ln>
            <a:noFill/>
          </a:ln>
        </p:spPr>
        <p:txBody>
          <a:bodyPr lIns="91425" tIns="45700" rIns="91425" bIns="45700" anchor="t" anchorCtr="0">
            <a:spAutoFit/>
          </a:bodyPr>
          <a:lstStyle/>
          <a:p>
            <a:pPr marL="342900" marR="0" lvl="0" indent="-342900" algn="l" rtl="0">
              <a:lnSpc>
                <a:spcPct val="100000"/>
              </a:lnSpc>
              <a:spcBef>
                <a:spcPts val="640"/>
              </a:spcBef>
              <a:spcAft>
                <a:spcPts val="0"/>
              </a:spcAft>
              <a:buSzPct val="100000"/>
              <a:buFont typeface="Calibri"/>
              <a:buChar char="•"/>
            </a:pPr>
            <a:r>
              <a:rPr lang="en-US" sz="3000" b="0" i="0" u="none" strike="noStrike" cap="none" baseline="0" dirty="0">
                <a:latin typeface="Calibri"/>
                <a:ea typeface="Calibri"/>
                <a:cs typeface="Calibri"/>
                <a:sym typeface="Calibri"/>
              </a:rPr>
              <a:t>Children considered premature: were born before 37 weeks of gestational </a:t>
            </a:r>
            <a:r>
              <a:rPr lang="en-US" sz="3000" b="0" i="0" u="none" strike="noStrike" cap="none" baseline="0" dirty="0" smtClean="0">
                <a:latin typeface="Calibri"/>
                <a:ea typeface="Calibri"/>
                <a:cs typeface="Calibri"/>
                <a:sym typeface="Calibri"/>
              </a:rPr>
              <a:t>age.</a:t>
            </a:r>
            <a:endParaRPr lang="en-US" sz="3000" b="0" i="0" u="none" strike="noStrike" cap="none" baseline="0" dirty="0">
              <a:latin typeface="Calibri"/>
              <a:ea typeface="Calibri"/>
              <a:cs typeface="Calibri"/>
              <a:sym typeface="Calibri"/>
            </a:endParaRPr>
          </a:p>
          <a:p>
            <a:pPr marL="342900" marR="0" lvl="0" indent="-342900" algn="l" rtl="0">
              <a:lnSpc>
                <a:spcPct val="100000"/>
              </a:lnSpc>
              <a:spcBef>
                <a:spcPts val="640"/>
              </a:spcBef>
              <a:spcAft>
                <a:spcPts val="0"/>
              </a:spcAft>
              <a:buSzPct val="100000"/>
              <a:buFont typeface="Calibri"/>
              <a:buChar char="•"/>
            </a:pPr>
            <a:r>
              <a:rPr lang="en-US" sz="3000" b="0" i="0" u="none" strike="noStrike" cap="none" baseline="0" dirty="0">
                <a:latin typeface="Calibri"/>
                <a:ea typeface="Calibri"/>
                <a:cs typeface="Calibri"/>
                <a:sym typeface="Calibri"/>
              </a:rPr>
              <a:t>Adjust the age for prematurity for children younger than 24 months of </a:t>
            </a:r>
            <a:r>
              <a:rPr lang="en-US" sz="3000" b="0" i="0" u="none" strike="noStrike" cap="none" baseline="0" dirty="0" smtClean="0">
                <a:latin typeface="Calibri"/>
                <a:ea typeface="Calibri"/>
                <a:cs typeface="Calibri"/>
                <a:sym typeface="Calibri"/>
              </a:rPr>
              <a:t>age.</a:t>
            </a:r>
            <a:endParaRPr lang="en-US" sz="3000" b="0" i="0" u="none" strike="noStrike" cap="none" baseline="0" dirty="0">
              <a:latin typeface="Calibri"/>
              <a:ea typeface="Calibri"/>
              <a:cs typeface="Calibri"/>
              <a:sym typeface="Calibri"/>
            </a:endParaRPr>
          </a:p>
          <a:p>
            <a:pPr marL="342900" marR="0" lvl="0" indent="-342900" algn="l" rtl="0">
              <a:lnSpc>
                <a:spcPct val="100000"/>
              </a:lnSpc>
              <a:spcBef>
                <a:spcPts val="640"/>
              </a:spcBef>
              <a:spcAft>
                <a:spcPts val="0"/>
              </a:spcAft>
              <a:buSzPct val="100000"/>
              <a:buFont typeface="Calibri"/>
              <a:buChar char="•"/>
            </a:pPr>
            <a:r>
              <a:rPr lang="en-US" sz="3000" dirty="0">
                <a:latin typeface="Calibri"/>
                <a:ea typeface="Calibri"/>
                <a:cs typeface="Calibri"/>
                <a:sym typeface="Calibri"/>
              </a:rPr>
              <a:t>Example: Alexandra is </a:t>
            </a:r>
            <a:r>
              <a:rPr lang="en-US" sz="3000" dirty="0" smtClean="0">
                <a:latin typeface="Calibri"/>
                <a:ea typeface="Calibri"/>
                <a:cs typeface="Calibri"/>
                <a:sym typeface="Calibri"/>
              </a:rPr>
              <a:t>18-months </a:t>
            </a:r>
            <a:r>
              <a:rPr lang="en-US" sz="3000" dirty="0">
                <a:latin typeface="Calibri"/>
                <a:ea typeface="Calibri"/>
                <a:cs typeface="Calibri"/>
                <a:sym typeface="Calibri"/>
              </a:rPr>
              <a:t>and 2 days old. According to the age chart, she would get the 18 month ASQ-3. However, she was born 6 weeks premature. So instead of giving the 18 month ASQ-3, she will get the 16 month ASQ.</a:t>
            </a:r>
            <a:endParaRPr lang="en-US" sz="3000" b="0" i="0" u="none" strike="noStrike" cap="none" baseline="0" dirty="0">
              <a:latin typeface="Calibri"/>
              <a:ea typeface="Calibri"/>
              <a:cs typeface="Calibri"/>
              <a:sym typeface="Calibri"/>
            </a:endParaRPr>
          </a:p>
          <a:p>
            <a:pPr marL="0" marR="0" lvl="0" indent="0" algn="l" rtl="0">
              <a:spcBef>
                <a:spcPts val="0"/>
              </a:spcBef>
              <a:buNone/>
            </a:pPr>
            <a:endParaRPr sz="3200" b="0" i="0" u="none" strike="noStrike" cap="none" baseline="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187318560"/>
      </p:ext>
    </p:extLst>
  </p:cSld>
  <p:clrMapOvr>
    <a:masterClrMapping/>
  </p:clrMapOvr>
  <p:transition xmlns:p14="http://schemas.microsoft.com/office/powerpoint/2010/mai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Shape 265"/>
          <p:cNvSpPr txBox="1">
            <a:spLocks noGrp="1"/>
          </p:cNvSpPr>
          <p:nvPr>
            <p:ph type="title" idx="4294967295"/>
          </p:nvPr>
        </p:nvSpPr>
        <p:spPr>
          <a:xfrm>
            <a:off x="457200" y="492214"/>
            <a:ext cx="8229600" cy="707846"/>
          </a:xfrm>
          <a:prstGeom prst="rect">
            <a:avLst/>
          </a:prstGeom>
          <a:noFill/>
          <a:ln>
            <a:noFill/>
          </a:ln>
        </p:spPr>
        <p:txBody>
          <a:bodyPr lIns="91425" tIns="45700" rIns="91425" bIns="45700" anchor="ctr" anchorCtr="0">
            <a:spAutoFit/>
          </a:bodyPr>
          <a:lstStyle/>
          <a:p>
            <a:pPr marL="0" marR="0" lvl="0" indent="0" algn="ctr" rtl="0">
              <a:lnSpc>
                <a:spcPct val="100000"/>
              </a:lnSpc>
              <a:spcBef>
                <a:spcPts val="0"/>
              </a:spcBef>
              <a:spcAft>
                <a:spcPts val="0"/>
              </a:spcAft>
              <a:buClr>
                <a:schemeClr val="lt1"/>
              </a:buClr>
              <a:buSzPct val="25000"/>
              <a:buFont typeface="Calibri"/>
              <a:buNone/>
            </a:pPr>
            <a:r>
              <a:rPr lang="en-US" sz="4000" b="1" i="0" u="sng" strike="noStrike" cap="none" baseline="0" dirty="0">
                <a:latin typeface="Calibri"/>
                <a:ea typeface="Calibri"/>
                <a:cs typeface="Calibri"/>
                <a:sym typeface="Calibri"/>
              </a:rPr>
              <a:t>ASQ-3: Administration</a:t>
            </a:r>
          </a:p>
        </p:txBody>
      </p:sp>
      <p:sp>
        <p:nvSpPr>
          <p:cNvPr id="266" name="Shape 266"/>
          <p:cNvSpPr txBox="1">
            <a:spLocks noGrp="1"/>
          </p:cNvSpPr>
          <p:nvPr>
            <p:ph type="body" idx="4294967295"/>
          </p:nvPr>
        </p:nvSpPr>
        <p:spPr>
          <a:xfrm>
            <a:off x="457200" y="1219200"/>
            <a:ext cx="8229600" cy="6481734"/>
          </a:xfrm>
          <a:prstGeom prst="rect">
            <a:avLst/>
          </a:prstGeom>
          <a:noFill/>
          <a:ln>
            <a:noFill/>
          </a:ln>
        </p:spPr>
        <p:txBody>
          <a:bodyPr lIns="91425" tIns="45700" rIns="91425" bIns="45700" anchor="t" anchorCtr="0">
            <a:spAutoFit/>
          </a:bodyPr>
          <a:lstStyle/>
          <a:p>
            <a:pPr marL="342900" marR="0" lvl="0" indent="-342900" algn="l" rtl="0">
              <a:lnSpc>
                <a:spcPct val="100000"/>
              </a:lnSpc>
              <a:spcBef>
                <a:spcPts val="0"/>
              </a:spcBef>
              <a:spcAft>
                <a:spcPts val="0"/>
              </a:spcAft>
              <a:buClr>
                <a:schemeClr val="lt1"/>
              </a:buClr>
              <a:buFont typeface="Calibri"/>
              <a:buNone/>
            </a:pPr>
            <a:endParaRPr sz="3200" b="0" i="0" u="none" strike="noStrike" cap="none" baseline="0" dirty="0">
              <a:latin typeface="Calibri"/>
              <a:ea typeface="Calibri"/>
              <a:cs typeface="Calibri"/>
              <a:sym typeface="Calibri"/>
            </a:endParaRPr>
          </a:p>
          <a:p>
            <a:pPr marL="342900" marR="0" lvl="0" indent="-342900" algn="l" rtl="0">
              <a:lnSpc>
                <a:spcPct val="100000"/>
              </a:lnSpc>
              <a:spcBef>
                <a:spcPts val="640"/>
              </a:spcBef>
              <a:spcAft>
                <a:spcPts val="0"/>
              </a:spcAft>
              <a:buSzPct val="100000"/>
              <a:buFont typeface="Calibri"/>
              <a:buChar char="•"/>
            </a:pPr>
            <a:r>
              <a:rPr lang="en-US" sz="3200" b="0" i="0" u="none" strike="noStrike" cap="none" baseline="0" dirty="0">
                <a:latin typeface="Calibri"/>
                <a:ea typeface="Calibri"/>
                <a:cs typeface="Calibri"/>
                <a:sym typeface="Calibri"/>
              </a:rPr>
              <a:t>Explain to the parent how to complete the questionnaire</a:t>
            </a:r>
          </a:p>
          <a:p>
            <a:pPr marL="742950" marR="0" lvl="1" indent="-285750" algn="l" rtl="0">
              <a:lnSpc>
                <a:spcPct val="100000"/>
              </a:lnSpc>
              <a:spcBef>
                <a:spcPts val="560"/>
              </a:spcBef>
              <a:spcAft>
                <a:spcPts val="0"/>
              </a:spcAft>
              <a:buSzPct val="100000"/>
              <a:buFont typeface="Calibri"/>
              <a:buChar char="–"/>
            </a:pPr>
            <a:r>
              <a:rPr lang="en-US" sz="2800" b="0" i="0" u="none" strike="noStrike" cap="none" baseline="0" dirty="0">
                <a:latin typeface="Calibri"/>
                <a:ea typeface="Calibri"/>
                <a:cs typeface="Calibri"/>
                <a:sym typeface="Calibri"/>
              </a:rPr>
              <a:t>Parent will answer each question using:  “yes”, “sometimes</a:t>
            </a:r>
            <a:r>
              <a:rPr lang="en-US" sz="2800" b="0" i="0" u="none" strike="noStrike" cap="none" baseline="0" dirty="0" smtClean="0">
                <a:latin typeface="Calibri"/>
                <a:ea typeface="Calibri"/>
                <a:cs typeface="Calibri"/>
                <a:sym typeface="Calibri"/>
              </a:rPr>
              <a:t>” </a:t>
            </a:r>
            <a:r>
              <a:rPr lang="en-US" sz="2800" b="0" i="0" u="none" strike="noStrike" cap="none" baseline="0" dirty="0">
                <a:latin typeface="Calibri"/>
                <a:ea typeface="Calibri"/>
                <a:cs typeface="Calibri"/>
                <a:sym typeface="Calibri"/>
              </a:rPr>
              <a:t>or “not </a:t>
            </a:r>
            <a:r>
              <a:rPr lang="en-US" sz="2800" b="0" i="0" u="none" strike="noStrike" cap="none" baseline="0" dirty="0" smtClean="0">
                <a:latin typeface="Calibri"/>
                <a:ea typeface="Calibri"/>
                <a:cs typeface="Calibri"/>
                <a:sym typeface="Calibri"/>
              </a:rPr>
              <a:t>yet.”</a:t>
            </a:r>
            <a:endParaRPr lang="en-US" sz="2800" b="0" i="0" u="none" strike="noStrike" cap="none" baseline="0" dirty="0">
              <a:latin typeface="Calibri"/>
              <a:ea typeface="Calibri"/>
              <a:cs typeface="Calibri"/>
              <a:sym typeface="Calibri"/>
            </a:endParaRPr>
          </a:p>
          <a:p>
            <a:pPr marL="742950" marR="0" lvl="1" indent="-285750" algn="l" rtl="0">
              <a:lnSpc>
                <a:spcPct val="100000"/>
              </a:lnSpc>
              <a:spcBef>
                <a:spcPts val="560"/>
              </a:spcBef>
              <a:spcAft>
                <a:spcPts val="0"/>
              </a:spcAft>
              <a:buSzPct val="100000"/>
              <a:buFont typeface="Calibri"/>
              <a:buChar char="–"/>
            </a:pPr>
            <a:r>
              <a:rPr lang="en-US" sz="2800" b="0" i="0" u="none" strike="noStrike" cap="none" baseline="0" dirty="0">
                <a:latin typeface="Calibri"/>
                <a:ea typeface="Calibri"/>
                <a:cs typeface="Calibri"/>
                <a:sym typeface="Calibri"/>
              </a:rPr>
              <a:t>Ask the parent to check “yes” or “no” for each question in the “Overall” section.  If they check “yes” they should write an explanation</a:t>
            </a:r>
            <a:r>
              <a:rPr lang="en-US" sz="2800" b="0" i="0" u="none" strike="noStrike" cap="none" baseline="0" dirty="0" smtClean="0">
                <a:latin typeface="Calibri"/>
                <a:ea typeface="Calibri"/>
                <a:cs typeface="Calibri"/>
                <a:sym typeface="Calibri"/>
              </a:rPr>
              <a:t>.</a:t>
            </a:r>
            <a:endParaRPr sz="2800" b="0" i="0" u="none" strike="noStrike" cap="none" baseline="0" dirty="0">
              <a:latin typeface="Calibri"/>
              <a:ea typeface="Calibri"/>
              <a:cs typeface="Calibri"/>
              <a:sym typeface="Calibri"/>
            </a:endParaRPr>
          </a:p>
          <a:p>
            <a:pPr marL="342900" marR="0" lvl="0" indent="-342900" algn="l" rtl="0">
              <a:lnSpc>
                <a:spcPct val="100000"/>
              </a:lnSpc>
              <a:spcBef>
                <a:spcPts val="640"/>
              </a:spcBef>
              <a:spcAft>
                <a:spcPts val="0"/>
              </a:spcAft>
              <a:buSzPct val="100000"/>
              <a:buFont typeface="Calibri"/>
              <a:buChar char="•"/>
            </a:pPr>
            <a:r>
              <a:rPr lang="en-US" sz="3200" b="0" i="0" u="none" strike="noStrike" cap="none" baseline="0" dirty="0">
                <a:latin typeface="Calibri"/>
                <a:ea typeface="Calibri"/>
                <a:cs typeface="Calibri"/>
                <a:sym typeface="Calibri"/>
              </a:rPr>
              <a:t>Provide parent with assistance and independence</a:t>
            </a:r>
          </a:p>
          <a:p>
            <a:pPr marL="342900" marR="0" lvl="0" indent="-139700" algn="l" rtl="0">
              <a:lnSpc>
                <a:spcPct val="100000"/>
              </a:lnSpc>
              <a:spcBef>
                <a:spcPts val="640"/>
              </a:spcBef>
              <a:spcAft>
                <a:spcPts val="0"/>
              </a:spcAft>
              <a:buClr>
                <a:schemeClr val="lt1"/>
              </a:buClr>
              <a:buFont typeface="Calibri"/>
              <a:buNone/>
            </a:pPr>
            <a:endParaRPr sz="3200" b="0" i="0" u="none" strike="noStrike" cap="none" baseline="0" dirty="0">
              <a:solidFill>
                <a:schemeClr val="lt1"/>
              </a:solidFill>
              <a:latin typeface="Calibri"/>
              <a:ea typeface="Calibri"/>
              <a:cs typeface="Calibri"/>
              <a:sym typeface="Calibri"/>
            </a:endParaRPr>
          </a:p>
          <a:p>
            <a:pPr marL="742950" marR="0" lvl="1" indent="-107950" algn="l" rtl="0">
              <a:lnSpc>
                <a:spcPct val="100000"/>
              </a:lnSpc>
              <a:spcBef>
                <a:spcPts val="560"/>
              </a:spcBef>
              <a:spcAft>
                <a:spcPts val="0"/>
              </a:spcAft>
              <a:buClr>
                <a:schemeClr val="lt1"/>
              </a:buClr>
              <a:buFont typeface="Calibri"/>
              <a:buNone/>
            </a:pPr>
            <a:endParaRPr sz="2800" b="0" i="0" u="none" strike="noStrike" cap="none" baseline="0" dirty="0">
              <a:solidFill>
                <a:schemeClr val="lt1"/>
              </a:solidFill>
              <a:latin typeface="Calibri"/>
              <a:ea typeface="Calibri"/>
              <a:cs typeface="Calibri"/>
              <a:sym typeface="Calibri"/>
            </a:endParaRPr>
          </a:p>
          <a:p>
            <a:pPr marL="0" marR="0" lvl="0" indent="0" algn="l" rtl="0">
              <a:spcBef>
                <a:spcPts val="0"/>
              </a:spcBef>
              <a:buNone/>
            </a:pPr>
            <a:endParaRPr sz="2800" b="0" i="0" u="none" strike="noStrike" cap="none" baseline="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862763404"/>
      </p:ext>
    </p:extLst>
  </p:cSld>
  <p:clrMapOvr>
    <a:masterClrMapping/>
  </p:clrMapOvr>
  <p:transition xmlns:p14="http://schemas.microsoft.com/office/powerpoint/2010/mai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Shape 280"/>
          <p:cNvSpPr txBox="1">
            <a:spLocks noGrp="1"/>
          </p:cNvSpPr>
          <p:nvPr>
            <p:ph type="title" idx="4294967295"/>
          </p:nvPr>
        </p:nvSpPr>
        <p:spPr>
          <a:xfrm>
            <a:off x="457200" y="461436"/>
            <a:ext cx="8229600" cy="769401"/>
          </a:xfrm>
          <a:prstGeom prst="rect">
            <a:avLst/>
          </a:prstGeom>
          <a:noFill/>
          <a:ln>
            <a:noFill/>
          </a:ln>
        </p:spPr>
        <p:txBody>
          <a:bodyPr lIns="91425" tIns="45700" rIns="91425" bIns="45700" anchor="ctr" anchorCtr="0">
            <a:spAutoFit/>
          </a:bodyPr>
          <a:lstStyle/>
          <a:p>
            <a:pPr marL="0" marR="0" lvl="0" indent="0" algn="ctr" rtl="0">
              <a:lnSpc>
                <a:spcPct val="100000"/>
              </a:lnSpc>
              <a:spcBef>
                <a:spcPts val="0"/>
              </a:spcBef>
              <a:spcAft>
                <a:spcPts val="0"/>
              </a:spcAft>
              <a:buClr>
                <a:schemeClr val="lt1"/>
              </a:buClr>
              <a:buSzPct val="25000"/>
              <a:buFont typeface="Calibri"/>
              <a:buNone/>
            </a:pPr>
            <a:r>
              <a:rPr lang="en-US" sz="4400" b="1" i="0" u="sng" strike="noStrike" cap="none" baseline="0" dirty="0">
                <a:latin typeface="Calibri"/>
                <a:ea typeface="Calibri"/>
                <a:cs typeface="Calibri"/>
                <a:sym typeface="Calibri"/>
              </a:rPr>
              <a:t>ASQ-3: Scoring</a:t>
            </a:r>
          </a:p>
        </p:txBody>
      </p:sp>
      <p:sp>
        <p:nvSpPr>
          <p:cNvPr id="281" name="Shape 281"/>
          <p:cNvSpPr txBox="1">
            <a:spLocks noGrp="1"/>
          </p:cNvSpPr>
          <p:nvPr>
            <p:ph type="body" idx="4294967295"/>
          </p:nvPr>
        </p:nvSpPr>
        <p:spPr>
          <a:xfrm>
            <a:off x="533400" y="914400"/>
            <a:ext cx="8305799" cy="5070066"/>
          </a:xfrm>
          <a:prstGeom prst="rect">
            <a:avLst/>
          </a:prstGeom>
          <a:noFill/>
          <a:ln>
            <a:noFill/>
          </a:ln>
        </p:spPr>
        <p:txBody>
          <a:bodyPr lIns="91425" tIns="45700" rIns="91425" bIns="45700" anchor="t" anchorCtr="0">
            <a:spAutoFit/>
          </a:bodyPr>
          <a:lstStyle/>
          <a:p>
            <a:pPr marL="342900" marR="0" lvl="0" indent="-139700" algn="l" rtl="0">
              <a:lnSpc>
                <a:spcPct val="100000"/>
              </a:lnSpc>
              <a:spcBef>
                <a:spcPts val="0"/>
              </a:spcBef>
              <a:spcAft>
                <a:spcPts val="0"/>
              </a:spcAft>
              <a:buClr>
                <a:schemeClr val="lt1"/>
              </a:buClr>
              <a:buFont typeface="Calibri"/>
              <a:buNone/>
            </a:pPr>
            <a:endParaRPr sz="3200" b="0" i="0" u="none" strike="noStrike" cap="none" baseline="0" dirty="0">
              <a:solidFill>
                <a:schemeClr val="lt1"/>
              </a:solidFill>
              <a:latin typeface="Calibri"/>
              <a:ea typeface="Calibri"/>
              <a:cs typeface="Calibri"/>
              <a:sym typeface="Calibri"/>
            </a:endParaRPr>
          </a:p>
          <a:p>
            <a:pPr marL="1028700" lvl="2" indent="-342900">
              <a:lnSpc>
                <a:spcPct val="100000"/>
              </a:lnSpc>
              <a:spcBef>
                <a:spcPts val="720"/>
              </a:spcBef>
              <a:buClr>
                <a:schemeClr val="lt1"/>
              </a:buClr>
              <a:buSzPct val="100000"/>
              <a:buFont typeface="Calibri"/>
              <a:buChar char="•"/>
            </a:pPr>
            <a:r>
              <a:rPr lang="en-US" sz="3000" b="0" i="0" u="none" strike="noStrike" cap="none" baseline="0" dirty="0">
                <a:latin typeface="Calibri"/>
                <a:ea typeface="Calibri"/>
                <a:cs typeface="Calibri"/>
                <a:sym typeface="Calibri"/>
              </a:rPr>
              <a:t>Score each section of the questionnaire</a:t>
            </a:r>
            <a:r>
              <a:rPr lang="en-US" sz="3000" b="0" i="0" u="none" strike="noStrike" cap="none" baseline="0" dirty="0">
                <a:solidFill>
                  <a:schemeClr val="lt1"/>
                </a:solidFill>
                <a:latin typeface="Calibri"/>
                <a:ea typeface="Calibri"/>
                <a:cs typeface="Calibri"/>
                <a:sym typeface="Calibri"/>
              </a:rPr>
              <a:t>:</a:t>
            </a:r>
          </a:p>
          <a:p>
            <a:pPr marL="342900" marR="0" lvl="0" indent="-114300" algn="l" rtl="0">
              <a:lnSpc>
                <a:spcPct val="100000"/>
              </a:lnSpc>
              <a:spcBef>
                <a:spcPts val="720"/>
              </a:spcBef>
              <a:spcAft>
                <a:spcPts val="0"/>
              </a:spcAft>
              <a:buClr>
                <a:schemeClr val="lt1"/>
              </a:buClr>
              <a:buFont typeface="Calibri"/>
              <a:buNone/>
            </a:pPr>
            <a:endParaRPr sz="3600" b="0" i="0" u="none" strike="noStrike" cap="none" baseline="0" dirty="0">
              <a:solidFill>
                <a:schemeClr val="lt1"/>
              </a:solidFill>
              <a:latin typeface="Calibri"/>
              <a:ea typeface="Calibri"/>
              <a:cs typeface="Calibri"/>
              <a:sym typeface="Calibri"/>
            </a:endParaRPr>
          </a:p>
          <a:p>
            <a:pPr marL="742950" marR="0" lvl="1" indent="-82550" algn="l" rtl="0">
              <a:lnSpc>
                <a:spcPct val="100000"/>
              </a:lnSpc>
              <a:spcBef>
                <a:spcPts val="640"/>
              </a:spcBef>
              <a:spcAft>
                <a:spcPts val="0"/>
              </a:spcAft>
              <a:buClr>
                <a:schemeClr val="lt1"/>
              </a:buClr>
              <a:buFont typeface="Calibri"/>
              <a:buNone/>
            </a:pPr>
            <a:endParaRPr sz="3200" b="0" i="0" u="none" strike="noStrike" cap="none" baseline="0" dirty="0">
              <a:solidFill>
                <a:schemeClr val="lt1"/>
              </a:solidFill>
              <a:latin typeface="Calibri"/>
              <a:ea typeface="Calibri"/>
              <a:cs typeface="Calibri"/>
              <a:sym typeface="Calibri"/>
            </a:endParaRPr>
          </a:p>
          <a:p>
            <a:pPr marL="742950" marR="0" lvl="1" indent="-285750" algn="l" rtl="0">
              <a:lnSpc>
                <a:spcPct val="100000"/>
              </a:lnSpc>
              <a:spcBef>
                <a:spcPts val="640"/>
              </a:spcBef>
              <a:spcAft>
                <a:spcPts val="0"/>
              </a:spcAft>
              <a:buClr>
                <a:schemeClr val="lt1"/>
              </a:buClr>
              <a:buFont typeface="Calibri"/>
              <a:buNone/>
            </a:pPr>
            <a:endParaRPr sz="3200" b="0" i="0" u="none" strike="noStrike" cap="none" baseline="0" dirty="0">
              <a:solidFill>
                <a:schemeClr val="lt1"/>
              </a:solidFill>
              <a:latin typeface="Calibri"/>
              <a:ea typeface="Calibri"/>
              <a:cs typeface="Calibri"/>
              <a:sym typeface="Calibri"/>
            </a:endParaRPr>
          </a:p>
          <a:p>
            <a:pPr marL="742950" marR="0" lvl="1" indent="-82550" algn="l" rtl="0">
              <a:lnSpc>
                <a:spcPct val="100000"/>
              </a:lnSpc>
              <a:spcBef>
                <a:spcPts val="640"/>
              </a:spcBef>
              <a:spcAft>
                <a:spcPts val="0"/>
              </a:spcAft>
              <a:buClr>
                <a:schemeClr val="lt1"/>
              </a:buClr>
              <a:buFont typeface="Calibri"/>
              <a:buNone/>
            </a:pPr>
            <a:endParaRPr sz="3200" b="0" i="0" u="none" strike="noStrike" cap="none" baseline="0" dirty="0">
              <a:solidFill>
                <a:schemeClr val="lt1"/>
              </a:solidFill>
              <a:latin typeface="Calibri"/>
              <a:ea typeface="Calibri"/>
              <a:cs typeface="Calibri"/>
              <a:sym typeface="Calibri"/>
            </a:endParaRPr>
          </a:p>
          <a:p>
            <a:pPr marL="742950" marR="0" lvl="1" indent="-82550" algn="l" rtl="0">
              <a:lnSpc>
                <a:spcPct val="100000"/>
              </a:lnSpc>
              <a:spcBef>
                <a:spcPts val="640"/>
              </a:spcBef>
              <a:spcAft>
                <a:spcPts val="0"/>
              </a:spcAft>
              <a:buClr>
                <a:schemeClr val="lt1"/>
              </a:buClr>
              <a:buFont typeface="Calibri"/>
              <a:buNone/>
            </a:pPr>
            <a:endParaRPr sz="3200" b="0" i="0" u="none" strike="noStrike" cap="none" baseline="0" dirty="0">
              <a:solidFill>
                <a:schemeClr val="lt1"/>
              </a:solidFill>
              <a:latin typeface="Calibri"/>
              <a:ea typeface="Calibri"/>
              <a:cs typeface="Calibri"/>
              <a:sym typeface="Calibri"/>
            </a:endParaRPr>
          </a:p>
          <a:p>
            <a:pPr marL="742950" marR="0" lvl="1" indent="-82550" algn="l" rtl="0">
              <a:lnSpc>
                <a:spcPct val="100000"/>
              </a:lnSpc>
              <a:spcBef>
                <a:spcPts val="640"/>
              </a:spcBef>
              <a:spcAft>
                <a:spcPts val="0"/>
              </a:spcAft>
              <a:buClr>
                <a:schemeClr val="lt1"/>
              </a:buClr>
              <a:buFont typeface="Calibri"/>
              <a:buNone/>
            </a:pPr>
            <a:endParaRPr sz="3200" b="0" i="0" u="none" strike="noStrike" cap="none" baseline="0" dirty="0">
              <a:solidFill>
                <a:schemeClr val="lt1"/>
              </a:solidFill>
              <a:latin typeface="Calibri"/>
              <a:ea typeface="Calibri"/>
              <a:cs typeface="Calibri"/>
              <a:sym typeface="Calibri"/>
            </a:endParaRPr>
          </a:p>
          <a:p>
            <a:pPr marL="0" marR="0" lvl="0" indent="0" algn="l" rtl="0">
              <a:spcBef>
                <a:spcPts val="0"/>
              </a:spcBef>
              <a:buNone/>
            </a:pPr>
            <a:endParaRPr sz="3200" b="0" i="0" u="none" strike="noStrike" cap="none" baseline="0" dirty="0">
              <a:solidFill>
                <a:schemeClr val="lt1"/>
              </a:solidFill>
              <a:latin typeface="Calibri"/>
              <a:ea typeface="Calibri"/>
              <a:cs typeface="Calibri"/>
              <a:sym typeface="Calibri"/>
            </a:endParaRPr>
          </a:p>
        </p:txBody>
      </p:sp>
      <p:pic>
        <p:nvPicPr>
          <p:cNvPr id="282" name="Shape 282"/>
          <p:cNvPicPr preferRelativeResize="0"/>
          <p:nvPr/>
        </p:nvPicPr>
        <p:blipFill rotWithShape="1">
          <a:blip r:embed="rId3">
            <a:alphaModFix/>
          </a:blip>
          <a:srcRect/>
          <a:stretch/>
        </p:blipFill>
        <p:spPr>
          <a:xfrm>
            <a:off x="1438275" y="2517775"/>
            <a:ext cx="6121400" cy="4059236"/>
          </a:xfrm>
          <a:prstGeom prst="rect">
            <a:avLst/>
          </a:prstGeom>
          <a:solidFill>
            <a:srgbClr val="FFFFFF"/>
          </a:solidFill>
          <a:ln>
            <a:noFill/>
          </a:ln>
        </p:spPr>
      </p:pic>
    </p:spTree>
    <p:extLst>
      <p:ext uri="{BB962C8B-B14F-4D97-AF65-F5344CB8AC3E}">
        <p14:creationId xmlns:p14="http://schemas.microsoft.com/office/powerpoint/2010/main" val="4085163847"/>
      </p:ext>
    </p:extLst>
  </p:cSld>
  <p:clrMapOvr>
    <a:masterClrMapping/>
  </p:clrMapOvr>
  <p:transition xmlns:p14="http://schemas.microsoft.com/office/powerpoint/2010/mai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8324BA-9FE4-49D3-BF2D-56EA10246771}"/>
              </a:ext>
            </a:extLst>
          </p:cNvPr>
          <p:cNvSpPr>
            <a:spLocks noGrp="1"/>
          </p:cNvSpPr>
          <p:nvPr>
            <p:ph type="title" idx="4294967295"/>
          </p:nvPr>
        </p:nvSpPr>
        <p:spPr>
          <a:xfrm>
            <a:off x="628650" y="365126"/>
            <a:ext cx="7886700" cy="1325563"/>
          </a:xfrm>
        </p:spPr>
        <p:txBody>
          <a:bodyPr>
            <a:normAutofit/>
          </a:bodyPr>
          <a:lstStyle/>
          <a:p>
            <a:pPr algn="ctr"/>
            <a:r>
              <a:rPr lang="en-US" sz="3600" dirty="0">
                <a:latin typeface="+mn-lt"/>
              </a:rPr>
              <a:t>Sample Scoring</a:t>
            </a:r>
          </a:p>
        </p:txBody>
      </p:sp>
      <p:sp>
        <p:nvSpPr>
          <p:cNvPr id="4" name="Slide Number Placeholder 3">
            <a:extLst>
              <a:ext uri="{FF2B5EF4-FFF2-40B4-BE49-F238E27FC236}">
                <a16:creationId xmlns="" xmlns:a16="http://schemas.microsoft.com/office/drawing/2014/main" id="{166A45C9-E517-4B37-9A47-C9CA31587E98}"/>
              </a:ext>
            </a:extLst>
          </p:cNvPr>
          <p:cNvSpPr>
            <a:spLocks noGrp="1"/>
          </p:cNvSpPr>
          <p:nvPr>
            <p:ph type="sldNum" sz="quarter" idx="4294967295"/>
          </p:nvPr>
        </p:nvSpPr>
        <p:spPr>
          <a:xfrm>
            <a:off x="6457950" y="6356351"/>
            <a:ext cx="2057400" cy="365125"/>
          </a:xfrm>
        </p:spPr>
        <p:txBody>
          <a:bodyPr/>
          <a:lstStyle/>
          <a:p>
            <a:fld id="{C0D807CB-5B1A-418C-A20A-893A08BAD7BC}" type="slidenum">
              <a:rPr lang="en-US" smtClean="0"/>
              <a:pPr/>
              <a:t>16</a:t>
            </a:fld>
            <a:endParaRPr lang="en-US"/>
          </a:p>
        </p:txBody>
      </p:sp>
    </p:spTree>
    <p:extLst>
      <p:ext uri="{BB962C8B-B14F-4D97-AF65-F5344CB8AC3E}">
        <p14:creationId xmlns:p14="http://schemas.microsoft.com/office/powerpoint/2010/main" val="1000956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Shape 287"/>
          <p:cNvSpPr txBox="1">
            <a:spLocks noGrp="1"/>
          </p:cNvSpPr>
          <p:nvPr>
            <p:ph type="title" idx="4294967295"/>
          </p:nvPr>
        </p:nvSpPr>
        <p:spPr>
          <a:xfrm>
            <a:off x="381000" y="217577"/>
            <a:ext cx="8229600" cy="707846"/>
          </a:xfrm>
          <a:prstGeom prst="rect">
            <a:avLst/>
          </a:prstGeom>
          <a:noFill/>
          <a:ln>
            <a:noFill/>
          </a:ln>
        </p:spPr>
        <p:txBody>
          <a:bodyPr lIns="91425" tIns="45700" rIns="91425" bIns="45700" anchor="ctr" anchorCtr="0">
            <a:spAutoFit/>
          </a:bodyPr>
          <a:lstStyle/>
          <a:p>
            <a:pPr marL="0" marR="0" lvl="0" indent="0" algn="ctr" rtl="0">
              <a:lnSpc>
                <a:spcPct val="100000"/>
              </a:lnSpc>
              <a:spcBef>
                <a:spcPts val="0"/>
              </a:spcBef>
              <a:spcAft>
                <a:spcPts val="0"/>
              </a:spcAft>
              <a:buClr>
                <a:schemeClr val="lt1"/>
              </a:buClr>
              <a:buSzPct val="25000"/>
              <a:buFont typeface="Calibri"/>
              <a:buNone/>
            </a:pPr>
            <a:r>
              <a:rPr lang="en-US" sz="4000" b="1" i="0" u="sng" strike="noStrike" cap="none" baseline="0" dirty="0">
                <a:latin typeface="Calibri"/>
                <a:ea typeface="Calibri"/>
                <a:cs typeface="Calibri"/>
                <a:sym typeface="Calibri"/>
              </a:rPr>
              <a:t>ASQ-3: Scoring Steps</a:t>
            </a:r>
          </a:p>
        </p:txBody>
      </p:sp>
      <p:sp>
        <p:nvSpPr>
          <p:cNvPr id="288" name="Shape 288"/>
          <p:cNvSpPr txBox="1">
            <a:spLocks noGrp="1"/>
          </p:cNvSpPr>
          <p:nvPr>
            <p:ph type="body" idx="4294967295"/>
          </p:nvPr>
        </p:nvSpPr>
        <p:spPr>
          <a:xfrm>
            <a:off x="381000" y="1143000"/>
            <a:ext cx="8381999" cy="5350655"/>
          </a:xfrm>
          <a:prstGeom prst="rect">
            <a:avLst/>
          </a:prstGeom>
          <a:noFill/>
          <a:ln>
            <a:noFill/>
          </a:ln>
        </p:spPr>
        <p:txBody>
          <a:bodyPr lIns="91425" tIns="45700" rIns="91425" bIns="45700" anchor="t" anchorCtr="0">
            <a:spAutoFit/>
          </a:bodyPr>
          <a:lstStyle/>
          <a:p>
            <a:pPr marL="342900" marR="0" lvl="0" indent="-215900" algn="l" rtl="0">
              <a:lnSpc>
                <a:spcPct val="100000"/>
              </a:lnSpc>
              <a:spcBef>
                <a:spcPts val="0"/>
              </a:spcBef>
              <a:spcAft>
                <a:spcPts val="0"/>
              </a:spcAft>
              <a:buClr>
                <a:schemeClr val="lt1"/>
              </a:buClr>
              <a:buFont typeface="Calibri"/>
              <a:buNone/>
            </a:pPr>
            <a:endParaRPr sz="2000" b="0" i="0" u="none" strike="noStrike" cap="none" baseline="0" dirty="0">
              <a:solidFill>
                <a:schemeClr val="lt1"/>
              </a:solidFill>
              <a:latin typeface="Calibri"/>
              <a:ea typeface="Calibri"/>
              <a:cs typeface="Calibri"/>
              <a:sym typeface="Calibri"/>
            </a:endParaRPr>
          </a:p>
          <a:p>
            <a:pPr marL="514350" marR="0" lvl="0" indent="-514350" algn="l" rtl="0">
              <a:lnSpc>
                <a:spcPct val="100000"/>
              </a:lnSpc>
              <a:spcBef>
                <a:spcPts val="560"/>
              </a:spcBef>
              <a:spcAft>
                <a:spcPts val="0"/>
              </a:spcAft>
              <a:buSzPct val="100000"/>
              <a:buFont typeface="+mj-lt"/>
              <a:buAutoNum type="arabicPeriod"/>
            </a:pPr>
            <a:r>
              <a:rPr lang="en-US" sz="2800" b="0" i="0" u="none" strike="noStrike" cap="none" baseline="0" dirty="0">
                <a:latin typeface="Calibri"/>
                <a:ea typeface="Calibri"/>
                <a:cs typeface="Calibri"/>
                <a:sym typeface="Calibri"/>
              </a:rPr>
              <a:t>Write the score from each item in the blank to the right of each question.</a:t>
            </a:r>
          </a:p>
          <a:p>
            <a:pPr marL="0" marR="0" lvl="0" indent="0" algn="l" rtl="0">
              <a:lnSpc>
                <a:spcPct val="100000"/>
              </a:lnSpc>
              <a:spcBef>
                <a:spcPts val="560"/>
              </a:spcBef>
              <a:spcAft>
                <a:spcPts val="0"/>
              </a:spcAft>
              <a:buSzPct val="100000"/>
              <a:buNone/>
            </a:pPr>
            <a:endParaRPr lang="en-US" sz="2800" b="0" i="0" u="none" strike="noStrike" cap="none" baseline="0" dirty="0">
              <a:latin typeface="Calibri"/>
              <a:ea typeface="Calibri"/>
              <a:cs typeface="Calibri"/>
              <a:sym typeface="Calibri"/>
            </a:endParaRPr>
          </a:p>
          <a:p>
            <a:pPr marL="514350" marR="0" lvl="0" indent="-514350" algn="l" rtl="0">
              <a:lnSpc>
                <a:spcPct val="100000"/>
              </a:lnSpc>
              <a:spcBef>
                <a:spcPts val="560"/>
              </a:spcBef>
              <a:spcAft>
                <a:spcPts val="0"/>
              </a:spcAft>
              <a:buSzPct val="100000"/>
              <a:buFont typeface="+mj-lt"/>
              <a:buAutoNum type="arabicPeriod" startAt="2"/>
            </a:pPr>
            <a:r>
              <a:rPr lang="en-US" sz="2800" b="0" i="0" u="none" strike="noStrike" cap="none" baseline="0" dirty="0">
                <a:latin typeface="Calibri"/>
                <a:ea typeface="Calibri"/>
                <a:cs typeface="Calibri"/>
                <a:sym typeface="Calibri"/>
              </a:rPr>
              <a:t>Total the number of points and write in the total number for that specific domain</a:t>
            </a:r>
          </a:p>
          <a:p>
            <a:pPr marL="742950" marR="0" lvl="1" indent="-285750" algn="l" rtl="0">
              <a:lnSpc>
                <a:spcPct val="100000"/>
              </a:lnSpc>
              <a:spcBef>
                <a:spcPts val="480"/>
              </a:spcBef>
              <a:spcAft>
                <a:spcPts val="0"/>
              </a:spcAft>
              <a:buSzPct val="100000"/>
              <a:buFont typeface="Calibri"/>
              <a:buChar char="–"/>
            </a:pPr>
            <a:r>
              <a:rPr lang="en-US" sz="2400" b="0" i="0" u="none" strike="noStrike" cap="none" baseline="0" dirty="0">
                <a:latin typeface="Calibri"/>
                <a:ea typeface="Calibri"/>
                <a:cs typeface="Calibri"/>
                <a:sym typeface="Calibri"/>
              </a:rPr>
              <a:t>Communication Total ___, Gross Motor Total___ </a:t>
            </a:r>
            <a:r>
              <a:rPr lang="en-US" sz="2400" b="0" i="0" u="none" strike="noStrike" cap="none" baseline="0" dirty="0" smtClean="0">
                <a:latin typeface="Calibri"/>
                <a:ea typeface="Calibri"/>
                <a:cs typeface="Calibri"/>
                <a:sym typeface="Calibri"/>
              </a:rPr>
              <a:t>etc.</a:t>
            </a:r>
            <a:endParaRPr lang="en-US" sz="2400" b="0" i="0" u="none" strike="noStrike" cap="none" baseline="0" dirty="0">
              <a:latin typeface="Calibri"/>
              <a:ea typeface="Calibri"/>
              <a:cs typeface="Calibri"/>
              <a:sym typeface="Calibri"/>
            </a:endParaRPr>
          </a:p>
          <a:p>
            <a:pPr marL="457200" marR="0" lvl="1" indent="0" algn="l" rtl="0">
              <a:lnSpc>
                <a:spcPct val="100000"/>
              </a:lnSpc>
              <a:spcBef>
                <a:spcPts val="480"/>
              </a:spcBef>
              <a:spcAft>
                <a:spcPts val="0"/>
              </a:spcAft>
              <a:buSzPct val="100000"/>
              <a:buNone/>
            </a:pPr>
            <a:endParaRPr lang="en-US" sz="2400" b="0" i="0" u="none" strike="noStrike" cap="none" baseline="0" dirty="0">
              <a:latin typeface="Calibri"/>
              <a:ea typeface="Calibri"/>
              <a:cs typeface="Calibri"/>
              <a:sym typeface="Calibri"/>
            </a:endParaRPr>
          </a:p>
          <a:p>
            <a:pPr marL="514350" marR="0" lvl="0" indent="-514350" algn="l" rtl="0">
              <a:lnSpc>
                <a:spcPct val="100000"/>
              </a:lnSpc>
              <a:spcBef>
                <a:spcPts val="560"/>
              </a:spcBef>
              <a:spcAft>
                <a:spcPts val="0"/>
              </a:spcAft>
              <a:buSzPct val="100000"/>
              <a:buFont typeface="+mj-lt"/>
              <a:buAutoNum type="arabicPeriod" startAt="2"/>
            </a:pPr>
            <a:r>
              <a:rPr lang="en-US" sz="2800" b="0" i="0" u="none" strike="noStrike" cap="none" baseline="0" dirty="0" smtClean="0">
                <a:latin typeface="Calibri"/>
                <a:ea typeface="Calibri"/>
                <a:cs typeface="Calibri"/>
                <a:sym typeface="Calibri"/>
              </a:rPr>
              <a:t>In Section </a:t>
            </a:r>
            <a:r>
              <a:rPr lang="en-US" sz="2800" b="0" i="0" u="none" strike="noStrike" cap="none" baseline="0" dirty="0">
                <a:latin typeface="Calibri"/>
                <a:ea typeface="Calibri"/>
                <a:cs typeface="Calibri"/>
                <a:sym typeface="Calibri"/>
              </a:rPr>
              <a:t>1 of “ASQ-3 Information Summary” page</a:t>
            </a:r>
          </a:p>
          <a:p>
            <a:pPr marL="742950" marR="0" lvl="1" indent="-285750" algn="l" rtl="0">
              <a:lnSpc>
                <a:spcPct val="100000"/>
              </a:lnSpc>
              <a:spcBef>
                <a:spcPts val="480"/>
              </a:spcBef>
              <a:spcAft>
                <a:spcPts val="0"/>
              </a:spcAft>
              <a:buSzPct val="100000"/>
              <a:buFont typeface="Calibri"/>
              <a:buChar char="–"/>
            </a:pPr>
            <a:r>
              <a:rPr lang="en-US" sz="2400" b="0" i="0" u="none" strike="noStrike" cap="none" baseline="0" dirty="0">
                <a:latin typeface="Calibri"/>
                <a:ea typeface="Calibri"/>
                <a:cs typeface="Calibri"/>
                <a:sym typeface="Calibri"/>
              </a:rPr>
              <a:t>Transfer the Total score for each domain in the Total Score </a:t>
            </a:r>
            <a:r>
              <a:rPr lang="en-US" sz="2400" b="0" i="0" u="none" strike="noStrike" cap="none" baseline="0" dirty="0" smtClean="0">
                <a:latin typeface="Calibri"/>
                <a:ea typeface="Calibri"/>
                <a:cs typeface="Calibri"/>
                <a:sym typeface="Calibri"/>
              </a:rPr>
              <a:t>column.</a:t>
            </a:r>
            <a:endParaRPr lang="en-US" sz="2400" b="0" i="0" u="none" strike="noStrike" cap="none" baseline="0" dirty="0">
              <a:latin typeface="Calibri"/>
              <a:ea typeface="Calibri"/>
              <a:cs typeface="Calibri"/>
              <a:sym typeface="Calibri"/>
            </a:endParaRPr>
          </a:p>
          <a:p>
            <a:pPr marL="0" marR="0" lvl="0" indent="0" algn="l" rtl="0">
              <a:spcBef>
                <a:spcPts val="0"/>
              </a:spcBef>
              <a:buNone/>
            </a:pPr>
            <a:endParaRPr sz="2800" b="0" i="0" u="none" strike="noStrike" cap="none" baseline="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044156593"/>
      </p:ext>
    </p:extLst>
  </p:cSld>
  <p:clrMapOvr>
    <a:masterClrMapping/>
  </p:clrMapOvr>
  <p:transition xmlns:p14="http://schemas.microsoft.com/office/powerpoint/2010/mai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Shape 293"/>
          <p:cNvSpPr txBox="1">
            <a:spLocks noGrp="1"/>
          </p:cNvSpPr>
          <p:nvPr>
            <p:ph type="title" idx="4294967295"/>
          </p:nvPr>
        </p:nvSpPr>
        <p:spPr>
          <a:xfrm>
            <a:off x="381000" y="598577"/>
            <a:ext cx="8229600" cy="707846"/>
          </a:xfrm>
          <a:prstGeom prst="rect">
            <a:avLst/>
          </a:prstGeom>
          <a:noFill/>
          <a:ln>
            <a:noFill/>
          </a:ln>
        </p:spPr>
        <p:txBody>
          <a:bodyPr lIns="91425" tIns="45700" rIns="91425" bIns="45700" anchor="ctr" anchorCtr="0">
            <a:spAutoFit/>
          </a:bodyPr>
          <a:lstStyle/>
          <a:p>
            <a:pPr marL="0" marR="0" lvl="0" indent="0" algn="ctr" rtl="0">
              <a:lnSpc>
                <a:spcPct val="100000"/>
              </a:lnSpc>
              <a:spcBef>
                <a:spcPts val="0"/>
              </a:spcBef>
              <a:spcAft>
                <a:spcPts val="0"/>
              </a:spcAft>
              <a:buClr>
                <a:schemeClr val="lt1"/>
              </a:buClr>
              <a:buSzPct val="25000"/>
              <a:buFont typeface="Calibri"/>
              <a:buNone/>
            </a:pPr>
            <a:r>
              <a:rPr lang="en-US" sz="4000" b="1" i="0" u="sng" strike="noStrike" cap="none" baseline="0" dirty="0">
                <a:latin typeface="Calibri"/>
                <a:ea typeface="Calibri"/>
                <a:cs typeface="Calibri"/>
                <a:sym typeface="Calibri"/>
              </a:rPr>
              <a:t>ASQ-3: Scoring Steps (cont’d)</a:t>
            </a:r>
            <a:r>
              <a:rPr lang="en-US" sz="4000" b="1" i="0" u="sng" strike="noStrike" cap="none" baseline="0" dirty="0">
                <a:solidFill>
                  <a:schemeClr val="lt1"/>
                </a:solidFill>
                <a:latin typeface="Calibri"/>
                <a:ea typeface="Calibri"/>
                <a:cs typeface="Calibri"/>
                <a:sym typeface="Calibri"/>
              </a:rPr>
              <a:t>s</a:t>
            </a:r>
          </a:p>
        </p:txBody>
      </p:sp>
      <p:sp>
        <p:nvSpPr>
          <p:cNvPr id="294" name="Shape 294"/>
          <p:cNvSpPr txBox="1">
            <a:spLocks noGrp="1"/>
          </p:cNvSpPr>
          <p:nvPr>
            <p:ph type="body" idx="4294967295"/>
          </p:nvPr>
        </p:nvSpPr>
        <p:spPr>
          <a:xfrm>
            <a:off x="304800" y="952500"/>
            <a:ext cx="8381999" cy="4428351"/>
          </a:xfrm>
          <a:prstGeom prst="rect">
            <a:avLst/>
          </a:prstGeom>
          <a:noFill/>
          <a:ln>
            <a:noFill/>
          </a:ln>
        </p:spPr>
        <p:txBody>
          <a:bodyPr lIns="91425" tIns="45700" rIns="91425" bIns="45700" anchor="t" anchorCtr="0">
            <a:spAutoFit/>
          </a:bodyPr>
          <a:lstStyle/>
          <a:p>
            <a:pPr marL="342900" marR="0" lvl="0" indent="-215900" algn="l" rtl="0">
              <a:lnSpc>
                <a:spcPct val="100000"/>
              </a:lnSpc>
              <a:spcBef>
                <a:spcPts val="0"/>
              </a:spcBef>
              <a:spcAft>
                <a:spcPts val="0"/>
              </a:spcAft>
              <a:buClr>
                <a:schemeClr val="lt1"/>
              </a:buClr>
              <a:buFont typeface="Calibri"/>
              <a:buNone/>
            </a:pPr>
            <a:endParaRPr sz="2000" b="0" i="0" u="none" strike="noStrike" cap="none" baseline="0" dirty="0">
              <a:solidFill>
                <a:schemeClr val="lt1"/>
              </a:solidFill>
              <a:latin typeface="Calibri"/>
              <a:ea typeface="Calibri"/>
              <a:cs typeface="Calibri"/>
              <a:sym typeface="Calibri"/>
            </a:endParaRPr>
          </a:p>
          <a:p>
            <a:pPr marL="342900" marR="0" lvl="0" indent="-165100" algn="l" rtl="0">
              <a:lnSpc>
                <a:spcPct val="100000"/>
              </a:lnSpc>
              <a:spcBef>
                <a:spcPts val="560"/>
              </a:spcBef>
              <a:spcAft>
                <a:spcPts val="0"/>
              </a:spcAft>
              <a:buClr>
                <a:schemeClr val="lt1"/>
              </a:buClr>
              <a:buFont typeface="Calibri"/>
              <a:buNone/>
            </a:pPr>
            <a:endParaRPr sz="2800" b="0" i="0" u="none" strike="noStrike" cap="none" baseline="0" dirty="0">
              <a:latin typeface="Calibri"/>
              <a:ea typeface="Calibri"/>
              <a:cs typeface="Calibri"/>
              <a:sym typeface="Calibri"/>
            </a:endParaRPr>
          </a:p>
          <a:p>
            <a:pPr marL="514350" indent="-514350">
              <a:lnSpc>
                <a:spcPct val="100000"/>
              </a:lnSpc>
              <a:spcBef>
                <a:spcPts val="560"/>
              </a:spcBef>
              <a:buSzPct val="100000"/>
              <a:buFont typeface="+mj-lt"/>
              <a:buAutoNum type="arabicPeriod" startAt="4"/>
            </a:pPr>
            <a:r>
              <a:rPr lang="en-US" sz="2800" dirty="0">
                <a:ea typeface="Calibri"/>
                <a:cs typeface="Calibri"/>
                <a:sym typeface="Calibri"/>
              </a:rPr>
              <a:t>Fill in the circles with the corresponding score for each </a:t>
            </a:r>
            <a:r>
              <a:rPr lang="en-US" sz="2800" dirty="0" smtClean="0">
                <a:ea typeface="Calibri"/>
                <a:cs typeface="Calibri"/>
                <a:sym typeface="Calibri"/>
              </a:rPr>
              <a:t>domain.</a:t>
            </a:r>
            <a:endParaRPr lang="en-US" sz="2800" dirty="0">
              <a:ea typeface="Calibri"/>
              <a:cs typeface="Calibri"/>
              <a:sym typeface="Calibri"/>
            </a:endParaRPr>
          </a:p>
          <a:p>
            <a:pPr marL="0" indent="0">
              <a:lnSpc>
                <a:spcPct val="100000"/>
              </a:lnSpc>
              <a:spcBef>
                <a:spcPts val="560"/>
              </a:spcBef>
              <a:buSzPct val="100000"/>
              <a:buNone/>
            </a:pPr>
            <a:endParaRPr lang="en-US" sz="2800" dirty="0">
              <a:ea typeface="Calibri"/>
              <a:cs typeface="Calibri"/>
              <a:sym typeface="Calibri"/>
            </a:endParaRPr>
          </a:p>
          <a:p>
            <a:pPr marL="514350" marR="0" lvl="0" indent="-514350" algn="l" rtl="0">
              <a:lnSpc>
                <a:spcPct val="100000"/>
              </a:lnSpc>
              <a:spcBef>
                <a:spcPts val="560"/>
              </a:spcBef>
              <a:spcAft>
                <a:spcPts val="0"/>
              </a:spcAft>
              <a:buSzPct val="100000"/>
              <a:buFont typeface="+mj-lt"/>
              <a:buAutoNum type="arabicPeriod" startAt="5"/>
            </a:pPr>
            <a:r>
              <a:rPr lang="en-US" sz="2800" b="0" i="0" u="none" strike="noStrike" cap="none" baseline="0" dirty="0">
                <a:latin typeface="Calibri"/>
                <a:ea typeface="Calibri"/>
                <a:cs typeface="Calibri"/>
                <a:sym typeface="Calibri"/>
              </a:rPr>
              <a:t>Transfer the </a:t>
            </a:r>
            <a:r>
              <a:rPr lang="en-US" sz="2800" b="1" i="0" u="none" strike="noStrike" cap="none" baseline="0" dirty="0">
                <a:latin typeface="Calibri"/>
                <a:ea typeface="Calibri"/>
                <a:cs typeface="Calibri"/>
                <a:sym typeface="Calibri"/>
              </a:rPr>
              <a:t>Overall</a:t>
            </a:r>
            <a:r>
              <a:rPr lang="en-US" sz="2800" b="0" i="0" u="none" strike="noStrike" cap="none" baseline="0" dirty="0">
                <a:latin typeface="Calibri"/>
                <a:ea typeface="Calibri"/>
                <a:cs typeface="Calibri"/>
                <a:sym typeface="Calibri"/>
              </a:rPr>
              <a:t> responses onto Section 2 of the scoring sheet by </a:t>
            </a:r>
          </a:p>
          <a:p>
            <a:pPr marL="742950" marR="0" lvl="1" indent="-285750" algn="l" rtl="0">
              <a:lnSpc>
                <a:spcPct val="100000"/>
              </a:lnSpc>
              <a:spcBef>
                <a:spcPts val="480"/>
              </a:spcBef>
              <a:spcAft>
                <a:spcPts val="0"/>
              </a:spcAft>
              <a:buSzPct val="100000"/>
              <a:buFont typeface="Calibri"/>
              <a:buChar char="–"/>
            </a:pPr>
            <a:r>
              <a:rPr lang="en-US" sz="2400" b="0" i="0" u="none" strike="noStrike" cap="none" baseline="0" dirty="0">
                <a:latin typeface="Calibri"/>
                <a:ea typeface="Calibri"/>
                <a:cs typeface="Calibri"/>
                <a:sym typeface="Calibri"/>
              </a:rPr>
              <a:t>circling “yes” or “no” depending on the parent’s response to each question.</a:t>
            </a:r>
          </a:p>
          <a:p>
            <a:pPr marL="0" marR="0" lvl="0" indent="0" algn="l" rtl="0">
              <a:spcBef>
                <a:spcPts val="0"/>
              </a:spcBef>
              <a:buNone/>
            </a:pPr>
            <a:endParaRPr sz="2400" b="0" i="0" u="none" strike="noStrike" cap="none" baseline="0" dirty="0">
              <a:solidFill>
                <a:srgbClr val="ABD958"/>
              </a:solidFill>
              <a:latin typeface="Calibri"/>
              <a:ea typeface="Calibri"/>
              <a:cs typeface="Calibri"/>
              <a:sym typeface="Calibri"/>
            </a:endParaRPr>
          </a:p>
        </p:txBody>
      </p:sp>
    </p:spTree>
    <p:extLst>
      <p:ext uri="{BB962C8B-B14F-4D97-AF65-F5344CB8AC3E}">
        <p14:creationId xmlns:p14="http://schemas.microsoft.com/office/powerpoint/2010/main" val="416249930"/>
      </p:ext>
    </p:extLst>
  </p:cSld>
  <p:clrMapOvr>
    <a:masterClrMapping/>
  </p:clrMapOvr>
  <p:transition xmlns:p14="http://schemas.microsoft.com/office/powerpoint/2010/mai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9AA4561-8DD8-4CB5-9AA8-0BB7D5A481B8}"/>
              </a:ext>
            </a:extLst>
          </p:cNvPr>
          <p:cNvSpPr>
            <a:spLocks noGrp="1"/>
          </p:cNvSpPr>
          <p:nvPr>
            <p:ph type="title" idx="4294967295"/>
          </p:nvPr>
        </p:nvSpPr>
        <p:spPr>
          <a:xfrm>
            <a:off x="628650" y="365126"/>
            <a:ext cx="7886700" cy="1325563"/>
          </a:xfrm>
        </p:spPr>
        <p:txBody>
          <a:bodyPr>
            <a:normAutofit/>
          </a:bodyPr>
          <a:lstStyle/>
          <a:p>
            <a:pPr algn="ctr"/>
            <a:r>
              <a:rPr lang="en-US" sz="3600" dirty="0">
                <a:latin typeface="+mn-lt"/>
              </a:rPr>
              <a:t>Practice Scoring</a:t>
            </a:r>
          </a:p>
        </p:txBody>
      </p:sp>
      <p:sp>
        <p:nvSpPr>
          <p:cNvPr id="3" name="Content Placeholder 2">
            <a:extLst>
              <a:ext uri="{FF2B5EF4-FFF2-40B4-BE49-F238E27FC236}">
                <a16:creationId xmlns="" xmlns:a16="http://schemas.microsoft.com/office/drawing/2014/main" id="{682D88B9-6D53-4462-B5C7-E9E7C5AC7DD8}"/>
              </a:ext>
            </a:extLst>
          </p:cNvPr>
          <p:cNvSpPr>
            <a:spLocks noGrp="1"/>
          </p:cNvSpPr>
          <p:nvPr>
            <p:ph idx="4294967295"/>
          </p:nvPr>
        </p:nvSpPr>
        <p:spPr>
          <a:xfrm>
            <a:off x="628650" y="1825625"/>
            <a:ext cx="7886700" cy="4351338"/>
          </a:xfrm>
        </p:spPr>
        <p:txBody>
          <a:bodyPr/>
          <a:lstStyle/>
          <a:p>
            <a:endParaRPr lang="en-US"/>
          </a:p>
        </p:txBody>
      </p:sp>
      <p:sp>
        <p:nvSpPr>
          <p:cNvPr id="4" name="Slide Number Placeholder 3">
            <a:extLst>
              <a:ext uri="{FF2B5EF4-FFF2-40B4-BE49-F238E27FC236}">
                <a16:creationId xmlns="" xmlns:a16="http://schemas.microsoft.com/office/drawing/2014/main" id="{2CDB6F6F-9C5A-4A03-AD16-07DB31D207DA}"/>
              </a:ext>
            </a:extLst>
          </p:cNvPr>
          <p:cNvSpPr>
            <a:spLocks noGrp="1"/>
          </p:cNvSpPr>
          <p:nvPr>
            <p:ph type="sldNum" sz="quarter" idx="4294967295"/>
          </p:nvPr>
        </p:nvSpPr>
        <p:spPr>
          <a:xfrm>
            <a:off x="6457950" y="6356351"/>
            <a:ext cx="2057400" cy="365125"/>
          </a:xfrm>
        </p:spPr>
        <p:txBody>
          <a:bodyPr/>
          <a:lstStyle/>
          <a:p>
            <a:fld id="{C0D807CB-5B1A-418C-A20A-893A08BAD7BC}" type="slidenum">
              <a:rPr lang="en-US" smtClean="0"/>
              <a:pPr/>
              <a:t>19</a:t>
            </a:fld>
            <a:endParaRPr lang="en-US"/>
          </a:p>
        </p:txBody>
      </p:sp>
    </p:spTree>
    <p:extLst>
      <p:ext uri="{BB962C8B-B14F-4D97-AF65-F5344CB8AC3E}">
        <p14:creationId xmlns:p14="http://schemas.microsoft.com/office/powerpoint/2010/main" val="3885874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Shape 86"/>
          <p:cNvSpPr txBox="1">
            <a:spLocks noGrp="1"/>
          </p:cNvSpPr>
          <p:nvPr>
            <p:ph type="title" idx="4294967295"/>
          </p:nvPr>
        </p:nvSpPr>
        <p:spPr>
          <a:xfrm>
            <a:off x="152400" y="152400"/>
            <a:ext cx="8229600" cy="769401"/>
          </a:xfrm>
          <a:prstGeom prst="rect">
            <a:avLst/>
          </a:prstGeom>
          <a:noFill/>
          <a:ln>
            <a:noFill/>
          </a:ln>
        </p:spPr>
        <p:txBody>
          <a:bodyPr lIns="91425" tIns="45700" rIns="91425" bIns="45700" anchor="ctr" anchorCtr="0">
            <a:spAutoFit/>
          </a:bodyPr>
          <a:lstStyle/>
          <a:p>
            <a:pPr marL="0" marR="0" lvl="0" indent="0" rtl="0">
              <a:lnSpc>
                <a:spcPct val="100000"/>
              </a:lnSpc>
              <a:spcBef>
                <a:spcPts val="0"/>
              </a:spcBef>
              <a:spcAft>
                <a:spcPts val="0"/>
              </a:spcAft>
              <a:buClr>
                <a:schemeClr val="lt1"/>
              </a:buClr>
              <a:buSzPct val="25000"/>
              <a:buFont typeface="Calibri"/>
              <a:buNone/>
            </a:pPr>
            <a:r>
              <a:rPr lang="en-US" sz="4400" b="1" i="0" u="none" strike="noStrike" cap="none" baseline="0" dirty="0">
                <a:latin typeface="Aril"/>
                <a:ea typeface="Calibri"/>
                <a:cs typeface="Aril"/>
                <a:sym typeface="Calibri"/>
              </a:rPr>
              <a:t>The Perez Family: Miguel</a:t>
            </a:r>
          </a:p>
        </p:txBody>
      </p:sp>
      <p:sp>
        <p:nvSpPr>
          <p:cNvPr id="5" name="Shape 86"/>
          <p:cNvSpPr txBox="1">
            <a:spLocks/>
          </p:cNvSpPr>
          <p:nvPr/>
        </p:nvSpPr>
        <p:spPr>
          <a:xfrm>
            <a:off x="76200" y="914400"/>
            <a:ext cx="8534400" cy="5632270"/>
          </a:xfrm>
          <a:prstGeom prst="rect">
            <a:avLst/>
          </a:prstGeom>
          <a:noFill/>
          <a:ln>
            <a:noFill/>
          </a:ln>
        </p:spPr>
        <p:txBody>
          <a:bodyPr wrap="square" lIns="91425" tIns="45700" rIns="91425" bIns="45700" anchor="ctr" anchorCtr="0">
            <a:spAutoFit/>
          </a:bodyPr>
          <a:lstStyle/>
          <a:p>
            <a:pPr marL="457200" marR="0" lvl="0" indent="-457200" defTabSz="914400" rtl="0" eaLnBrk="1" fontAlgn="auto" latinLnBrk="0" hangingPunct="1">
              <a:lnSpc>
                <a:spcPct val="100000"/>
              </a:lnSpc>
              <a:spcBef>
                <a:spcPts val="0"/>
              </a:spcBef>
              <a:spcAft>
                <a:spcPts val="0"/>
              </a:spcAft>
              <a:buClr>
                <a:schemeClr val="lt1"/>
              </a:buClr>
              <a:buSzPct val="25000"/>
              <a:buFont typeface="Arial"/>
              <a:buChar char="•"/>
              <a:tabLst/>
              <a:defRPr/>
            </a:pPr>
            <a:r>
              <a:rPr kumimoji="0" lang="en-US" sz="2400" i="0" u="none" strike="noStrike" kern="0" cap="none" spc="0" normalizeH="0" noProof="0" dirty="0">
                <a:ln>
                  <a:noFill/>
                </a:ln>
                <a:effectLst/>
                <a:uLnTx/>
                <a:uFillTx/>
                <a:latin typeface="Arial"/>
                <a:ea typeface="Calibri"/>
                <a:cs typeface="Arial"/>
                <a:sym typeface="Calibri"/>
              </a:rPr>
              <a:t>Miguel is a 9-month-old </a:t>
            </a:r>
            <a:r>
              <a:rPr lang="en-US" sz="2400" dirty="0">
                <a:latin typeface="Arial"/>
                <a:ea typeface="Calibri"/>
                <a:cs typeface="Arial"/>
                <a:sym typeface="Calibri"/>
              </a:rPr>
              <a:t>Latino </a:t>
            </a:r>
            <a:r>
              <a:rPr lang="en-US" sz="2400" dirty="0" smtClean="0">
                <a:latin typeface="Arial"/>
                <a:ea typeface="Calibri"/>
                <a:cs typeface="Arial"/>
                <a:sym typeface="Calibri"/>
              </a:rPr>
              <a:t>boy.</a:t>
            </a:r>
            <a:endParaRPr lang="en-US" sz="2400" dirty="0">
              <a:latin typeface="Arial"/>
              <a:ea typeface="Calibri"/>
              <a:cs typeface="Arial"/>
              <a:sym typeface="Calibri"/>
            </a:endParaRPr>
          </a:p>
          <a:p>
            <a:pPr marL="457200" marR="0" lvl="0" indent="-457200" defTabSz="914400" rtl="0" eaLnBrk="1" fontAlgn="auto" latinLnBrk="0" hangingPunct="1">
              <a:lnSpc>
                <a:spcPct val="100000"/>
              </a:lnSpc>
              <a:spcBef>
                <a:spcPts val="0"/>
              </a:spcBef>
              <a:spcAft>
                <a:spcPts val="0"/>
              </a:spcAft>
              <a:buClr>
                <a:schemeClr val="lt1"/>
              </a:buClr>
              <a:buSzPct val="25000"/>
              <a:buFont typeface="Arial"/>
              <a:buChar char="•"/>
              <a:tabLst/>
              <a:defRPr/>
            </a:pPr>
            <a:endParaRPr kumimoji="0" lang="en-US" sz="2400" i="0" u="none" strike="noStrike" kern="0" cap="none" spc="0" normalizeH="0" baseline="0" noProof="0" dirty="0">
              <a:ln>
                <a:noFill/>
              </a:ln>
              <a:effectLst/>
              <a:uLnTx/>
              <a:uFillTx/>
              <a:latin typeface="Arial"/>
              <a:ea typeface="Calibri"/>
              <a:cs typeface="Arial"/>
              <a:sym typeface="Calibri"/>
            </a:endParaRPr>
          </a:p>
          <a:p>
            <a:pPr marL="457200" marR="0" lvl="0" indent="-457200" defTabSz="914400" rtl="0" eaLnBrk="1" fontAlgn="auto" latinLnBrk="0" hangingPunct="1">
              <a:lnSpc>
                <a:spcPct val="100000"/>
              </a:lnSpc>
              <a:spcBef>
                <a:spcPts val="0"/>
              </a:spcBef>
              <a:spcAft>
                <a:spcPts val="0"/>
              </a:spcAft>
              <a:buClr>
                <a:schemeClr val="lt1"/>
              </a:buClr>
              <a:buSzPct val="25000"/>
              <a:buFont typeface="Arial"/>
              <a:buChar char="•"/>
              <a:tabLst/>
              <a:defRPr/>
            </a:pPr>
            <a:r>
              <a:rPr lang="en-US" sz="2400" dirty="0">
                <a:latin typeface="Arial"/>
                <a:ea typeface="Calibri"/>
                <a:cs typeface="Arial"/>
                <a:sym typeface="Calibri"/>
              </a:rPr>
              <a:t>Miguel’s mother came to the </a:t>
            </a:r>
            <a:r>
              <a:rPr lang="en-US" sz="2400" dirty="0" smtClean="0">
                <a:latin typeface="Arial"/>
                <a:ea typeface="Calibri"/>
                <a:cs typeface="Arial"/>
                <a:sym typeface="Calibri"/>
              </a:rPr>
              <a:t>well-child </a:t>
            </a:r>
            <a:r>
              <a:rPr lang="en-US" sz="2400" dirty="0">
                <a:latin typeface="Arial"/>
                <a:ea typeface="Calibri"/>
                <a:cs typeface="Arial"/>
                <a:sym typeface="Calibri"/>
              </a:rPr>
              <a:t>visit and completed the ASQ-3 and ASQ:SE-2 </a:t>
            </a:r>
            <a:r>
              <a:rPr lang="en-US" sz="2400" dirty="0" smtClean="0">
                <a:latin typeface="Arial"/>
                <a:ea typeface="Calibri"/>
                <a:cs typeface="Arial"/>
                <a:sym typeface="Calibri"/>
              </a:rPr>
              <a:t>questionnaires.</a:t>
            </a:r>
            <a:endParaRPr lang="en-US" sz="2400" dirty="0">
              <a:latin typeface="Arial"/>
              <a:ea typeface="Calibri"/>
              <a:cs typeface="Arial"/>
              <a:sym typeface="Calibri"/>
            </a:endParaRPr>
          </a:p>
          <a:p>
            <a:pPr marL="457200" marR="0" lvl="0" indent="-457200" defTabSz="914400" rtl="0" eaLnBrk="1" fontAlgn="auto" latinLnBrk="0" hangingPunct="1">
              <a:lnSpc>
                <a:spcPct val="100000"/>
              </a:lnSpc>
              <a:spcBef>
                <a:spcPts val="0"/>
              </a:spcBef>
              <a:spcAft>
                <a:spcPts val="0"/>
              </a:spcAft>
              <a:buClr>
                <a:schemeClr val="lt1"/>
              </a:buClr>
              <a:buSzPct val="25000"/>
              <a:buFont typeface="Arial"/>
              <a:buChar char="•"/>
              <a:tabLst/>
              <a:defRPr/>
            </a:pPr>
            <a:endParaRPr kumimoji="0" lang="en-US" sz="2400" i="0" u="none" strike="noStrike" kern="0" cap="none" spc="0" normalizeH="0" baseline="0" noProof="0" dirty="0">
              <a:ln>
                <a:noFill/>
              </a:ln>
              <a:effectLst/>
              <a:uLnTx/>
              <a:uFillTx/>
              <a:latin typeface="Arial"/>
              <a:ea typeface="Calibri"/>
              <a:cs typeface="Arial"/>
              <a:sym typeface="Calibri"/>
            </a:endParaRPr>
          </a:p>
          <a:p>
            <a:pPr marL="457200" marR="0" lvl="0" indent="-457200" defTabSz="914400" rtl="0" eaLnBrk="1" fontAlgn="auto" latinLnBrk="0" hangingPunct="1">
              <a:lnSpc>
                <a:spcPct val="100000"/>
              </a:lnSpc>
              <a:spcBef>
                <a:spcPts val="0"/>
              </a:spcBef>
              <a:spcAft>
                <a:spcPts val="0"/>
              </a:spcAft>
              <a:buClr>
                <a:schemeClr val="lt1"/>
              </a:buClr>
              <a:buSzPct val="25000"/>
              <a:buFont typeface="Arial"/>
              <a:buChar char="•"/>
              <a:tabLst/>
              <a:defRPr/>
            </a:pPr>
            <a:r>
              <a:rPr lang="en-US" sz="2400" dirty="0">
                <a:latin typeface="Arial"/>
                <a:ea typeface="Calibri"/>
                <a:cs typeface="Arial"/>
                <a:sym typeface="Calibri"/>
              </a:rPr>
              <a:t>Miguel’s mother expressed concerns because Miguel cries “all the time” and it is hard for her to keep him on a consistent feeding and eating </a:t>
            </a:r>
            <a:r>
              <a:rPr lang="en-US" sz="2400" dirty="0" smtClean="0">
                <a:latin typeface="Arial"/>
                <a:ea typeface="Calibri"/>
                <a:cs typeface="Arial"/>
                <a:sym typeface="Calibri"/>
              </a:rPr>
              <a:t>schedule.</a:t>
            </a:r>
            <a:endParaRPr lang="en-US" sz="2400" dirty="0">
              <a:latin typeface="Arial"/>
              <a:ea typeface="Calibri"/>
              <a:cs typeface="Arial"/>
              <a:sym typeface="Calibri"/>
            </a:endParaRPr>
          </a:p>
          <a:p>
            <a:pPr marL="457200" marR="0" lvl="0" indent="-457200" defTabSz="914400" rtl="0" eaLnBrk="1" fontAlgn="auto" latinLnBrk="0" hangingPunct="1">
              <a:lnSpc>
                <a:spcPct val="100000"/>
              </a:lnSpc>
              <a:spcBef>
                <a:spcPts val="0"/>
              </a:spcBef>
              <a:spcAft>
                <a:spcPts val="0"/>
              </a:spcAft>
              <a:buClr>
                <a:schemeClr val="lt1"/>
              </a:buClr>
              <a:buSzPct val="25000"/>
              <a:buFont typeface="Arial"/>
              <a:buChar char="•"/>
              <a:tabLst/>
              <a:defRPr/>
            </a:pPr>
            <a:endParaRPr lang="en-US" sz="2400" dirty="0">
              <a:latin typeface="Arial"/>
              <a:ea typeface="Calibri"/>
              <a:cs typeface="Arial"/>
              <a:sym typeface="Calibri"/>
            </a:endParaRPr>
          </a:p>
          <a:p>
            <a:pPr marL="457200" marR="0" lvl="0" indent="-457200" defTabSz="914400" rtl="0" eaLnBrk="1" fontAlgn="auto" latinLnBrk="0" hangingPunct="1">
              <a:lnSpc>
                <a:spcPct val="100000"/>
              </a:lnSpc>
              <a:spcBef>
                <a:spcPts val="0"/>
              </a:spcBef>
              <a:spcAft>
                <a:spcPts val="0"/>
              </a:spcAft>
              <a:buClr>
                <a:schemeClr val="lt1"/>
              </a:buClr>
              <a:buSzPct val="25000"/>
              <a:buFont typeface="Arial"/>
              <a:buChar char="•"/>
              <a:tabLst/>
              <a:defRPr/>
            </a:pPr>
            <a:r>
              <a:rPr lang="en-US" sz="2400" dirty="0">
                <a:latin typeface="Arial"/>
                <a:ea typeface="Calibri"/>
                <a:cs typeface="Arial"/>
                <a:sym typeface="Calibri"/>
              </a:rPr>
              <a:t>Miguel’s mother was anxious to hear the results of the screening…</a:t>
            </a:r>
          </a:p>
          <a:p>
            <a:pPr marL="457200" marR="0" lvl="0" indent="-457200" defTabSz="914400" rtl="0" eaLnBrk="1" fontAlgn="auto" latinLnBrk="0" hangingPunct="1">
              <a:lnSpc>
                <a:spcPct val="100000"/>
              </a:lnSpc>
              <a:spcBef>
                <a:spcPts val="0"/>
              </a:spcBef>
              <a:spcAft>
                <a:spcPts val="0"/>
              </a:spcAft>
              <a:buClr>
                <a:schemeClr val="lt1"/>
              </a:buClr>
              <a:buSzPct val="25000"/>
              <a:buFont typeface="Arial"/>
              <a:buChar char="•"/>
              <a:tabLst/>
              <a:defRPr/>
            </a:pPr>
            <a:endParaRPr lang="en-US" sz="2400" dirty="0">
              <a:latin typeface="Arial"/>
              <a:ea typeface="Calibri"/>
              <a:cs typeface="Arial"/>
              <a:sym typeface="Calibri"/>
            </a:endParaRPr>
          </a:p>
          <a:p>
            <a:pPr marL="457200" marR="0" lvl="0" indent="-457200" defTabSz="914400" rtl="0" eaLnBrk="1" fontAlgn="auto" latinLnBrk="0" hangingPunct="1">
              <a:lnSpc>
                <a:spcPct val="100000"/>
              </a:lnSpc>
              <a:spcBef>
                <a:spcPts val="0"/>
              </a:spcBef>
              <a:spcAft>
                <a:spcPts val="0"/>
              </a:spcAft>
              <a:buClr>
                <a:schemeClr val="lt1"/>
              </a:buClr>
              <a:buSzPct val="25000"/>
              <a:tabLst/>
              <a:defRPr/>
            </a:pPr>
            <a:r>
              <a:rPr lang="en-US" sz="2400" dirty="0">
                <a:latin typeface="Arial"/>
                <a:ea typeface="Calibri"/>
                <a:cs typeface="Arial"/>
                <a:sym typeface="Calibri"/>
              </a:rPr>
              <a:t>TO BE CONTINUED . . . </a:t>
            </a:r>
          </a:p>
          <a:p>
            <a:pPr marL="457200" marR="0" lvl="0" indent="-457200" defTabSz="914400" rtl="0" eaLnBrk="1" fontAlgn="auto" latinLnBrk="0" hangingPunct="1">
              <a:lnSpc>
                <a:spcPct val="100000"/>
              </a:lnSpc>
              <a:spcBef>
                <a:spcPts val="0"/>
              </a:spcBef>
              <a:spcAft>
                <a:spcPts val="0"/>
              </a:spcAft>
              <a:buClr>
                <a:schemeClr val="lt1"/>
              </a:buClr>
              <a:buSzPct val="25000"/>
              <a:buFont typeface="Arial"/>
              <a:buChar char="•"/>
              <a:tabLst/>
              <a:defRPr/>
            </a:pPr>
            <a:endParaRPr lang="en-US" sz="2400" dirty="0">
              <a:latin typeface="Arial"/>
              <a:ea typeface="Calibri"/>
              <a:cs typeface="Arial"/>
              <a:sym typeface="Calibri"/>
            </a:endParaRPr>
          </a:p>
          <a:p>
            <a:pPr marL="457200" marR="0" lvl="0" indent="-457200" defTabSz="914400" rtl="0" eaLnBrk="1" fontAlgn="auto" latinLnBrk="0" hangingPunct="1">
              <a:lnSpc>
                <a:spcPct val="100000"/>
              </a:lnSpc>
              <a:spcBef>
                <a:spcPts val="0"/>
              </a:spcBef>
              <a:spcAft>
                <a:spcPts val="0"/>
              </a:spcAft>
              <a:buClr>
                <a:schemeClr val="lt1"/>
              </a:buClr>
              <a:buSzPct val="25000"/>
              <a:buFont typeface="Arial"/>
              <a:buChar char="•"/>
              <a:tabLst/>
              <a:defRPr/>
            </a:pPr>
            <a:endParaRPr lang="en-US" sz="2400" dirty="0">
              <a:solidFill>
                <a:schemeClr val="lt1"/>
              </a:solidFill>
              <a:latin typeface="Arial"/>
              <a:ea typeface="Calibri"/>
              <a:cs typeface="Arial"/>
              <a:sym typeface="Calibri"/>
            </a:endParaRPr>
          </a:p>
        </p:txBody>
      </p:sp>
    </p:spTree>
    <p:extLst>
      <p:ext uri="{BB962C8B-B14F-4D97-AF65-F5344CB8AC3E}">
        <p14:creationId xmlns:p14="http://schemas.microsoft.com/office/powerpoint/2010/main" val="3370430408"/>
      </p:ext>
    </p:extLst>
  </p:cSld>
  <p:clrMapOvr>
    <a:masterClrMapping/>
  </p:clrMapOvr>
  <p:transition xmlns:p14="http://schemas.microsoft.com/office/powerpoint/2010/main" spd="slow">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Shape 311"/>
          <p:cNvSpPr txBox="1">
            <a:spLocks noGrp="1"/>
          </p:cNvSpPr>
          <p:nvPr>
            <p:ph type="title" idx="4294967295"/>
          </p:nvPr>
        </p:nvSpPr>
        <p:spPr>
          <a:xfrm>
            <a:off x="457200" y="186799"/>
            <a:ext cx="8229600" cy="769401"/>
          </a:xfrm>
          <a:prstGeom prst="rect">
            <a:avLst/>
          </a:prstGeom>
          <a:noFill/>
          <a:ln>
            <a:noFill/>
          </a:ln>
        </p:spPr>
        <p:txBody>
          <a:bodyPr lIns="91425" tIns="45700" rIns="91425" bIns="45700" anchor="ctr" anchorCtr="0">
            <a:spAutoFit/>
          </a:bodyPr>
          <a:lstStyle/>
          <a:p>
            <a:pPr marL="0" marR="0" lvl="0" indent="0" algn="ctr" rtl="0">
              <a:lnSpc>
                <a:spcPct val="100000"/>
              </a:lnSpc>
              <a:spcBef>
                <a:spcPts val="0"/>
              </a:spcBef>
              <a:spcAft>
                <a:spcPts val="0"/>
              </a:spcAft>
              <a:buClr>
                <a:schemeClr val="lt1"/>
              </a:buClr>
              <a:buSzPct val="25000"/>
              <a:buFont typeface="Calibri"/>
              <a:buNone/>
            </a:pPr>
            <a:r>
              <a:rPr lang="en-US" sz="4400" b="1" i="0" u="sng" strike="noStrike" cap="none" baseline="0" dirty="0">
                <a:latin typeface="Calibri"/>
                <a:ea typeface="Calibri"/>
                <a:cs typeface="Calibri"/>
                <a:sym typeface="Calibri"/>
              </a:rPr>
              <a:t>ASQ-3: Omitted Items</a:t>
            </a:r>
          </a:p>
        </p:txBody>
      </p:sp>
      <p:sp>
        <p:nvSpPr>
          <p:cNvPr id="312" name="Shape 312"/>
          <p:cNvSpPr txBox="1">
            <a:spLocks noGrp="1"/>
          </p:cNvSpPr>
          <p:nvPr>
            <p:ph type="body" idx="4294967295"/>
          </p:nvPr>
        </p:nvSpPr>
        <p:spPr>
          <a:xfrm>
            <a:off x="228600" y="1133690"/>
            <a:ext cx="8458200" cy="5718448"/>
          </a:xfrm>
          <a:prstGeom prst="rect">
            <a:avLst/>
          </a:prstGeom>
          <a:noFill/>
          <a:ln>
            <a:noFill/>
          </a:ln>
        </p:spPr>
        <p:txBody>
          <a:bodyPr wrap="square" lIns="91425" tIns="45700" rIns="91425" bIns="45700" anchor="t" anchorCtr="0">
            <a:spAutoFit/>
          </a:bodyPr>
          <a:lstStyle/>
          <a:p>
            <a:pPr>
              <a:spcBef>
                <a:spcPts val="0"/>
              </a:spcBef>
              <a:buSzPct val="100000"/>
            </a:pPr>
            <a:r>
              <a:rPr lang="en-US" sz="3200" b="0" i="0" u="none" strike="noStrike" cap="none" baseline="0" dirty="0">
                <a:latin typeface="Calibri"/>
                <a:ea typeface="Calibri"/>
                <a:cs typeface="Calibri"/>
                <a:sym typeface="Calibri"/>
              </a:rPr>
              <a:t> Try to obtain answers from parent; encourage them to make their “best </a:t>
            </a:r>
            <a:r>
              <a:rPr lang="en-US" sz="3200" b="0" i="0" u="none" strike="noStrike" cap="none" baseline="0" dirty="0" smtClean="0">
                <a:latin typeface="Calibri"/>
                <a:ea typeface="Calibri"/>
                <a:cs typeface="Calibri"/>
                <a:sym typeface="Calibri"/>
              </a:rPr>
              <a:t>guess.”</a:t>
            </a:r>
            <a:endParaRPr lang="en-US" sz="3200" b="0" i="0" u="none" strike="noStrike" cap="none" baseline="0" dirty="0">
              <a:latin typeface="Calibri"/>
              <a:ea typeface="Calibri"/>
              <a:cs typeface="Calibri"/>
              <a:sym typeface="Calibri"/>
            </a:endParaRPr>
          </a:p>
          <a:p>
            <a:pPr marL="342900" marR="0" lvl="0" indent="-342900" algn="l" rtl="0">
              <a:lnSpc>
                <a:spcPct val="90000"/>
              </a:lnSpc>
              <a:spcBef>
                <a:spcPts val="640"/>
              </a:spcBef>
              <a:spcAft>
                <a:spcPts val="0"/>
              </a:spcAft>
              <a:buSzPct val="100000"/>
              <a:buFont typeface="Calibri"/>
              <a:buChar char="•"/>
            </a:pPr>
            <a:r>
              <a:rPr lang="en-US" sz="3200" b="0" i="0" u="none" strike="noStrike" cap="none" baseline="0" dirty="0">
                <a:latin typeface="Calibri"/>
                <a:ea typeface="Calibri"/>
                <a:cs typeface="Calibri"/>
                <a:sym typeface="Calibri"/>
              </a:rPr>
              <a:t>2 items maximum </a:t>
            </a:r>
            <a:r>
              <a:rPr lang="en-US" sz="3200" dirty="0">
                <a:latin typeface="Calibri"/>
                <a:ea typeface="Calibri"/>
                <a:cs typeface="Calibri"/>
                <a:sym typeface="Calibri"/>
              </a:rPr>
              <a:t>can be omitted</a:t>
            </a:r>
          </a:p>
          <a:p>
            <a:pPr marL="0" marR="0" lvl="0" indent="0" algn="l" rtl="0">
              <a:lnSpc>
                <a:spcPct val="90000"/>
              </a:lnSpc>
              <a:spcBef>
                <a:spcPts val="640"/>
              </a:spcBef>
              <a:spcAft>
                <a:spcPts val="0"/>
              </a:spcAft>
              <a:buSzPct val="100000"/>
              <a:buNone/>
            </a:pPr>
            <a:r>
              <a:rPr lang="en-US" sz="3200" b="0" i="0" u="none" strike="noStrike" cap="none" baseline="0" dirty="0">
                <a:latin typeface="Calibri"/>
                <a:ea typeface="Calibri"/>
                <a:cs typeface="Calibri"/>
                <a:sym typeface="Calibri"/>
              </a:rPr>
              <a:t>Steps to take when </a:t>
            </a:r>
            <a:r>
              <a:rPr lang="en-US" sz="3200" b="0" i="0" u="none" strike="noStrike" cap="none" baseline="0" dirty="0" smtClean="0">
                <a:latin typeface="Calibri"/>
                <a:ea typeface="Calibri"/>
                <a:cs typeface="Calibri"/>
                <a:sym typeface="Calibri"/>
              </a:rPr>
              <a:t>1-2 </a:t>
            </a:r>
            <a:r>
              <a:rPr lang="en-US" sz="3200" b="0" i="0" u="none" strike="noStrike" cap="none" baseline="0" dirty="0">
                <a:latin typeface="Calibri"/>
                <a:ea typeface="Calibri"/>
                <a:cs typeface="Calibri"/>
                <a:sym typeface="Calibri"/>
              </a:rPr>
              <a:t>items are omitted:</a:t>
            </a:r>
            <a:endParaRPr sz="3200" b="0" i="0" u="none" strike="noStrike" cap="none" baseline="0" dirty="0">
              <a:latin typeface="Calibri"/>
              <a:ea typeface="Calibri"/>
              <a:cs typeface="Calibri"/>
              <a:sym typeface="Calibri"/>
            </a:endParaRPr>
          </a:p>
          <a:p>
            <a:pPr marL="514350" marR="0" lvl="0" indent="-514350" algn="l" rtl="0">
              <a:lnSpc>
                <a:spcPct val="90000"/>
              </a:lnSpc>
              <a:spcBef>
                <a:spcPts val="640"/>
              </a:spcBef>
              <a:spcAft>
                <a:spcPts val="0"/>
              </a:spcAft>
              <a:buSzPct val="100000"/>
              <a:buFont typeface="+mj-lt"/>
              <a:buAutoNum type="arabicPeriod"/>
            </a:pPr>
            <a:r>
              <a:rPr lang="en-US" sz="3200" b="0" i="0" u="none" strike="noStrike" cap="none" baseline="0" dirty="0">
                <a:latin typeface="Calibri"/>
                <a:ea typeface="Calibri"/>
                <a:cs typeface="Calibri"/>
                <a:sym typeface="Calibri"/>
              </a:rPr>
              <a:t>Calculate the average score for the answered questions in that domain (divide the total score by the number of questions answered in that domain</a:t>
            </a:r>
            <a:r>
              <a:rPr lang="en-US" sz="3200" b="0" i="0" u="none" strike="noStrike" cap="none" baseline="0" dirty="0" smtClean="0">
                <a:latin typeface="Calibri"/>
                <a:ea typeface="Calibri"/>
                <a:cs typeface="Calibri"/>
                <a:sym typeface="Calibri"/>
              </a:rPr>
              <a:t>).</a:t>
            </a:r>
            <a:endParaRPr lang="en-US" sz="3200" b="0" i="0" u="none" strike="noStrike" cap="none" baseline="0" dirty="0">
              <a:latin typeface="Calibri"/>
              <a:ea typeface="Calibri"/>
              <a:cs typeface="Calibri"/>
              <a:sym typeface="Calibri"/>
            </a:endParaRPr>
          </a:p>
          <a:p>
            <a:pPr marL="514350" marR="0" lvl="0" indent="-514350" algn="l" rtl="0">
              <a:lnSpc>
                <a:spcPct val="90000"/>
              </a:lnSpc>
              <a:spcBef>
                <a:spcPts val="640"/>
              </a:spcBef>
              <a:spcAft>
                <a:spcPts val="0"/>
              </a:spcAft>
              <a:buSzPct val="100000"/>
              <a:buFont typeface="+mj-lt"/>
              <a:buAutoNum type="arabicPeriod"/>
            </a:pPr>
            <a:r>
              <a:rPr lang="en-US" sz="3200" b="0" i="0" u="none" strike="noStrike" cap="none" baseline="0" dirty="0">
                <a:latin typeface="Calibri"/>
                <a:ea typeface="Calibri"/>
                <a:cs typeface="Calibri"/>
                <a:sym typeface="Calibri"/>
              </a:rPr>
              <a:t>Add that number (th</a:t>
            </a:r>
            <a:r>
              <a:rPr lang="en-US" sz="3200" dirty="0">
                <a:latin typeface="Calibri"/>
                <a:ea typeface="Calibri"/>
                <a:cs typeface="Calibri"/>
                <a:sym typeface="Calibri"/>
              </a:rPr>
              <a:t>e average score) </a:t>
            </a:r>
            <a:r>
              <a:rPr lang="en-US" sz="3200" b="0" i="0" u="none" strike="noStrike" cap="none" baseline="0" dirty="0">
                <a:latin typeface="Calibri"/>
                <a:ea typeface="Calibri"/>
                <a:cs typeface="Calibri"/>
                <a:sym typeface="Calibri"/>
              </a:rPr>
              <a:t>to the total score to get a new Total Score for that </a:t>
            </a:r>
            <a:r>
              <a:rPr lang="en-US" sz="3200" b="0" i="0" u="none" strike="noStrike" cap="none" baseline="0" dirty="0" smtClean="0">
                <a:latin typeface="Calibri"/>
                <a:ea typeface="Calibri"/>
                <a:cs typeface="Calibri"/>
                <a:sym typeface="Calibri"/>
              </a:rPr>
              <a:t>domain.</a:t>
            </a:r>
            <a:endParaRPr lang="en-US" sz="3200" b="0" i="0" u="none" strike="noStrike" cap="none" baseline="0" dirty="0">
              <a:latin typeface="Calibri"/>
              <a:ea typeface="Calibri"/>
              <a:cs typeface="Calibri"/>
              <a:sym typeface="Calibri"/>
            </a:endParaRPr>
          </a:p>
          <a:p>
            <a:pPr marL="0" marR="0" lvl="0" indent="0" algn="l" rtl="0">
              <a:spcBef>
                <a:spcPts val="0"/>
              </a:spcBef>
              <a:buNone/>
            </a:pPr>
            <a:endParaRPr sz="3200" b="0" i="0" u="none" strike="noStrike" cap="none" baseline="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063940983"/>
      </p:ext>
    </p:extLst>
  </p:cSld>
  <p:clrMapOvr>
    <a:masterClrMapping/>
  </p:clrMapOvr>
  <p:transition xmlns:p14="http://schemas.microsoft.com/office/powerpoint/2010/mai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Shape 319"/>
          <p:cNvSpPr txBox="1">
            <a:spLocks noGrp="1"/>
          </p:cNvSpPr>
          <p:nvPr>
            <p:ph type="body" idx="4294967295"/>
          </p:nvPr>
        </p:nvSpPr>
        <p:spPr>
          <a:xfrm>
            <a:off x="229393" y="627458"/>
            <a:ext cx="8686800" cy="5601493"/>
          </a:xfrm>
          <a:prstGeom prst="rect">
            <a:avLst/>
          </a:prstGeom>
          <a:noFill/>
          <a:ln>
            <a:noFill/>
          </a:ln>
        </p:spPr>
        <p:txBody>
          <a:bodyPr lIns="91425" tIns="45700" rIns="91425" bIns="45700" anchor="t" anchorCtr="0">
            <a:spAutoFit/>
          </a:bodyPr>
          <a:lstStyle/>
          <a:p>
            <a:pPr marL="342900" marR="0" lvl="0" indent="-342900" algn="ctr" rtl="0">
              <a:lnSpc>
                <a:spcPct val="75000"/>
              </a:lnSpc>
              <a:spcBef>
                <a:spcPts val="0"/>
              </a:spcBef>
              <a:spcAft>
                <a:spcPts val="0"/>
              </a:spcAft>
              <a:buClr>
                <a:schemeClr val="lt1"/>
              </a:buClr>
              <a:buFont typeface="Calibri"/>
              <a:buNone/>
            </a:pPr>
            <a:endParaRPr sz="2800" b="0" i="0" u="sng" strike="noStrike" cap="none" baseline="0" dirty="0">
              <a:solidFill>
                <a:schemeClr val="lt1"/>
              </a:solidFill>
              <a:latin typeface="Calibri"/>
              <a:ea typeface="Calibri"/>
              <a:cs typeface="Calibri"/>
              <a:sym typeface="Calibri"/>
            </a:endParaRPr>
          </a:p>
          <a:p>
            <a:pPr marL="342900" marR="0" lvl="0" indent="-342900" algn="ctr" rtl="0">
              <a:lnSpc>
                <a:spcPct val="75000"/>
              </a:lnSpc>
              <a:spcBef>
                <a:spcPts val="560"/>
              </a:spcBef>
              <a:spcAft>
                <a:spcPts val="0"/>
              </a:spcAft>
              <a:buClr>
                <a:schemeClr val="lt1"/>
              </a:buClr>
              <a:buFont typeface="Calibri"/>
              <a:buNone/>
            </a:pPr>
            <a:endParaRPr sz="2800" b="0" i="0" u="sng" strike="noStrike" cap="none" baseline="0" dirty="0">
              <a:latin typeface="Calibri"/>
              <a:ea typeface="Calibri"/>
              <a:cs typeface="Calibri"/>
              <a:sym typeface="Calibri"/>
            </a:endParaRPr>
          </a:p>
          <a:p>
            <a:pPr marL="114300" indent="0">
              <a:lnSpc>
                <a:spcPct val="100000"/>
              </a:lnSpc>
              <a:spcBef>
                <a:spcPts val="560"/>
              </a:spcBef>
              <a:buClr>
                <a:schemeClr val="lt1"/>
              </a:buClr>
              <a:buSzPct val="25000"/>
              <a:buNone/>
            </a:pPr>
            <a:r>
              <a:rPr lang="en-US" sz="3100" b="0" i="0" u="none" strike="noStrike" cap="none" baseline="0" dirty="0" smtClean="0">
                <a:latin typeface="Calibri"/>
                <a:ea typeface="Calibri"/>
                <a:cs typeface="Calibri"/>
                <a:sym typeface="Calibri"/>
              </a:rPr>
              <a:t>1. </a:t>
            </a:r>
            <a:r>
              <a:rPr lang="en-US" sz="2700" b="0" i="0" u="none" strike="noStrike" cap="none" baseline="0" dirty="0" smtClean="0">
                <a:latin typeface="Calibri"/>
                <a:ea typeface="Calibri"/>
                <a:cs typeface="Calibri"/>
                <a:sym typeface="Calibri"/>
              </a:rPr>
              <a:t>Divide </a:t>
            </a:r>
            <a:r>
              <a:rPr lang="en-US" sz="2700" b="0" i="0" u="none" strike="noStrike" cap="none" baseline="0" dirty="0">
                <a:latin typeface="Calibri"/>
                <a:ea typeface="Calibri"/>
                <a:cs typeface="Calibri"/>
                <a:sym typeface="Calibri"/>
              </a:rPr>
              <a:t>total domain score by the number of items answered in that domain.</a:t>
            </a:r>
            <a:r>
              <a:rPr lang="en-US" sz="2700" b="1" i="0" u="none" strike="noStrike" cap="none" baseline="0" dirty="0">
                <a:latin typeface="Calibri"/>
                <a:ea typeface="Calibri"/>
                <a:cs typeface="Calibri"/>
                <a:sym typeface="Calibri"/>
              </a:rPr>
              <a:t>  </a:t>
            </a:r>
            <a:endParaRPr lang="en-US" sz="2700" b="1" i="0" u="none" strike="noStrike" cap="none" baseline="0" dirty="0" smtClean="0">
              <a:latin typeface="Calibri"/>
              <a:ea typeface="Calibri"/>
              <a:cs typeface="Calibri"/>
              <a:sym typeface="Calibri"/>
            </a:endParaRPr>
          </a:p>
          <a:p>
            <a:pPr marL="114300" indent="0">
              <a:lnSpc>
                <a:spcPct val="100000"/>
              </a:lnSpc>
              <a:spcBef>
                <a:spcPts val="560"/>
              </a:spcBef>
              <a:buClr>
                <a:schemeClr val="lt1"/>
              </a:buClr>
              <a:buSzPct val="25000"/>
              <a:buNone/>
            </a:pPr>
            <a:r>
              <a:rPr lang="en-US" sz="2700" i="1" u="none" strike="noStrike" cap="none" baseline="0" dirty="0" smtClean="0">
                <a:latin typeface="Calibri"/>
                <a:ea typeface="Calibri"/>
                <a:cs typeface="Calibri"/>
                <a:sym typeface="Calibri"/>
              </a:rPr>
              <a:t>Example</a:t>
            </a:r>
            <a:r>
              <a:rPr lang="en-US" sz="2700" i="0" u="none" strike="noStrike" cap="none" baseline="0" dirty="0">
                <a:latin typeface="Calibri"/>
                <a:ea typeface="Calibri"/>
                <a:cs typeface="Calibri"/>
                <a:sym typeface="Calibri"/>
              </a:rPr>
              <a:t>: The domain has 6 items, and the parent only answered 5 of them.  The total score for the 5 items that were answered is 45.</a:t>
            </a:r>
          </a:p>
          <a:p>
            <a:pPr marL="1600200" marR="0" lvl="3" indent="-228600" algn="l" rtl="0">
              <a:lnSpc>
                <a:spcPct val="100000"/>
              </a:lnSpc>
              <a:spcBef>
                <a:spcPts val="560"/>
              </a:spcBef>
              <a:spcAft>
                <a:spcPts val="0"/>
              </a:spcAft>
              <a:buClr>
                <a:schemeClr val="lt1"/>
              </a:buClr>
              <a:buSzPct val="25000"/>
              <a:buFont typeface="Calibri"/>
              <a:buNone/>
            </a:pPr>
            <a:r>
              <a:rPr lang="en-US" sz="2000" b="1" i="0" u="none" strike="noStrike" cap="none" baseline="0" dirty="0">
                <a:latin typeface="Calibri"/>
                <a:ea typeface="Calibri"/>
                <a:cs typeface="Calibri"/>
                <a:sym typeface="Calibri"/>
              </a:rPr>
              <a:t>	</a:t>
            </a:r>
            <a:r>
              <a:rPr lang="en-US" sz="2800" b="0" i="0" u="none" strike="noStrike" cap="none" baseline="0" dirty="0">
                <a:latin typeface="Calibri"/>
                <a:ea typeface="Calibri"/>
                <a:cs typeface="Calibri"/>
                <a:sym typeface="Calibri"/>
              </a:rPr>
              <a:t>45 (area score) ÷ 5 (items) = </a:t>
            </a:r>
            <a:r>
              <a:rPr lang="en-US" sz="2800" b="0" i="0" u="sng" strike="noStrike" cap="none" baseline="0" dirty="0">
                <a:latin typeface="Calibri"/>
                <a:ea typeface="Calibri"/>
                <a:cs typeface="Calibri"/>
                <a:sym typeface="Calibri"/>
              </a:rPr>
              <a:t>9 points</a:t>
            </a:r>
            <a:r>
              <a:rPr lang="en-US" sz="2800" b="0" i="0" u="none" strike="noStrike" cap="none" baseline="0" dirty="0">
                <a:latin typeface="Calibri"/>
                <a:ea typeface="Calibri"/>
                <a:cs typeface="Calibri"/>
                <a:sym typeface="Calibri"/>
              </a:rPr>
              <a:t>.</a:t>
            </a:r>
          </a:p>
          <a:p>
            <a:pPr marL="742950" marR="0" lvl="1" indent="-285750" algn="l" rtl="0">
              <a:lnSpc>
                <a:spcPct val="100000"/>
              </a:lnSpc>
              <a:spcBef>
                <a:spcPts val="560"/>
              </a:spcBef>
              <a:spcAft>
                <a:spcPts val="0"/>
              </a:spcAft>
              <a:buClr>
                <a:schemeClr val="lt1"/>
              </a:buClr>
              <a:buSzPct val="25000"/>
              <a:buFont typeface="Calibri"/>
              <a:buNone/>
            </a:pPr>
            <a:r>
              <a:rPr lang="en-US" sz="2800" b="0" i="0" u="none" strike="noStrike" cap="none" baseline="0" dirty="0">
                <a:latin typeface="Calibri"/>
                <a:ea typeface="Calibri"/>
                <a:cs typeface="Calibri"/>
                <a:sym typeface="Calibri"/>
              </a:rPr>
              <a:t>	</a:t>
            </a:r>
          </a:p>
          <a:p>
            <a:pPr marL="118872" indent="0">
              <a:lnSpc>
                <a:spcPct val="100000"/>
              </a:lnSpc>
              <a:spcBef>
                <a:spcPts val="560"/>
              </a:spcBef>
              <a:buClr>
                <a:schemeClr val="lt1"/>
              </a:buClr>
              <a:buSzPct val="25000"/>
              <a:buFont typeface="+mj-lt"/>
              <a:buAutoNum type="arabicPeriod"/>
            </a:pPr>
            <a:r>
              <a:rPr lang="en-US" sz="3100" b="0" i="0" u="none" strike="noStrike" cap="none" baseline="0" dirty="0">
                <a:latin typeface="Calibri"/>
                <a:ea typeface="Calibri"/>
                <a:cs typeface="Calibri"/>
                <a:sym typeface="Calibri"/>
              </a:rPr>
              <a:t>2.</a:t>
            </a:r>
            <a:r>
              <a:rPr lang="en-US" sz="2700" b="0" i="0" u="none" strike="noStrike" cap="none" baseline="0" dirty="0">
                <a:latin typeface="Calibri"/>
                <a:ea typeface="Calibri"/>
                <a:cs typeface="Calibri"/>
                <a:sym typeface="Calibri"/>
              </a:rPr>
              <a:t> Add this average item score to the total domain score to get a new total score.</a:t>
            </a:r>
          </a:p>
          <a:p>
            <a:pPr marL="1600200" marR="0" lvl="3" indent="-228600" algn="l" rtl="0">
              <a:lnSpc>
                <a:spcPct val="100000"/>
              </a:lnSpc>
              <a:spcBef>
                <a:spcPts val="560"/>
              </a:spcBef>
              <a:spcAft>
                <a:spcPts val="0"/>
              </a:spcAft>
              <a:buClr>
                <a:schemeClr val="lt1"/>
              </a:buClr>
              <a:buSzPct val="25000"/>
              <a:buFont typeface="Calibri"/>
              <a:buNone/>
            </a:pPr>
            <a:r>
              <a:rPr lang="en-US" sz="2000" b="0" i="0" u="none" strike="noStrike" cap="none" baseline="0" dirty="0">
                <a:latin typeface="Calibri"/>
                <a:ea typeface="Calibri"/>
                <a:cs typeface="Calibri"/>
                <a:sym typeface="Calibri"/>
              </a:rPr>
              <a:t>	 </a:t>
            </a:r>
            <a:r>
              <a:rPr lang="en-US" sz="2800" b="0" i="0" u="none" strike="noStrike" cap="none" baseline="0" dirty="0">
                <a:latin typeface="Calibri"/>
                <a:ea typeface="Calibri"/>
                <a:cs typeface="Calibri"/>
                <a:sym typeface="Calibri"/>
              </a:rPr>
              <a:t>45 + 9 points = new total of </a:t>
            </a:r>
            <a:r>
              <a:rPr lang="en-US" sz="2800" b="0" i="0" u="sng" strike="noStrike" cap="none" baseline="0" dirty="0">
                <a:latin typeface="Calibri"/>
                <a:ea typeface="Calibri"/>
                <a:cs typeface="Calibri"/>
                <a:sym typeface="Calibri"/>
              </a:rPr>
              <a:t>54 points</a:t>
            </a:r>
          </a:p>
        </p:txBody>
      </p:sp>
      <p:sp>
        <p:nvSpPr>
          <p:cNvPr id="320" name="Shape 320"/>
          <p:cNvSpPr txBox="1">
            <a:spLocks noGrp="1"/>
          </p:cNvSpPr>
          <p:nvPr>
            <p:ph type="title" idx="4294967295"/>
          </p:nvPr>
        </p:nvSpPr>
        <p:spPr>
          <a:xfrm>
            <a:off x="-990600" y="516026"/>
            <a:ext cx="8674100" cy="707846"/>
          </a:xfrm>
          <a:prstGeom prst="rect">
            <a:avLst/>
          </a:prstGeom>
          <a:noFill/>
          <a:ln>
            <a:noFill/>
          </a:ln>
        </p:spPr>
        <p:txBody>
          <a:bodyPr lIns="91425" tIns="45700" rIns="91425" bIns="45700" anchor="ctr" anchorCtr="0">
            <a:spAutoFit/>
          </a:bodyPr>
          <a:lstStyle/>
          <a:p>
            <a:pPr marL="0" marR="0" lvl="0" indent="0" algn="ctr" rtl="0">
              <a:lnSpc>
                <a:spcPct val="100000"/>
              </a:lnSpc>
              <a:spcBef>
                <a:spcPts val="0"/>
              </a:spcBef>
              <a:spcAft>
                <a:spcPts val="0"/>
              </a:spcAft>
              <a:buClr>
                <a:schemeClr val="lt1"/>
              </a:buClr>
              <a:buSzPct val="25000"/>
              <a:buFont typeface="Calibri"/>
              <a:buNone/>
            </a:pPr>
            <a:r>
              <a:rPr lang="en-US" sz="4000" b="1" i="0" u="none" strike="noStrike" cap="none" baseline="0" dirty="0">
                <a:latin typeface="Calibri"/>
                <a:ea typeface="Calibri"/>
                <a:cs typeface="Calibri"/>
                <a:sym typeface="Calibri"/>
              </a:rPr>
              <a:t>			</a:t>
            </a:r>
            <a:r>
              <a:rPr lang="en-US" sz="4000" b="1" i="0" u="sng" strike="noStrike" cap="none" baseline="0" dirty="0">
                <a:latin typeface="Calibri"/>
                <a:ea typeface="Calibri"/>
                <a:cs typeface="Calibri"/>
                <a:sym typeface="Calibri"/>
              </a:rPr>
              <a:t>ASQ-3 Omitted items example</a:t>
            </a:r>
          </a:p>
        </p:txBody>
      </p:sp>
      <p:pic>
        <p:nvPicPr>
          <p:cNvPr id="321" name="Shape 321"/>
          <p:cNvPicPr preferRelativeResize="0"/>
          <p:nvPr/>
        </p:nvPicPr>
        <p:blipFill rotWithShape="1">
          <a:blip r:embed="rId3">
            <a:alphaModFix/>
          </a:blip>
          <a:srcRect/>
          <a:stretch/>
        </p:blipFill>
        <p:spPr>
          <a:xfrm>
            <a:off x="4484687" y="3092450"/>
            <a:ext cx="176212" cy="671511"/>
          </a:xfrm>
          <a:prstGeom prst="rect">
            <a:avLst/>
          </a:prstGeom>
          <a:noFill/>
          <a:ln>
            <a:noFill/>
          </a:ln>
        </p:spPr>
      </p:pic>
    </p:spTree>
    <p:extLst>
      <p:ext uri="{BB962C8B-B14F-4D97-AF65-F5344CB8AC3E}">
        <p14:creationId xmlns:p14="http://schemas.microsoft.com/office/powerpoint/2010/main" val="142746440"/>
      </p:ext>
    </p:extLst>
  </p:cSld>
  <p:clrMapOvr>
    <a:masterClrMapping/>
  </p:clrMapOvr>
  <p:transition xmlns:p14="http://schemas.microsoft.com/office/powerpoint/2010/mai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DF30609-0970-41CF-A052-70059D3B85B4}"/>
              </a:ext>
            </a:extLst>
          </p:cNvPr>
          <p:cNvSpPr>
            <a:spLocks noGrp="1"/>
          </p:cNvSpPr>
          <p:nvPr>
            <p:ph type="title" idx="4294967295"/>
          </p:nvPr>
        </p:nvSpPr>
        <p:spPr>
          <a:xfrm>
            <a:off x="628650" y="365126"/>
            <a:ext cx="7886700" cy="1325563"/>
          </a:xfrm>
        </p:spPr>
        <p:txBody>
          <a:bodyPr>
            <a:normAutofit/>
          </a:bodyPr>
          <a:lstStyle/>
          <a:p>
            <a:pPr algn="ctr"/>
            <a:r>
              <a:rPr lang="en-US" sz="3600" dirty="0">
                <a:latin typeface="+mn-lt"/>
              </a:rPr>
              <a:t>Practice Omitted Items</a:t>
            </a:r>
          </a:p>
        </p:txBody>
      </p:sp>
      <p:sp>
        <p:nvSpPr>
          <p:cNvPr id="3" name="Content Placeholder 2">
            <a:extLst>
              <a:ext uri="{FF2B5EF4-FFF2-40B4-BE49-F238E27FC236}">
                <a16:creationId xmlns="" xmlns:a16="http://schemas.microsoft.com/office/drawing/2014/main" id="{6963B5A8-338C-49DB-8092-02753FF8819D}"/>
              </a:ext>
            </a:extLst>
          </p:cNvPr>
          <p:cNvSpPr>
            <a:spLocks noGrp="1"/>
          </p:cNvSpPr>
          <p:nvPr>
            <p:ph idx="4294967295"/>
          </p:nvPr>
        </p:nvSpPr>
        <p:spPr>
          <a:xfrm>
            <a:off x="628650" y="1825625"/>
            <a:ext cx="7886700" cy="4351338"/>
          </a:xfrm>
        </p:spPr>
        <p:txBody>
          <a:bodyPr/>
          <a:lstStyle/>
          <a:p>
            <a:endParaRPr lang="en-US"/>
          </a:p>
        </p:txBody>
      </p:sp>
      <p:sp>
        <p:nvSpPr>
          <p:cNvPr id="4" name="Slide Number Placeholder 3">
            <a:extLst>
              <a:ext uri="{FF2B5EF4-FFF2-40B4-BE49-F238E27FC236}">
                <a16:creationId xmlns="" xmlns:a16="http://schemas.microsoft.com/office/drawing/2014/main" id="{D57895CA-D754-41DC-AEA8-7B419B8B5BE5}"/>
              </a:ext>
            </a:extLst>
          </p:cNvPr>
          <p:cNvSpPr>
            <a:spLocks noGrp="1"/>
          </p:cNvSpPr>
          <p:nvPr>
            <p:ph type="sldNum" sz="quarter" idx="4294967295"/>
          </p:nvPr>
        </p:nvSpPr>
        <p:spPr>
          <a:xfrm>
            <a:off x="6457950" y="6356351"/>
            <a:ext cx="2057400" cy="365125"/>
          </a:xfrm>
        </p:spPr>
        <p:txBody>
          <a:bodyPr/>
          <a:lstStyle/>
          <a:p>
            <a:fld id="{C0D807CB-5B1A-418C-A20A-893A08BAD7BC}" type="slidenum">
              <a:rPr lang="en-US" smtClean="0"/>
              <a:pPr/>
              <a:t>22</a:t>
            </a:fld>
            <a:endParaRPr lang="en-US"/>
          </a:p>
        </p:txBody>
      </p:sp>
    </p:spTree>
    <p:extLst>
      <p:ext uri="{BB962C8B-B14F-4D97-AF65-F5344CB8AC3E}">
        <p14:creationId xmlns:p14="http://schemas.microsoft.com/office/powerpoint/2010/main" val="13218417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Shape 369"/>
          <p:cNvSpPr txBox="1">
            <a:spLocks noGrp="1"/>
          </p:cNvSpPr>
          <p:nvPr>
            <p:ph type="title" idx="4294967295"/>
          </p:nvPr>
        </p:nvSpPr>
        <p:spPr>
          <a:xfrm>
            <a:off x="457200" y="430659"/>
            <a:ext cx="8229600" cy="830956"/>
          </a:xfrm>
          <a:prstGeom prst="rect">
            <a:avLst/>
          </a:prstGeom>
          <a:noFill/>
          <a:ln>
            <a:noFill/>
          </a:ln>
        </p:spPr>
        <p:txBody>
          <a:bodyPr lIns="91425" tIns="45700" rIns="91425" bIns="45700" anchor="ctr" anchorCtr="0">
            <a:spAutoFit/>
          </a:bodyPr>
          <a:lstStyle/>
          <a:p>
            <a:pPr marL="0" marR="0" lvl="0" indent="0" algn="ctr" rtl="0">
              <a:lnSpc>
                <a:spcPct val="100000"/>
              </a:lnSpc>
              <a:spcBef>
                <a:spcPts val="0"/>
              </a:spcBef>
              <a:spcAft>
                <a:spcPts val="0"/>
              </a:spcAft>
              <a:buClr>
                <a:schemeClr val="lt1"/>
              </a:buClr>
              <a:buSzPct val="25000"/>
              <a:buFont typeface="Calibri"/>
              <a:buNone/>
            </a:pPr>
            <a:r>
              <a:rPr lang="en-US" sz="4800" b="1" i="0" u="sng" strike="noStrike" cap="none" baseline="0" dirty="0">
                <a:latin typeface="Calibri"/>
                <a:ea typeface="Calibri"/>
                <a:cs typeface="Calibri"/>
                <a:sym typeface="Calibri"/>
              </a:rPr>
              <a:t>ASQ-3: Interpretation</a:t>
            </a:r>
          </a:p>
        </p:txBody>
      </p:sp>
      <p:sp>
        <p:nvSpPr>
          <p:cNvPr id="370" name="Shape 370"/>
          <p:cNvSpPr txBox="1">
            <a:spLocks noGrp="1"/>
          </p:cNvSpPr>
          <p:nvPr>
            <p:ph type="body" idx="4294967295"/>
          </p:nvPr>
        </p:nvSpPr>
        <p:spPr>
          <a:xfrm>
            <a:off x="457200" y="1600200"/>
            <a:ext cx="8229600" cy="4133912"/>
          </a:xfrm>
          <a:prstGeom prst="rect">
            <a:avLst/>
          </a:prstGeom>
          <a:noFill/>
          <a:ln>
            <a:noFill/>
          </a:ln>
        </p:spPr>
        <p:txBody>
          <a:bodyPr lIns="91425" tIns="45700" rIns="91425" bIns="45700" anchor="t" anchorCtr="0">
            <a:spAutoFit/>
          </a:bodyPr>
          <a:lstStyle/>
          <a:p>
            <a:pPr marL="342900" marR="0" lvl="0" indent="-342900" algn="l" rtl="0">
              <a:lnSpc>
                <a:spcPct val="90000"/>
              </a:lnSpc>
              <a:spcBef>
                <a:spcPts val="0"/>
              </a:spcBef>
              <a:spcAft>
                <a:spcPts val="0"/>
              </a:spcAft>
              <a:buClr>
                <a:schemeClr val="lt1"/>
              </a:buClr>
              <a:buSzPct val="112500"/>
              <a:buFont typeface="Calibri"/>
              <a:buChar char="•"/>
            </a:pPr>
            <a:r>
              <a:rPr lang="en-US" sz="3200" b="1" i="0" u="none" strike="noStrike" cap="none" baseline="0" dirty="0">
                <a:latin typeface="Calibri"/>
                <a:ea typeface="Calibri"/>
                <a:cs typeface="Calibri"/>
                <a:sym typeface="Calibri"/>
              </a:rPr>
              <a:t>Black</a:t>
            </a:r>
            <a:r>
              <a:rPr lang="en-US" sz="3200" b="0" i="0" u="none" strike="noStrike" cap="none" baseline="0" dirty="0">
                <a:latin typeface="Calibri"/>
                <a:ea typeface="Calibri"/>
                <a:cs typeface="Calibri"/>
                <a:sym typeface="Calibri"/>
              </a:rPr>
              <a:t> area:</a:t>
            </a:r>
            <a:r>
              <a:rPr lang="en-US" sz="3200" b="0" i="0" u="none" strike="noStrike" cap="none" baseline="0" dirty="0">
                <a:solidFill>
                  <a:schemeClr val="lt1"/>
                </a:solidFill>
                <a:latin typeface="Calibri"/>
                <a:ea typeface="Calibri"/>
                <a:cs typeface="Calibri"/>
                <a:sym typeface="Calibri"/>
              </a:rPr>
              <a:t> </a:t>
            </a:r>
            <a:r>
              <a:rPr lang="en-US" sz="3600" b="0" i="0" u="none" strike="noStrike" cap="none" baseline="0" dirty="0">
                <a:solidFill>
                  <a:srgbClr val="FF0000"/>
                </a:solidFill>
                <a:latin typeface="Calibri"/>
                <a:ea typeface="Calibri"/>
                <a:cs typeface="Calibri"/>
                <a:sym typeface="Calibri"/>
              </a:rPr>
              <a:t>Problem</a:t>
            </a:r>
          </a:p>
          <a:p>
            <a:pPr marL="342900" marR="0" lvl="0" indent="-342900" algn="l" rtl="0">
              <a:lnSpc>
                <a:spcPct val="90000"/>
              </a:lnSpc>
              <a:spcBef>
                <a:spcPts val="640"/>
              </a:spcBef>
              <a:spcAft>
                <a:spcPts val="0"/>
              </a:spcAft>
              <a:buClr>
                <a:schemeClr val="lt1"/>
              </a:buClr>
              <a:buFont typeface="Calibri"/>
              <a:buNone/>
            </a:pPr>
            <a:endParaRPr sz="3200" b="0" i="0" u="none" strike="noStrike" cap="none" baseline="0" dirty="0">
              <a:solidFill>
                <a:schemeClr val="lt1"/>
              </a:solidFill>
              <a:latin typeface="Calibri"/>
              <a:ea typeface="Calibri"/>
              <a:cs typeface="Calibri"/>
              <a:sym typeface="Calibri"/>
            </a:endParaRPr>
          </a:p>
          <a:p>
            <a:pPr marL="342900" marR="0" lvl="2" indent="-342900" algn="l" rtl="0">
              <a:lnSpc>
                <a:spcPct val="90000"/>
              </a:lnSpc>
              <a:spcBef>
                <a:spcPts val="720"/>
              </a:spcBef>
              <a:spcAft>
                <a:spcPts val="0"/>
              </a:spcAft>
              <a:buClr>
                <a:schemeClr val="lt1"/>
              </a:buClr>
              <a:buSzPct val="112500"/>
              <a:buFont typeface="Calibri"/>
              <a:buChar char="•"/>
            </a:pPr>
            <a:r>
              <a:rPr lang="en-US" sz="3200" b="0" i="0" u="none" strike="noStrike" cap="none" baseline="0" dirty="0">
                <a:solidFill>
                  <a:schemeClr val="bg1">
                    <a:lumMod val="75000"/>
                  </a:schemeClr>
                </a:solidFill>
                <a:latin typeface="Calibri"/>
                <a:ea typeface="Calibri"/>
                <a:cs typeface="Calibri"/>
                <a:sym typeface="Calibri"/>
              </a:rPr>
              <a:t>Gray</a:t>
            </a:r>
            <a:r>
              <a:rPr lang="en-US" sz="3200" b="0" i="0" u="none" strike="noStrike" cap="none" baseline="0" dirty="0">
                <a:latin typeface="Calibri"/>
                <a:ea typeface="Calibri"/>
                <a:cs typeface="Calibri"/>
                <a:sym typeface="Calibri"/>
              </a:rPr>
              <a:t> area: </a:t>
            </a:r>
            <a:r>
              <a:rPr lang="en-US" sz="3200" b="0" i="0" u="none" strike="noStrike" cap="none" baseline="0" dirty="0">
                <a:solidFill>
                  <a:schemeClr val="lt1"/>
                </a:solidFill>
                <a:latin typeface="Calibri"/>
                <a:ea typeface="Calibri"/>
                <a:cs typeface="Calibri"/>
                <a:sym typeface="Calibri"/>
              </a:rPr>
              <a:t>: </a:t>
            </a:r>
            <a:r>
              <a:rPr lang="en-US" sz="3600" b="0" i="0" u="none" strike="noStrike" cap="none" baseline="0" dirty="0">
                <a:solidFill>
                  <a:srgbClr val="FF6600"/>
                </a:solidFill>
                <a:latin typeface="Calibri"/>
                <a:ea typeface="Calibri"/>
                <a:cs typeface="Calibri"/>
                <a:sym typeface="Calibri"/>
              </a:rPr>
              <a:t>May have a problem</a:t>
            </a:r>
          </a:p>
          <a:p>
            <a:pPr marL="342900" marR="0" lvl="2" indent="-342900" algn="l" rtl="0">
              <a:lnSpc>
                <a:spcPct val="90000"/>
              </a:lnSpc>
              <a:spcBef>
                <a:spcPts val="560"/>
              </a:spcBef>
              <a:spcAft>
                <a:spcPts val="0"/>
              </a:spcAft>
              <a:buClr>
                <a:schemeClr val="lt1"/>
              </a:buClr>
              <a:buFont typeface="Calibri"/>
              <a:buNone/>
            </a:pPr>
            <a:endParaRPr sz="2800" b="0" i="0" u="none" strike="noStrike" cap="none" baseline="0" dirty="0">
              <a:solidFill>
                <a:srgbClr val="FF6600"/>
              </a:solidFill>
              <a:latin typeface="Calibri"/>
              <a:ea typeface="Calibri"/>
              <a:cs typeface="Calibri"/>
              <a:sym typeface="Calibri"/>
            </a:endParaRPr>
          </a:p>
          <a:p>
            <a:pPr marL="342900" marR="0" lvl="1" indent="-342900" algn="l" rtl="0">
              <a:lnSpc>
                <a:spcPct val="90000"/>
              </a:lnSpc>
              <a:spcBef>
                <a:spcPts val="720"/>
              </a:spcBef>
              <a:spcAft>
                <a:spcPts val="0"/>
              </a:spcAft>
              <a:buClr>
                <a:schemeClr val="lt1"/>
              </a:buClr>
              <a:buSzPct val="112500"/>
              <a:buFont typeface="Calibri"/>
              <a:buChar char="•"/>
            </a:pPr>
            <a:r>
              <a:rPr lang="en-US" sz="3200" b="0" i="0" u="none" strike="noStrike" cap="none" baseline="0" dirty="0">
                <a:latin typeface="Calibri"/>
                <a:ea typeface="Calibri"/>
                <a:cs typeface="Calibri"/>
                <a:sym typeface="Calibri"/>
              </a:rPr>
              <a:t>White  area: </a:t>
            </a:r>
            <a:r>
              <a:rPr lang="en-US" sz="3600" b="1" i="0" u="none" strike="noStrike" cap="none" baseline="0" dirty="0">
                <a:solidFill>
                  <a:srgbClr val="92D050"/>
                </a:solidFill>
                <a:latin typeface="Calibri"/>
                <a:ea typeface="Calibri"/>
                <a:cs typeface="Calibri"/>
                <a:sym typeface="Calibri"/>
              </a:rPr>
              <a:t>No Problem </a:t>
            </a:r>
          </a:p>
          <a:p>
            <a:pPr marL="342900" marR="0" lvl="2" indent="-342900" algn="l" rtl="0">
              <a:lnSpc>
                <a:spcPct val="90000"/>
              </a:lnSpc>
              <a:spcBef>
                <a:spcPts val="480"/>
              </a:spcBef>
              <a:spcAft>
                <a:spcPts val="0"/>
              </a:spcAft>
              <a:buClr>
                <a:schemeClr val="lt1"/>
              </a:buClr>
              <a:buFont typeface="Calibri"/>
              <a:buNone/>
            </a:pPr>
            <a:endParaRPr sz="2400" b="0" i="1" u="none" strike="noStrike" cap="none" baseline="0" dirty="0">
              <a:solidFill>
                <a:schemeClr val="lt1"/>
              </a:solidFill>
              <a:latin typeface="Calibri"/>
              <a:ea typeface="Calibri"/>
              <a:cs typeface="Calibri"/>
              <a:sym typeface="Calibri"/>
            </a:endParaRPr>
          </a:p>
          <a:p>
            <a:pPr marL="342900" marR="0" lvl="0" indent="-342900" algn="l" rtl="0">
              <a:lnSpc>
                <a:spcPct val="90000"/>
              </a:lnSpc>
              <a:spcBef>
                <a:spcPts val="640"/>
              </a:spcBef>
              <a:spcAft>
                <a:spcPts val="0"/>
              </a:spcAft>
              <a:buClr>
                <a:schemeClr val="lt1"/>
              </a:buClr>
              <a:buSzPct val="100000"/>
              <a:buFont typeface="Calibri"/>
              <a:buChar char="•"/>
            </a:pPr>
            <a:r>
              <a:rPr lang="en-US" sz="3200" b="0" i="1" u="none" strike="noStrike" cap="none" baseline="0" dirty="0" smtClean="0">
                <a:latin typeface="Calibri"/>
                <a:ea typeface="Calibri"/>
                <a:cs typeface="Calibri"/>
                <a:sym typeface="Calibri"/>
              </a:rPr>
              <a:t>*Parent concerns may also justify</a:t>
            </a:r>
            <a:r>
              <a:rPr lang="en-US" sz="3200" b="0" i="1" u="none" strike="noStrike" cap="none" dirty="0" smtClean="0">
                <a:latin typeface="Calibri"/>
                <a:ea typeface="Calibri"/>
                <a:cs typeface="Calibri"/>
                <a:sym typeface="Calibri"/>
              </a:rPr>
              <a:t> a problem</a:t>
            </a:r>
            <a:endParaRPr lang="en-US" sz="3200" b="0" i="1" u="none" strike="noStrike" cap="none" baseline="0" dirty="0" smtClean="0">
              <a:latin typeface="Calibri"/>
              <a:ea typeface="Calibri"/>
              <a:cs typeface="Calibri"/>
              <a:sym typeface="Calibri"/>
            </a:endParaRPr>
          </a:p>
          <a:p>
            <a:pPr marL="342900" marR="0" lvl="1" indent="-342900" algn="l" rtl="0">
              <a:lnSpc>
                <a:spcPct val="90000"/>
              </a:lnSpc>
              <a:spcBef>
                <a:spcPts val="560"/>
              </a:spcBef>
              <a:spcAft>
                <a:spcPts val="0"/>
              </a:spcAft>
              <a:buClr>
                <a:schemeClr val="lt1"/>
              </a:buClr>
              <a:buSzPct val="25000"/>
              <a:buFont typeface="Calibri"/>
              <a:buNone/>
            </a:pPr>
            <a:r>
              <a:rPr lang="en-US" sz="2800" b="0" i="0" u="none" strike="noStrike" cap="none" baseline="0" dirty="0">
                <a:solidFill>
                  <a:schemeClr val="lt1"/>
                </a:solidFill>
                <a:latin typeface="Calibri"/>
                <a:ea typeface="Calibri"/>
                <a:cs typeface="Calibri"/>
                <a:sym typeface="Calibri"/>
              </a:rPr>
              <a:t>	</a:t>
            </a:r>
          </a:p>
        </p:txBody>
      </p:sp>
      <p:sp>
        <p:nvSpPr>
          <p:cNvPr id="2" name="Rectangle 1">
            <a:extLst>
              <a:ext uri="{FF2B5EF4-FFF2-40B4-BE49-F238E27FC236}">
                <a16:creationId xmlns="" xmlns:a16="http://schemas.microsoft.com/office/drawing/2014/main" id="{29B5848A-C496-4887-BCCE-039275CDA2E0}"/>
              </a:ext>
            </a:extLst>
          </p:cNvPr>
          <p:cNvSpPr/>
          <p:nvPr/>
        </p:nvSpPr>
        <p:spPr>
          <a:xfrm>
            <a:off x="838200" y="3810000"/>
            <a:ext cx="1143000" cy="4572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White </a:t>
            </a:r>
          </a:p>
        </p:txBody>
      </p:sp>
    </p:spTree>
    <p:extLst>
      <p:ext uri="{BB962C8B-B14F-4D97-AF65-F5344CB8AC3E}">
        <p14:creationId xmlns:p14="http://schemas.microsoft.com/office/powerpoint/2010/main" val="538236056"/>
      </p:ext>
    </p:extLst>
  </p:cSld>
  <p:clrMapOvr>
    <a:masterClrMapping/>
  </p:clrMapOvr>
  <p:transition xmlns:p14="http://schemas.microsoft.com/office/powerpoint/2010/mai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Shape 386"/>
          <p:cNvSpPr txBox="1">
            <a:spLocks noGrp="1"/>
          </p:cNvSpPr>
          <p:nvPr>
            <p:ph type="body" idx="4294967295"/>
          </p:nvPr>
        </p:nvSpPr>
        <p:spPr>
          <a:xfrm>
            <a:off x="304800" y="0"/>
            <a:ext cx="8229600" cy="3282910"/>
          </a:xfrm>
          <a:prstGeom prst="rect">
            <a:avLst/>
          </a:prstGeom>
          <a:noFill/>
          <a:ln>
            <a:noFill/>
          </a:ln>
        </p:spPr>
        <p:txBody>
          <a:bodyPr lIns="91425" tIns="45700" rIns="91425" bIns="45700" anchor="t" anchorCtr="0">
            <a:spAutoFit/>
          </a:bodyPr>
          <a:lstStyle/>
          <a:p>
            <a:pPr marL="342900" marR="0" lvl="0" indent="-342900" algn="ctr" rtl="0">
              <a:lnSpc>
                <a:spcPct val="100000"/>
              </a:lnSpc>
              <a:spcBef>
                <a:spcPts val="0"/>
              </a:spcBef>
              <a:spcAft>
                <a:spcPts val="0"/>
              </a:spcAft>
              <a:buClr>
                <a:schemeClr val="lt1"/>
              </a:buClr>
              <a:buFont typeface="Calibri"/>
              <a:buNone/>
            </a:pPr>
            <a:endParaRPr sz="3600" b="1" i="0" u="none" strike="noStrike" cap="none" baseline="0" dirty="0">
              <a:latin typeface="Calibri"/>
              <a:ea typeface="Calibri"/>
              <a:cs typeface="Calibri"/>
              <a:sym typeface="Calibri"/>
            </a:endParaRPr>
          </a:p>
          <a:p>
            <a:pPr marL="342900" marR="0" lvl="0" indent="-342900" algn="ctr" rtl="0">
              <a:lnSpc>
                <a:spcPct val="100000"/>
              </a:lnSpc>
              <a:spcBef>
                <a:spcPts val="720"/>
              </a:spcBef>
              <a:spcAft>
                <a:spcPts val="0"/>
              </a:spcAft>
              <a:buClr>
                <a:schemeClr val="lt1"/>
              </a:buClr>
              <a:buFont typeface="Calibri"/>
              <a:buNone/>
            </a:pPr>
            <a:endParaRPr sz="3600" b="1" i="0" u="none" strike="noStrike" cap="none" baseline="0" dirty="0">
              <a:latin typeface="Calibri"/>
              <a:ea typeface="Calibri"/>
              <a:cs typeface="Calibri"/>
              <a:sym typeface="Calibri"/>
            </a:endParaRPr>
          </a:p>
          <a:p>
            <a:pPr marL="342900" marR="0" lvl="0" indent="-342900" algn="ctr" rtl="0">
              <a:lnSpc>
                <a:spcPct val="100000"/>
              </a:lnSpc>
              <a:spcBef>
                <a:spcPts val="720"/>
              </a:spcBef>
              <a:spcAft>
                <a:spcPts val="0"/>
              </a:spcAft>
              <a:buClr>
                <a:schemeClr val="lt1"/>
              </a:buClr>
              <a:buSzPct val="25000"/>
              <a:buFont typeface="Calibri"/>
              <a:buNone/>
            </a:pPr>
            <a:endParaRPr lang="en-US" sz="3600" b="0" i="0" u="none" strike="noStrike" cap="none" baseline="0" dirty="0">
              <a:latin typeface="Calibri"/>
              <a:ea typeface="Calibri"/>
              <a:cs typeface="Calibri"/>
              <a:sym typeface="Calibri"/>
            </a:endParaRPr>
          </a:p>
          <a:p>
            <a:pPr marL="342900" marR="0" lvl="0" indent="-342900" algn="ctr" rtl="0">
              <a:lnSpc>
                <a:spcPct val="100000"/>
              </a:lnSpc>
              <a:spcBef>
                <a:spcPts val="720"/>
              </a:spcBef>
              <a:spcAft>
                <a:spcPts val="0"/>
              </a:spcAft>
              <a:buClr>
                <a:schemeClr val="lt1"/>
              </a:buClr>
              <a:buSzPct val="25000"/>
              <a:buFont typeface="Calibri"/>
              <a:buNone/>
            </a:pPr>
            <a:r>
              <a:rPr lang="en-US" sz="3600" b="0" i="0" u="sng" strike="noStrike" cap="none" baseline="0" dirty="0">
                <a:latin typeface="Calibri"/>
                <a:ea typeface="Calibri"/>
                <a:cs typeface="Calibri"/>
                <a:sym typeface="Calibri"/>
              </a:rPr>
              <a:t>Ages and Stages Questionnaire:</a:t>
            </a:r>
          </a:p>
          <a:p>
            <a:pPr marL="342900" lvl="0" indent="-342900" algn="ctr">
              <a:lnSpc>
                <a:spcPct val="100000"/>
              </a:lnSpc>
              <a:spcBef>
                <a:spcPts val="720"/>
              </a:spcBef>
              <a:buClr>
                <a:schemeClr val="lt1"/>
              </a:buClr>
              <a:buSzPct val="25000"/>
              <a:buNone/>
            </a:pPr>
            <a:r>
              <a:rPr lang="en-US" sz="3600" b="0" i="0" u="sng" strike="noStrike" cap="none" baseline="0" dirty="0">
                <a:latin typeface="Calibri"/>
                <a:ea typeface="Calibri"/>
                <a:cs typeface="Calibri"/>
                <a:sym typeface="Calibri"/>
              </a:rPr>
              <a:t>Social-Emotional (ASQ:SE-2</a:t>
            </a:r>
            <a:r>
              <a:rPr lang="en-US" sz="3600" b="0" i="0" u="sng" strike="noStrike" cap="none" baseline="0" dirty="0" smtClean="0">
                <a:latin typeface="Calibri"/>
                <a:ea typeface="Calibri"/>
                <a:cs typeface="Calibri"/>
                <a:sym typeface="Calibri"/>
              </a:rPr>
              <a:t>)</a:t>
            </a:r>
            <a:r>
              <a:rPr lang="en-US" sz="3600" dirty="0" smtClean="0"/>
              <a:t>® </a:t>
            </a:r>
            <a:endParaRPr lang="en-US" sz="3600" b="0" i="0" u="sng" strike="noStrike" cap="none" baseline="0" dirty="0">
              <a:latin typeface="Calibri"/>
              <a:ea typeface="Calibri"/>
              <a:cs typeface="Calibri"/>
              <a:sym typeface="Calibri"/>
            </a:endParaRPr>
          </a:p>
        </p:txBody>
      </p:sp>
      <p:pic>
        <p:nvPicPr>
          <p:cNvPr id="387" name="Shape 387"/>
          <p:cNvPicPr preferRelativeResize="0"/>
          <p:nvPr/>
        </p:nvPicPr>
        <p:blipFill rotWithShape="1">
          <a:blip r:embed="rId3">
            <a:alphaModFix/>
          </a:blip>
          <a:srcRect/>
          <a:stretch/>
        </p:blipFill>
        <p:spPr>
          <a:xfrm>
            <a:off x="3200400" y="3288772"/>
            <a:ext cx="2857499" cy="2498724"/>
          </a:xfrm>
          <a:prstGeom prst="rect">
            <a:avLst/>
          </a:prstGeom>
          <a:noFill/>
          <a:ln>
            <a:noFill/>
          </a:ln>
        </p:spPr>
      </p:pic>
    </p:spTree>
    <p:extLst>
      <p:ext uri="{BB962C8B-B14F-4D97-AF65-F5344CB8AC3E}">
        <p14:creationId xmlns:p14="http://schemas.microsoft.com/office/powerpoint/2010/main" val="2873516819"/>
      </p:ext>
    </p:extLst>
  </p:cSld>
  <p:clrMapOvr>
    <a:masterClrMapping/>
  </p:clrMapOvr>
  <p:transition xmlns:p14="http://schemas.microsoft.com/office/powerpoint/2010/mai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28650" y="365126"/>
            <a:ext cx="7886700" cy="1325563"/>
          </a:xfrm>
        </p:spPr>
        <p:txBody>
          <a:bodyPr>
            <a:normAutofit/>
          </a:bodyPr>
          <a:lstStyle/>
          <a:p>
            <a:pPr algn="ctr">
              <a:defRPr/>
            </a:pPr>
            <a:r>
              <a:rPr lang="en-US" sz="3200" dirty="0">
                <a:solidFill>
                  <a:schemeClr val="tx1">
                    <a:lumMod val="75000"/>
                  </a:schemeClr>
                </a:solidFill>
                <a:latin typeface="+mn-lt"/>
              </a:rPr>
              <a:t>What is the </a:t>
            </a:r>
            <a:r>
              <a:rPr lang="en-US" sz="3200" dirty="0" smtClean="0">
                <a:solidFill>
                  <a:schemeClr val="tx1">
                    <a:lumMod val="75000"/>
                  </a:schemeClr>
                </a:solidFill>
                <a:latin typeface="+mn-lt"/>
              </a:rPr>
              <a:t>ASQ:SE-2</a:t>
            </a:r>
            <a:endParaRPr lang="en-US" sz="3200" dirty="0">
              <a:solidFill>
                <a:schemeClr val="tx1">
                  <a:lumMod val="75000"/>
                </a:schemeClr>
              </a:solidFill>
              <a:latin typeface="+mn-lt"/>
            </a:endParaRPr>
          </a:p>
        </p:txBody>
      </p:sp>
      <p:sp>
        <p:nvSpPr>
          <p:cNvPr id="3" name="Content Placeholder 2"/>
          <p:cNvSpPr>
            <a:spLocks noGrp="1"/>
          </p:cNvSpPr>
          <p:nvPr>
            <p:ph idx="4294967295"/>
          </p:nvPr>
        </p:nvSpPr>
        <p:spPr>
          <a:xfrm>
            <a:off x="628650" y="1371600"/>
            <a:ext cx="7886700" cy="4351338"/>
          </a:xfrm>
        </p:spPr>
        <p:txBody>
          <a:bodyPr/>
          <a:lstStyle/>
          <a:p>
            <a:pPr>
              <a:defRPr/>
            </a:pPr>
            <a:r>
              <a:rPr lang="en-US" sz="3200" dirty="0">
                <a:solidFill>
                  <a:schemeClr val="tx1">
                    <a:lumMod val="75000"/>
                  </a:schemeClr>
                </a:solidFill>
              </a:rPr>
              <a:t>Parent-completed questionnaire</a:t>
            </a:r>
          </a:p>
          <a:p>
            <a:pPr marL="0" indent="0">
              <a:buNone/>
              <a:defRPr/>
            </a:pPr>
            <a:endParaRPr lang="en-US" sz="3200" dirty="0">
              <a:solidFill>
                <a:schemeClr val="tx1">
                  <a:lumMod val="75000"/>
                </a:schemeClr>
              </a:solidFill>
            </a:endParaRPr>
          </a:p>
          <a:p>
            <a:pPr>
              <a:defRPr/>
            </a:pPr>
            <a:r>
              <a:rPr lang="en-US" sz="3200" dirty="0">
                <a:solidFill>
                  <a:schemeClr val="tx1">
                    <a:lumMod val="75000"/>
                  </a:schemeClr>
                </a:solidFill>
              </a:rPr>
              <a:t>Identifies young children at risk for social or emotional difficulties.</a:t>
            </a:r>
          </a:p>
          <a:p>
            <a:pPr marL="0" indent="0">
              <a:buNone/>
              <a:defRPr/>
            </a:pPr>
            <a:endParaRPr lang="en-US" sz="3200" dirty="0">
              <a:solidFill>
                <a:schemeClr val="tx1">
                  <a:lumMod val="75000"/>
                </a:schemeClr>
              </a:solidFill>
            </a:endParaRPr>
          </a:p>
          <a:p>
            <a:pPr>
              <a:defRPr/>
            </a:pPr>
            <a:r>
              <a:rPr lang="en-US" sz="3200" dirty="0">
                <a:solidFill>
                  <a:schemeClr val="tx1">
                    <a:lumMod val="75000"/>
                  </a:schemeClr>
                </a:solidFill>
              </a:rPr>
              <a:t>Research shows that if only the ASQ-3 is administered, many children who have social-emotional needs will be missed</a:t>
            </a:r>
          </a:p>
          <a:p>
            <a:pPr marL="0" indent="0">
              <a:buFont typeface="Wingdings" pitchFamily="2" charset="2"/>
              <a:buNone/>
              <a:defRPr/>
            </a:pPr>
            <a:endParaRPr lang="en-US" dirty="0">
              <a:solidFill>
                <a:schemeClr val="tx1">
                  <a:lumMod val="75000"/>
                </a:schemeClr>
              </a:solidFill>
            </a:endParaRPr>
          </a:p>
          <a:p>
            <a:pPr>
              <a:defRPr/>
            </a:pPr>
            <a:endParaRPr lang="en-US" dirty="0"/>
          </a:p>
          <a:p>
            <a:pPr marL="0" indent="0">
              <a:buFont typeface="Wingdings" pitchFamily="2" charset="2"/>
              <a:buNone/>
              <a:defRPr/>
            </a:pPr>
            <a:endParaRPr lang="en-US" dirty="0"/>
          </a:p>
        </p:txBody>
      </p:sp>
      <p:sp>
        <p:nvSpPr>
          <p:cNvPr id="4" name="Slide Number Placeholder 3"/>
          <p:cNvSpPr>
            <a:spLocks noGrp="1"/>
          </p:cNvSpPr>
          <p:nvPr>
            <p:ph type="sldNum" sz="quarter" idx="4294967295"/>
          </p:nvPr>
        </p:nvSpPr>
        <p:spPr>
          <a:xfrm>
            <a:off x="6457950" y="6356351"/>
            <a:ext cx="2057400" cy="365125"/>
          </a:xfrm>
        </p:spPr>
        <p:txBody>
          <a:bodyPr/>
          <a:lstStyle/>
          <a:p>
            <a:pPr>
              <a:defRPr/>
            </a:pPr>
            <a:fld id="{65EA12B8-4633-4419-A020-F838634BECB8}" type="slidenum">
              <a:rPr lang="en-US" smtClean="0">
                <a:solidFill>
                  <a:srgbClr val="006699"/>
                </a:solidFill>
              </a:rPr>
              <a:pPr>
                <a:defRPr/>
              </a:pPr>
              <a:t>25</a:t>
            </a:fld>
            <a:endParaRPr lang="en-US">
              <a:solidFill>
                <a:srgbClr val="006699"/>
              </a:solidFill>
            </a:endParaRPr>
          </a:p>
        </p:txBody>
      </p:sp>
    </p:spTree>
    <p:extLst>
      <p:ext uri="{BB962C8B-B14F-4D97-AF65-F5344CB8AC3E}">
        <p14:creationId xmlns:p14="http://schemas.microsoft.com/office/powerpoint/2010/main" val="40038129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idx="4294967295"/>
          </p:nvPr>
        </p:nvSpPr>
        <p:spPr>
          <a:xfrm>
            <a:off x="628650" y="365126"/>
            <a:ext cx="7886700" cy="1325563"/>
          </a:xfrm>
        </p:spPr>
        <p:txBody>
          <a:bodyPr>
            <a:normAutofit/>
          </a:bodyPr>
          <a:lstStyle/>
          <a:p>
            <a:pPr algn="ctr">
              <a:defRPr/>
            </a:pPr>
            <a:r>
              <a:rPr lang="en-US" altLang="en-US" sz="3600" dirty="0">
                <a:solidFill>
                  <a:schemeClr val="tx1">
                    <a:lumMod val="75000"/>
                  </a:schemeClr>
                </a:solidFill>
                <a:latin typeface="+mn-lt"/>
              </a:rPr>
              <a:t>ASQ:SE-2 Domains</a:t>
            </a:r>
          </a:p>
        </p:txBody>
      </p:sp>
      <p:sp>
        <p:nvSpPr>
          <p:cNvPr id="4" name="Slide Number Placeholder 3"/>
          <p:cNvSpPr>
            <a:spLocks noGrp="1"/>
          </p:cNvSpPr>
          <p:nvPr>
            <p:ph type="sldNum" sz="quarter" idx="4294967295"/>
          </p:nvPr>
        </p:nvSpPr>
        <p:spPr>
          <a:xfrm>
            <a:off x="6457950" y="6356351"/>
            <a:ext cx="2057400" cy="365125"/>
          </a:xfrm>
        </p:spPr>
        <p:txBody>
          <a:bodyPr/>
          <a:lstStyle/>
          <a:p>
            <a:pPr>
              <a:defRPr/>
            </a:pPr>
            <a:fld id="{51C2D4F9-97E2-45A6-9778-A32AD97A097B}" type="slidenum">
              <a:rPr lang="en-US" smtClean="0">
                <a:solidFill>
                  <a:srgbClr val="006699"/>
                </a:solidFill>
              </a:rPr>
              <a:pPr>
                <a:defRPr/>
              </a:pPr>
              <a:t>26</a:t>
            </a:fld>
            <a:endParaRPr lang="en-US">
              <a:solidFill>
                <a:srgbClr val="006699"/>
              </a:solidFill>
            </a:endParaRPr>
          </a:p>
        </p:txBody>
      </p:sp>
      <p:sp>
        <p:nvSpPr>
          <p:cNvPr id="6" name="TextBox 5"/>
          <p:cNvSpPr txBox="1"/>
          <p:nvPr/>
        </p:nvSpPr>
        <p:spPr>
          <a:xfrm>
            <a:off x="838200" y="1250949"/>
            <a:ext cx="3886200" cy="4494213"/>
          </a:xfrm>
          <a:prstGeom prst="rect">
            <a:avLst/>
          </a:prstGeom>
          <a:noFill/>
        </p:spPr>
        <p:txBody>
          <a:bodyPr>
            <a:spAutoFit/>
          </a:bodyPr>
          <a:lstStyle/>
          <a:p>
            <a:pPr eaLnBrk="0" fontAlgn="base" hangingPunct="0">
              <a:spcBef>
                <a:spcPct val="0"/>
              </a:spcBef>
              <a:spcAft>
                <a:spcPct val="0"/>
              </a:spcAft>
              <a:defRPr/>
            </a:pPr>
            <a:r>
              <a:rPr lang="en-US" sz="2000" b="1" kern="1200" dirty="0">
                <a:solidFill>
                  <a:srgbClr val="7030A0"/>
                </a:solidFill>
                <a:latin typeface="Verdana" pitchFamily="34" charset="0"/>
                <a:ea typeface="+mn-ea"/>
                <a:cs typeface="+mn-cs"/>
              </a:rPr>
              <a:t>Self-Regulation: </a:t>
            </a:r>
            <a:r>
              <a:rPr lang="en-US" sz="1600" kern="1200" dirty="0">
                <a:solidFill>
                  <a:srgbClr val="006699">
                    <a:lumMod val="75000"/>
                  </a:srgbClr>
                </a:solidFill>
                <a:latin typeface="Verdana" pitchFamily="34" charset="0"/>
                <a:ea typeface="+mn-ea"/>
                <a:cs typeface="+mn-cs"/>
              </a:rPr>
              <a:t>Does your child settle herself down after exciting activities?</a:t>
            </a:r>
            <a:endParaRPr lang="en-US" sz="2000" kern="1200" dirty="0">
              <a:solidFill>
                <a:srgbClr val="006699">
                  <a:lumMod val="75000"/>
                </a:srgbClr>
              </a:solidFill>
              <a:latin typeface="Verdana" pitchFamily="34" charset="0"/>
              <a:ea typeface="+mn-ea"/>
              <a:cs typeface="+mn-cs"/>
            </a:endParaRPr>
          </a:p>
          <a:p>
            <a:pPr eaLnBrk="0" fontAlgn="base" hangingPunct="0">
              <a:spcBef>
                <a:spcPct val="0"/>
              </a:spcBef>
              <a:spcAft>
                <a:spcPct val="0"/>
              </a:spcAft>
              <a:defRPr/>
            </a:pPr>
            <a:endParaRPr lang="en-US" sz="2000" kern="1200" dirty="0">
              <a:solidFill>
                <a:srgbClr val="006699"/>
              </a:solidFill>
              <a:latin typeface="Verdana" pitchFamily="34" charset="0"/>
              <a:ea typeface="+mn-ea"/>
              <a:cs typeface="+mn-cs"/>
            </a:endParaRPr>
          </a:p>
          <a:p>
            <a:pPr eaLnBrk="0" fontAlgn="base" hangingPunct="0">
              <a:spcBef>
                <a:spcPct val="0"/>
              </a:spcBef>
              <a:spcAft>
                <a:spcPct val="0"/>
              </a:spcAft>
              <a:defRPr/>
            </a:pPr>
            <a:r>
              <a:rPr lang="en-US" sz="2000" b="1" kern="1200" dirty="0">
                <a:solidFill>
                  <a:srgbClr val="00B050"/>
                </a:solidFill>
                <a:latin typeface="Verdana" pitchFamily="34" charset="0"/>
                <a:ea typeface="+mn-ea"/>
                <a:cs typeface="+mn-cs"/>
              </a:rPr>
              <a:t>Compliance: </a:t>
            </a:r>
            <a:r>
              <a:rPr lang="en-US" sz="1600" kern="1200" dirty="0">
                <a:solidFill>
                  <a:srgbClr val="006699">
                    <a:lumMod val="75000"/>
                  </a:srgbClr>
                </a:solidFill>
                <a:latin typeface="Verdana" pitchFamily="34" charset="0"/>
                <a:ea typeface="+mn-ea"/>
                <a:cs typeface="+mn-cs"/>
              </a:rPr>
              <a:t>Does your child do what you ask him to do?</a:t>
            </a:r>
          </a:p>
          <a:p>
            <a:pPr eaLnBrk="0" fontAlgn="base" hangingPunct="0">
              <a:spcBef>
                <a:spcPct val="0"/>
              </a:spcBef>
              <a:spcAft>
                <a:spcPct val="0"/>
              </a:spcAft>
              <a:defRPr/>
            </a:pPr>
            <a:endParaRPr lang="en-US" sz="2000" kern="1200" dirty="0">
              <a:solidFill>
                <a:srgbClr val="FF0000"/>
              </a:solidFill>
              <a:latin typeface="Verdana" pitchFamily="34" charset="0"/>
              <a:ea typeface="+mn-ea"/>
              <a:cs typeface="+mn-cs"/>
            </a:endParaRPr>
          </a:p>
          <a:p>
            <a:pPr eaLnBrk="0" fontAlgn="base" hangingPunct="0">
              <a:spcBef>
                <a:spcPct val="0"/>
              </a:spcBef>
              <a:spcAft>
                <a:spcPct val="0"/>
              </a:spcAft>
              <a:defRPr/>
            </a:pPr>
            <a:r>
              <a:rPr lang="en-US" sz="2000" b="1" kern="1200" dirty="0">
                <a:solidFill>
                  <a:srgbClr val="FF0000"/>
                </a:solidFill>
                <a:latin typeface="Verdana" pitchFamily="34" charset="0"/>
                <a:ea typeface="+mn-ea"/>
                <a:cs typeface="+mn-cs"/>
              </a:rPr>
              <a:t>Communication: </a:t>
            </a:r>
            <a:r>
              <a:rPr lang="en-US" sz="1600" kern="1200" dirty="0">
                <a:solidFill>
                  <a:srgbClr val="006699">
                    <a:lumMod val="75000"/>
                  </a:srgbClr>
                </a:solidFill>
                <a:latin typeface="Verdana" pitchFamily="34" charset="0"/>
                <a:ea typeface="+mn-ea"/>
                <a:cs typeface="+mn-cs"/>
              </a:rPr>
              <a:t>Does your child look at you when you talk to her?</a:t>
            </a:r>
          </a:p>
          <a:p>
            <a:pPr eaLnBrk="0" fontAlgn="base" hangingPunct="0">
              <a:spcBef>
                <a:spcPct val="0"/>
              </a:spcBef>
              <a:spcAft>
                <a:spcPct val="0"/>
              </a:spcAft>
              <a:defRPr/>
            </a:pPr>
            <a:endParaRPr lang="en-US" sz="2000" kern="1200" dirty="0">
              <a:solidFill>
                <a:srgbClr val="006699"/>
              </a:solidFill>
              <a:latin typeface="Verdana" pitchFamily="34" charset="0"/>
              <a:ea typeface="+mn-ea"/>
              <a:cs typeface="+mn-cs"/>
            </a:endParaRPr>
          </a:p>
          <a:p>
            <a:pPr eaLnBrk="0" fontAlgn="base" hangingPunct="0">
              <a:spcBef>
                <a:spcPct val="0"/>
              </a:spcBef>
              <a:spcAft>
                <a:spcPct val="0"/>
              </a:spcAft>
              <a:defRPr/>
            </a:pPr>
            <a:r>
              <a:rPr lang="en-US" sz="2000" b="1" kern="1200" dirty="0">
                <a:solidFill>
                  <a:srgbClr val="FFC000"/>
                </a:solidFill>
                <a:latin typeface="Verdana" pitchFamily="34" charset="0"/>
                <a:ea typeface="+mn-ea"/>
                <a:cs typeface="+mn-cs"/>
              </a:rPr>
              <a:t>Adaptive Functioning</a:t>
            </a:r>
            <a:r>
              <a:rPr lang="en-US" sz="2000" kern="1200" dirty="0">
                <a:solidFill>
                  <a:srgbClr val="FFC000"/>
                </a:solidFill>
                <a:latin typeface="Verdana" pitchFamily="34" charset="0"/>
                <a:ea typeface="+mn-ea"/>
                <a:cs typeface="+mn-cs"/>
              </a:rPr>
              <a:t>:</a:t>
            </a:r>
            <a:r>
              <a:rPr lang="en-US" sz="2000" kern="1200" dirty="0">
                <a:solidFill>
                  <a:srgbClr val="006699"/>
                </a:solidFill>
                <a:latin typeface="Verdana" pitchFamily="34" charset="0"/>
                <a:ea typeface="+mn-ea"/>
                <a:cs typeface="+mn-cs"/>
              </a:rPr>
              <a:t> </a:t>
            </a:r>
            <a:r>
              <a:rPr lang="en-US" sz="1600" kern="1200" dirty="0">
                <a:solidFill>
                  <a:srgbClr val="006699">
                    <a:lumMod val="75000"/>
                  </a:srgbClr>
                </a:solidFill>
                <a:latin typeface="Verdana" pitchFamily="34" charset="0"/>
                <a:ea typeface="+mn-ea"/>
                <a:cs typeface="+mn-cs"/>
              </a:rPr>
              <a:t>Does your child stay away from dangerous things, such as fire     and moving cars?</a:t>
            </a:r>
          </a:p>
          <a:p>
            <a:pPr eaLnBrk="0" fontAlgn="base" hangingPunct="0">
              <a:spcBef>
                <a:spcPct val="0"/>
              </a:spcBef>
              <a:spcAft>
                <a:spcPct val="0"/>
              </a:spcAft>
              <a:defRPr/>
            </a:pPr>
            <a:endParaRPr lang="en-US" sz="1800" kern="1200" dirty="0">
              <a:solidFill>
                <a:srgbClr val="006699"/>
              </a:solidFill>
              <a:latin typeface="Verdana" pitchFamily="34" charset="0"/>
              <a:ea typeface="+mn-ea"/>
              <a:cs typeface="+mn-cs"/>
            </a:endParaRPr>
          </a:p>
        </p:txBody>
      </p:sp>
      <p:sp>
        <p:nvSpPr>
          <p:cNvPr id="11" name="TextBox 10"/>
          <p:cNvSpPr txBox="1"/>
          <p:nvPr/>
        </p:nvSpPr>
        <p:spPr>
          <a:xfrm>
            <a:off x="4933950" y="1250949"/>
            <a:ext cx="3886200" cy="2862263"/>
          </a:xfrm>
          <a:prstGeom prst="rect">
            <a:avLst/>
          </a:prstGeom>
          <a:noFill/>
        </p:spPr>
        <p:txBody>
          <a:bodyPr>
            <a:spAutoFit/>
          </a:bodyPr>
          <a:lstStyle/>
          <a:p>
            <a:pPr eaLnBrk="0" fontAlgn="base" hangingPunct="0">
              <a:spcBef>
                <a:spcPct val="0"/>
              </a:spcBef>
              <a:spcAft>
                <a:spcPct val="0"/>
              </a:spcAft>
              <a:defRPr/>
            </a:pPr>
            <a:r>
              <a:rPr lang="en-US" sz="2000" b="1" kern="1200" dirty="0">
                <a:solidFill>
                  <a:srgbClr val="00B050"/>
                </a:solidFill>
                <a:latin typeface="Verdana" pitchFamily="34" charset="0"/>
                <a:ea typeface="+mn-ea"/>
                <a:cs typeface="+mn-cs"/>
              </a:rPr>
              <a:t>Autonomy: </a:t>
            </a:r>
            <a:r>
              <a:rPr lang="en-US" sz="1600" kern="1200" dirty="0">
                <a:solidFill>
                  <a:srgbClr val="006699">
                    <a:lumMod val="75000"/>
                  </a:srgbClr>
                </a:solidFill>
                <a:latin typeface="Verdana" pitchFamily="34" charset="0"/>
                <a:ea typeface="+mn-ea"/>
                <a:cs typeface="+mn-cs"/>
              </a:rPr>
              <a:t>Does your child cling to you more than you expect?</a:t>
            </a:r>
          </a:p>
          <a:p>
            <a:pPr eaLnBrk="0" fontAlgn="base" hangingPunct="0">
              <a:spcBef>
                <a:spcPct val="0"/>
              </a:spcBef>
              <a:spcAft>
                <a:spcPct val="0"/>
              </a:spcAft>
              <a:defRPr/>
            </a:pPr>
            <a:endParaRPr lang="en-US" sz="2000" kern="1200" dirty="0">
              <a:solidFill>
                <a:srgbClr val="006699"/>
              </a:solidFill>
              <a:latin typeface="Verdana" pitchFamily="34" charset="0"/>
              <a:ea typeface="+mn-ea"/>
              <a:cs typeface="+mn-cs"/>
            </a:endParaRPr>
          </a:p>
          <a:p>
            <a:pPr eaLnBrk="0" fontAlgn="base" hangingPunct="0">
              <a:spcBef>
                <a:spcPct val="0"/>
              </a:spcBef>
              <a:spcAft>
                <a:spcPct val="0"/>
              </a:spcAft>
              <a:defRPr/>
            </a:pPr>
            <a:r>
              <a:rPr lang="en-US" sz="2000" b="1" kern="1200" dirty="0">
                <a:solidFill>
                  <a:srgbClr val="FF0000"/>
                </a:solidFill>
                <a:latin typeface="Verdana" pitchFamily="34" charset="0"/>
                <a:ea typeface="+mn-ea"/>
                <a:cs typeface="+mn-cs"/>
              </a:rPr>
              <a:t>Affect (mood): </a:t>
            </a:r>
            <a:r>
              <a:rPr lang="en-US" sz="1600" kern="1200" dirty="0">
                <a:solidFill>
                  <a:srgbClr val="006699">
                    <a:lumMod val="75000"/>
                  </a:srgbClr>
                </a:solidFill>
                <a:latin typeface="Verdana" pitchFamily="34" charset="0"/>
                <a:ea typeface="+mn-ea"/>
                <a:cs typeface="+mn-cs"/>
              </a:rPr>
              <a:t>Does your child seem happy?</a:t>
            </a:r>
          </a:p>
          <a:p>
            <a:pPr eaLnBrk="0" fontAlgn="base" hangingPunct="0">
              <a:spcBef>
                <a:spcPct val="0"/>
              </a:spcBef>
              <a:spcAft>
                <a:spcPct val="0"/>
              </a:spcAft>
              <a:defRPr/>
            </a:pPr>
            <a:endParaRPr lang="en-US" sz="2000" b="1" kern="1200" dirty="0">
              <a:solidFill>
                <a:srgbClr val="7030A0"/>
              </a:solidFill>
              <a:latin typeface="Verdana" pitchFamily="34" charset="0"/>
              <a:ea typeface="+mn-ea"/>
              <a:cs typeface="+mn-cs"/>
            </a:endParaRPr>
          </a:p>
          <a:p>
            <a:pPr eaLnBrk="0" fontAlgn="base" hangingPunct="0">
              <a:spcBef>
                <a:spcPct val="0"/>
              </a:spcBef>
              <a:spcAft>
                <a:spcPct val="0"/>
              </a:spcAft>
              <a:defRPr/>
            </a:pPr>
            <a:r>
              <a:rPr lang="en-US" sz="2000" b="1" kern="1200" dirty="0">
                <a:solidFill>
                  <a:srgbClr val="7030A0"/>
                </a:solidFill>
                <a:latin typeface="Verdana" pitchFamily="34" charset="0"/>
                <a:ea typeface="+mn-ea"/>
                <a:cs typeface="+mn-cs"/>
              </a:rPr>
              <a:t>Interactions with People: </a:t>
            </a:r>
            <a:r>
              <a:rPr lang="en-US" sz="1600" kern="1200" dirty="0">
                <a:solidFill>
                  <a:srgbClr val="006699">
                    <a:lumMod val="75000"/>
                  </a:srgbClr>
                </a:solidFill>
                <a:latin typeface="Verdana" pitchFamily="34" charset="0"/>
                <a:ea typeface="+mn-ea"/>
                <a:cs typeface="+mn-cs"/>
              </a:rPr>
              <a:t>Does your child try to hurt other children, adults, or animals (for example, by kicking or biting)?</a:t>
            </a:r>
          </a:p>
        </p:txBody>
      </p:sp>
    </p:spTree>
    <p:extLst>
      <p:ext uri="{BB962C8B-B14F-4D97-AF65-F5344CB8AC3E}">
        <p14:creationId xmlns:p14="http://schemas.microsoft.com/office/powerpoint/2010/main" val="14486661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Shape 280"/>
          <p:cNvSpPr txBox="1">
            <a:spLocks noGrp="1"/>
          </p:cNvSpPr>
          <p:nvPr>
            <p:ph type="title" idx="4294967295"/>
          </p:nvPr>
        </p:nvSpPr>
        <p:spPr>
          <a:xfrm>
            <a:off x="457200" y="461436"/>
            <a:ext cx="8229600" cy="769401"/>
          </a:xfrm>
          <a:prstGeom prst="rect">
            <a:avLst/>
          </a:prstGeom>
          <a:noFill/>
          <a:ln>
            <a:noFill/>
          </a:ln>
        </p:spPr>
        <p:txBody>
          <a:bodyPr lIns="91425" tIns="45700" rIns="91425" bIns="45700" anchor="ctr" anchorCtr="0">
            <a:spAutoFit/>
          </a:bodyPr>
          <a:lstStyle/>
          <a:p>
            <a:pPr marL="0" marR="0" lvl="0" indent="0" algn="ctr" rtl="0">
              <a:lnSpc>
                <a:spcPct val="100000"/>
              </a:lnSpc>
              <a:spcBef>
                <a:spcPts val="0"/>
              </a:spcBef>
              <a:spcAft>
                <a:spcPts val="0"/>
              </a:spcAft>
              <a:buClr>
                <a:schemeClr val="lt1"/>
              </a:buClr>
              <a:buSzPct val="25000"/>
              <a:buFont typeface="Calibri"/>
              <a:buNone/>
            </a:pPr>
            <a:r>
              <a:rPr lang="en-US" sz="4400" b="1" i="0" u="sng" strike="noStrike" cap="none" baseline="0" dirty="0">
                <a:latin typeface="Calibri"/>
                <a:ea typeface="Calibri"/>
                <a:cs typeface="Calibri"/>
                <a:sym typeface="Calibri"/>
              </a:rPr>
              <a:t>ASQ:SE-2 Scoring</a:t>
            </a:r>
          </a:p>
        </p:txBody>
      </p:sp>
      <p:sp>
        <p:nvSpPr>
          <p:cNvPr id="281" name="Shape 281"/>
          <p:cNvSpPr txBox="1">
            <a:spLocks noGrp="1"/>
          </p:cNvSpPr>
          <p:nvPr>
            <p:ph type="body" idx="4294967295"/>
          </p:nvPr>
        </p:nvSpPr>
        <p:spPr>
          <a:xfrm>
            <a:off x="533400" y="914400"/>
            <a:ext cx="8305799" cy="8288895"/>
          </a:xfrm>
          <a:prstGeom prst="rect">
            <a:avLst/>
          </a:prstGeom>
          <a:noFill/>
          <a:ln>
            <a:noFill/>
          </a:ln>
        </p:spPr>
        <p:txBody>
          <a:bodyPr lIns="91425" tIns="45700" rIns="91425" bIns="45700" anchor="t" anchorCtr="0">
            <a:spAutoFit/>
          </a:bodyPr>
          <a:lstStyle/>
          <a:p>
            <a:pPr marL="342900" marR="0" lvl="0" indent="-139700" algn="l" rtl="0">
              <a:lnSpc>
                <a:spcPct val="100000"/>
              </a:lnSpc>
              <a:spcBef>
                <a:spcPts val="0"/>
              </a:spcBef>
              <a:spcAft>
                <a:spcPts val="0"/>
              </a:spcAft>
              <a:buClr>
                <a:schemeClr val="lt1"/>
              </a:buClr>
              <a:buFont typeface="Calibri"/>
              <a:buNone/>
            </a:pPr>
            <a:endParaRPr sz="3200" b="0" i="0" u="none" strike="noStrike" cap="none" baseline="0" dirty="0">
              <a:solidFill>
                <a:schemeClr val="lt1"/>
              </a:solidFill>
              <a:latin typeface="Calibri"/>
              <a:ea typeface="Calibri"/>
              <a:cs typeface="Calibri"/>
              <a:sym typeface="Calibri"/>
            </a:endParaRPr>
          </a:p>
          <a:p>
            <a:pPr marL="0" lvl="2" indent="0">
              <a:lnSpc>
                <a:spcPct val="100000"/>
              </a:lnSpc>
              <a:spcBef>
                <a:spcPts val="720"/>
              </a:spcBef>
              <a:buClr>
                <a:schemeClr val="lt1"/>
              </a:buClr>
              <a:buSzPct val="100000"/>
              <a:buNone/>
            </a:pPr>
            <a:r>
              <a:rPr lang="en-US" sz="3000" b="0" i="0" u="none" strike="noStrike" cap="none" baseline="0" dirty="0">
                <a:latin typeface="Calibri"/>
                <a:ea typeface="Calibri"/>
                <a:cs typeface="Calibri"/>
                <a:sym typeface="Calibri"/>
              </a:rPr>
              <a:t>Response to each item can be:</a:t>
            </a:r>
          </a:p>
          <a:p>
            <a:pPr marL="0" lvl="2" indent="-342900">
              <a:lnSpc>
                <a:spcPct val="100000"/>
              </a:lnSpc>
              <a:spcBef>
                <a:spcPts val="720"/>
              </a:spcBef>
              <a:buSzPct val="100000"/>
              <a:buFont typeface="Calibri"/>
              <a:buChar char="•"/>
            </a:pPr>
            <a:r>
              <a:rPr lang="en-US" sz="3000" b="0" i="0" u="none" strike="noStrike" cap="none" baseline="0" dirty="0">
                <a:latin typeface="Calibri"/>
                <a:ea typeface="Calibri"/>
                <a:cs typeface="Calibri"/>
                <a:sym typeface="Calibri"/>
              </a:rPr>
              <a:t>“Often or always”</a:t>
            </a:r>
          </a:p>
          <a:p>
            <a:pPr marL="0" lvl="2" indent="-342900">
              <a:lnSpc>
                <a:spcPct val="100000"/>
              </a:lnSpc>
              <a:spcBef>
                <a:spcPts val="720"/>
              </a:spcBef>
              <a:buSzPct val="100000"/>
              <a:buFont typeface="Calibri"/>
              <a:buChar char="•"/>
            </a:pPr>
            <a:r>
              <a:rPr lang="en-US" sz="3000" b="0" i="0" u="none" strike="noStrike" cap="none" baseline="0" dirty="0">
                <a:latin typeface="Calibri"/>
                <a:ea typeface="Calibri"/>
                <a:cs typeface="Calibri"/>
                <a:sym typeface="Calibri"/>
              </a:rPr>
              <a:t>“Somewhat”</a:t>
            </a:r>
          </a:p>
          <a:p>
            <a:pPr marL="0" lvl="2" indent="-342900">
              <a:lnSpc>
                <a:spcPct val="100000"/>
              </a:lnSpc>
              <a:spcBef>
                <a:spcPts val="720"/>
              </a:spcBef>
              <a:buSzPct val="100000"/>
              <a:buFont typeface="Calibri"/>
              <a:buChar char="•"/>
            </a:pPr>
            <a:r>
              <a:rPr lang="en-US" sz="3000" dirty="0">
                <a:latin typeface="Calibri"/>
                <a:ea typeface="Calibri"/>
                <a:cs typeface="Calibri"/>
                <a:sym typeface="Calibri"/>
              </a:rPr>
              <a:t>“Rarely or Never”</a:t>
            </a:r>
          </a:p>
          <a:p>
            <a:pPr marL="0" lvl="2" indent="0">
              <a:lnSpc>
                <a:spcPct val="100000"/>
              </a:lnSpc>
              <a:spcBef>
                <a:spcPts val="720"/>
              </a:spcBef>
              <a:buSzPct val="100000"/>
              <a:buNone/>
            </a:pPr>
            <a:r>
              <a:rPr lang="en-US" sz="3000" b="0" i="0" u="none" strike="noStrike" cap="none" baseline="0" dirty="0">
                <a:latin typeface="Calibri"/>
                <a:ea typeface="Calibri"/>
                <a:cs typeface="Calibri"/>
                <a:sym typeface="Calibri"/>
              </a:rPr>
              <a:t>In addition, parents are asked to check items that they are concerned about.</a:t>
            </a:r>
          </a:p>
          <a:p>
            <a:pPr marL="1028700" lvl="2" indent="-342900">
              <a:lnSpc>
                <a:spcPct val="100000"/>
              </a:lnSpc>
              <a:spcBef>
                <a:spcPts val="720"/>
              </a:spcBef>
              <a:buClr>
                <a:schemeClr val="lt1"/>
              </a:buClr>
              <a:buSzPct val="100000"/>
              <a:buFont typeface="Calibri"/>
              <a:buChar char="•"/>
            </a:pPr>
            <a:r>
              <a:rPr lang="en-US" sz="3000" b="0" i="0" u="none" strike="noStrike" cap="none" baseline="0" dirty="0">
                <a:solidFill>
                  <a:schemeClr val="lt1"/>
                </a:solidFill>
                <a:latin typeface="Calibri"/>
                <a:ea typeface="Calibri"/>
                <a:cs typeface="Calibri"/>
                <a:sym typeface="Calibri"/>
              </a:rPr>
              <a:t>:</a:t>
            </a:r>
          </a:p>
          <a:p>
            <a:pPr marL="342900" marR="0" lvl="0" indent="-114300" algn="l" rtl="0">
              <a:lnSpc>
                <a:spcPct val="100000"/>
              </a:lnSpc>
              <a:spcBef>
                <a:spcPts val="720"/>
              </a:spcBef>
              <a:spcAft>
                <a:spcPts val="0"/>
              </a:spcAft>
              <a:buClr>
                <a:schemeClr val="lt1"/>
              </a:buClr>
              <a:buFont typeface="Calibri"/>
              <a:buNone/>
            </a:pPr>
            <a:endParaRPr sz="3600" b="0" i="0" u="none" strike="noStrike" cap="none" baseline="0" dirty="0">
              <a:solidFill>
                <a:schemeClr val="lt1"/>
              </a:solidFill>
              <a:latin typeface="Calibri"/>
              <a:ea typeface="Calibri"/>
              <a:cs typeface="Calibri"/>
              <a:sym typeface="Calibri"/>
            </a:endParaRPr>
          </a:p>
          <a:p>
            <a:pPr marL="742950" marR="0" lvl="1" indent="-82550" algn="l" rtl="0">
              <a:lnSpc>
                <a:spcPct val="100000"/>
              </a:lnSpc>
              <a:spcBef>
                <a:spcPts val="640"/>
              </a:spcBef>
              <a:spcAft>
                <a:spcPts val="0"/>
              </a:spcAft>
              <a:buClr>
                <a:schemeClr val="lt1"/>
              </a:buClr>
              <a:buFont typeface="Calibri"/>
              <a:buNone/>
            </a:pPr>
            <a:endParaRPr sz="3200" b="0" i="0" u="none" strike="noStrike" cap="none" baseline="0" dirty="0">
              <a:solidFill>
                <a:schemeClr val="lt1"/>
              </a:solidFill>
              <a:latin typeface="Calibri"/>
              <a:ea typeface="Calibri"/>
              <a:cs typeface="Calibri"/>
              <a:sym typeface="Calibri"/>
            </a:endParaRPr>
          </a:p>
          <a:p>
            <a:pPr marL="742950" marR="0" lvl="1" indent="-285750" algn="l" rtl="0">
              <a:lnSpc>
                <a:spcPct val="100000"/>
              </a:lnSpc>
              <a:spcBef>
                <a:spcPts val="640"/>
              </a:spcBef>
              <a:spcAft>
                <a:spcPts val="0"/>
              </a:spcAft>
              <a:buClr>
                <a:schemeClr val="lt1"/>
              </a:buClr>
              <a:buFont typeface="Calibri"/>
              <a:buNone/>
            </a:pPr>
            <a:endParaRPr sz="3200" b="0" i="0" u="none" strike="noStrike" cap="none" baseline="0" dirty="0">
              <a:solidFill>
                <a:schemeClr val="lt1"/>
              </a:solidFill>
              <a:latin typeface="Calibri"/>
              <a:ea typeface="Calibri"/>
              <a:cs typeface="Calibri"/>
              <a:sym typeface="Calibri"/>
            </a:endParaRPr>
          </a:p>
          <a:p>
            <a:pPr marL="742950" marR="0" lvl="1" indent="-82550" algn="l" rtl="0">
              <a:lnSpc>
                <a:spcPct val="100000"/>
              </a:lnSpc>
              <a:spcBef>
                <a:spcPts val="640"/>
              </a:spcBef>
              <a:spcAft>
                <a:spcPts val="0"/>
              </a:spcAft>
              <a:buClr>
                <a:schemeClr val="lt1"/>
              </a:buClr>
              <a:buFont typeface="Calibri"/>
              <a:buNone/>
            </a:pPr>
            <a:endParaRPr sz="3200" b="0" i="0" u="none" strike="noStrike" cap="none" baseline="0" dirty="0">
              <a:solidFill>
                <a:schemeClr val="lt1"/>
              </a:solidFill>
              <a:latin typeface="Calibri"/>
              <a:ea typeface="Calibri"/>
              <a:cs typeface="Calibri"/>
              <a:sym typeface="Calibri"/>
            </a:endParaRPr>
          </a:p>
          <a:p>
            <a:pPr marL="742950" marR="0" lvl="1" indent="-82550" algn="l" rtl="0">
              <a:lnSpc>
                <a:spcPct val="100000"/>
              </a:lnSpc>
              <a:spcBef>
                <a:spcPts val="640"/>
              </a:spcBef>
              <a:spcAft>
                <a:spcPts val="0"/>
              </a:spcAft>
              <a:buClr>
                <a:schemeClr val="lt1"/>
              </a:buClr>
              <a:buFont typeface="Calibri"/>
              <a:buNone/>
            </a:pPr>
            <a:endParaRPr sz="3200" b="0" i="0" u="none" strike="noStrike" cap="none" baseline="0" dirty="0">
              <a:solidFill>
                <a:schemeClr val="lt1"/>
              </a:solidFill>
              <a:latin typeface="Calibri"/>
              <a:ea typeface="Calibri"/>
              <a:cs typeface="Calibri"/>
              <a:sym typeface="Calibri"/>
            </a:endParaRPr>
          </a:p>
          <a:p>
            <a:pPr marL="742950" marR="0" lvl="1" indent="-82550" algn="l" rtl="0">
              <a:lnSpc>
                <a:spcPct val="100000"/>
              </a:lnSpc>
              <a:spcBef>
                <a:spcPts val="640"/>
              </a:spcBef>
              <a:spcAft>
                <a:spcPts val="0"/>
              </a:spcAft>
              <a:buClr>
                <a:schemeClr val="lt1"/>
              </a:buClr>
              <a:buFont typeface="Calibri"/>
              <a:buNone/>
            </a:pPr>
            <a:endParaRPr sz="3200" b="0" i="0" u="none" strike="noStrike" cap="none" baseline="0" dirty="0">
              <a:solidFill>
                <a:schemeClr val="lt1"/>
              </a:solidFill>
              <a:latin typeface="Calibri"/>
              <a:ea typeface="Calibri"/>
              <a:cs typeface="Calibri"/>
              <a:sym typeface="Calibri"/>
            </a:endParaRPr>
          </a:p>
          <a:p>
            <a:pPr marL="0" marR="0" lvl="0" indent="0" algn="l" rtl="0">
              <a:spcBef>
                <a:spcPts val="0"/>
              </a:spcBef>
              <a:buNone/>
            </a:pPr>
            <a:endParaRPr sz="3200" b="0" i="0" u="none" strike="noStrike" cap="none" baseline="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354334603"/>
      </p:ext>
    </p:extLst>
  </p:cSld>
  <p:clrMapOvr>
    <a:masterClrMapping/>
  </p:clrMapOvr>
  <p:transition xmlns:p14="http://schemas.microsoft.com/office/powerpoint/2010/main" spd="slow">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Shape 280"/>
          <p:cNvSpPr txBox="1">
            <a:spLocks noGrp="1"/>
          </p:cNvSpPr>
          <p:nvPr>
            <p:ph type="title" idx="4294967295"/>
          </p:nvPr>
        </p:nvSpPr>
        <p:spPr>
          <a:xfrm>
            <a:off x="457200" y="461436"/>
            <a:ext cx="8229600" cy="769401"/>
          </a:xfrm>
          <a:prstGeom prst="rect">
            <a:avLst/>
          </a:prstGeom>
          <a:noFill/>
          <a:ln>
            <a:noFill/>
          </a:ln>
        </p:spPr>
        <p:txBody>
          <a:bodyPr lIns="91425" tIns="45700" rIns="91425" bIns="45700" anchor="ctr" anchorCtr="0">
            <a:spAutoFit/>
          </a:bodyPr>
          <a:lstStyle/>
          <a:p>
            <a:pPr marL="0" marR="0" lvl="0" indent="0" algn="ctr" rtl="0">
              <a:lnSpc>
                <a:spcPct val="100000"/>
              </a:lnSpc>
              <a:spcBef>
                <a:spcPts val="0"/>
              </a:spcBef>
              <a:spcAft>
                <a:spcPts val="0"/>
              </a:spcAft>
              <a:buClr>
                <a:schemeClr val="lt1"/>
              </a:buClr>
              <a:buSzPct val="25000"/>
              <a:buFont typeface="Calibri"/>
              <a:buNone/>
            </a:pPr>
            <a:r>
              <a:rPr lang="en-US" sz="4400" b="1" i="0" u="sng" strike="noStrike" cap="none" baseline="0" dirty="0">
                <a:latin typeface="Calibri"/>
                <a:ea typeface="Calibri"/>
                <a:cs typeface="Calibri"/>
                <a:sym typeface="Calibri"/>
              </a:rPr>
              <a:t>ASQ:SE-2 Scoring</a:t>
            </a:r>
          </a:p>
        </p:txBody>
      </p:sp>
      <p:sp>
        <p:nvSpPr>
          <p:cNvPr id="281" name="Shape 281"/>
          <p:cNvSpPr txBox="1">
            <a:spLocks noGrp="1"/>
          </p:cNvSpPr>
          <p:nvPr>
            <p:ph type="body" idx="4294967295"/>
          </p:nvPr>
        </p:nvSpPr>
        <p:spPr>
          <a:xfrm>
            <a:off x="533400" y="914400"/>
            <a:ext cx="8305799" cy="4908996"/>
          </a:xfrm>
          <a:prstGeom prst="rect">
            <a:avLst/>
          </a:prstGeom>
          <a:noFill/>
          <a:ln>
            <a:noFill/>
          </a:ln>
        </p:spPr>
        <p:txBody>
          <a:bodyPr lIns="91425" tIns="45700" rIns="91425" bIns="45700" anchor="t" anchorCtr="0">
            <a:spAutoFit/>
          </a:bodyPr>
          <a:lstStyle/>
          <a:p>
            <a:pPr marL="0" lvl="2" indent="0">
              <a:lnSpc>
                <a:spcPct val="100000"/>
              </a:lnSpc>
              <a:spcBef>
                <a:spcPts val="720"/>
              </a:spcBef>
              <a:buClr>
                <a:schemeClr val="lt1"/>
              </a:buClr>
              <a:buSzPct val="100000"/>
              <a:buNone/>
            </a:pPr>
            <a:endParaRPr lang="en-US" sz="3200" dirty="0">
              <a:solidFill>
                <a:schemeClr val="lt1"/>
              </a:solidFill>
              <a:latin typeface="Calibri"/>
              <a:ea typeface="Calibri"/>
              <a:cs typeface="Calibri"/>
              <a:sym typeface="Calibri"/>
            </a:endParaRPr>
          </a:p>
          <a:p>
            <a:pPr marL="0" lvl="2" indent="0">
              <a:lnSpc>
                <a:spcPct val="100000"/>
              </a:lnSpc>
              <a:spcBef>
                <a:spcPts val="720"/>
              </a:spcBef>
              <a:buClr>
                <a:schemeClr val="lt1"/>
              </a:buClr>
              <a:buSzPct val="100000"/>
              <a:buNone/>
            </a:pPr>
            <a:r>
              <a:rPr lang="en-US" sz="2800" b="0" i="0" u="none" strike="noStrike" cap="none" baseline="0" dirty="0">
                <a:latin typeface="Calibri"/>
                <a:ea typeface="Calibri"/>
                <a:cs typeface="Calibri"/>
                <a:sym typeface="Calibri"/>
              </a:rPr>
              <a:t>Each question response has a small </a:t>
            </a:r>
            <a:r>
              <a:rPr lang="en-US" sz="2800" dirty="0">
                <a:latin typeface="Calibri"/>
                <a:ea typeface="Calibri"/>
                <a:cs typeface="Calibri"/>
                <a:sym typeface="Calibri"/>
              </a:rPr>
              <a:t>letter next to it, which indicates what numerical score to give that response.</a:t>
            </a:r>
            <a:r>
              <a:rPr lang="en-US" sz="2800" b="0" i="0" u="none" strike="noStrike" cap="none" baseline="0" dirty="0">
                <a:solidFill>
                  <a:schemeClr val="lt1"/>
                </a:solidFill>
                <a:latin typeface="Calibri"/>
                <a:ea typeface="Calibri"/>
                <a:cs typeface="Calibri"/>
                <a:sym typeface="Calibri"/>
              </a:rPr>
              <a:t>:</a:t>
            </a:r>
          </a:p>
          <a:p>
            <a:pPr marL="342900" lvl="3" indent="0">
              <a:lnSpc>
                <a:spcPct val="100000"/>
              </a:lnSpc>
              <a:spcBef>
                <a:spcPts val="720"/>
              </a:spcBef>
              <a:buClr>
                <a:schemeClr val="lt1"/>
              </a:buClr>
              <a:buSzPct val="100000"/>
              <a:buNone/>
            </a:pPr>
            <a:r>
              <a:rPr lang="en-US" sz="2650" b="0" i="0" u="none" strike="noStrike" cap="none" baseline="0" dirty="0">
                <a:latin typeface="Calibri"/>
                <a:ea typeface="Calibri"/>
                <a:cs typeface="Calibri"/>
                <a:sym typeface="Calibri"/>
              </a:rPr>
              <a:t>z = 0 points</a:t>
            </a:r>
          </a:p>
          <a:p>
            <a:pPr marL="342900" lvl="3" indent="0">
              <a:lnSpc>
                <a:spcPct val="100000"/>
              </a:lnSpc>
              <a:spcBef>
                <a:spcPts val="720"/>
              </a:spcBef>
              <a:buClr>
                <a:schemeClr val="lt1"/>
              </a:buClr>
              <a:buSzPct val="100000"/>
              <a:buNone/>
            </a:pPr>
            <a:r>
              <a:rPr lang="en-US" sz="2650" dirty="0">
                <a:latin typeface="Calibri"/>
                <a:ea typeface="Calibri"/>
                <a:cs typeface="Calibri"/>
                <a:sym typeface="Calibri"/>
              </a:rPr>
              <a:t>v = 5 points</a:t>
            </a:r>
          </a:p>
          <a:p>
            <a:pPr marL="342900" lvl="3" indent="0">
              <a:lnSpc>
                <a:spcPct val="100000"/>
              </a:lnSpc>
              <a:spcBef>
                <a:spcPts val="720"/>
              </a:spcBef>
              <a:buClr>
                <a:schemeClr val="lt1"/>
              </a:buClr>
              <a:buSzPct val="100000"/>
              <a:buNone/>
            </a:pPr>
            <a:r>
              <a:rPr lang="en-US" sz="2650" b="0" i="0" u="none" strike="noStrike" cap="none" baseline="0" dirty="0">
                <a:latin typeface="Calibri"/>
                <a:ea typeface="Calibri"/>
                <a:cs typeface="Calibri"/>
                <a:sym typeface="Calibri"/>
              </a:rPr>
              <a:t>x = 10 points</a:t>
            </a:r>
          </a:p>
          <a:p>
            <a:pPr marL="342900" lvl="3" indent="0">
              <a:lnSpc>
                <a:spcPct val="100000"/>
              </a:lnSpc>
              <a:spcBef>
                <a:spcPts val="720"/>
              </a:spcBef>
              <a:buClr>
                <a:schemeClr val="lt1"/>
              </a:buClr>
              <a:buSzPct val="100000"/>
              <a:buNone/>
            </a:pPr>
            <a:r>
              <a:rPr lang="en-US" sz="2650" dirty="0">
                <a:latin typeface="Calibri"/>
                <a:ea typeface="Calibri"/>
                <a:cs typeface="Calibri"/>
                <a:sym typeface="Calibri"/>
              </a:rPr>
              <a:t>If the parent checked “concern” = 5 additional points</a:t>
            </a:r>
          </a:p>
          <a:p>
            <a:pPr marL="0" lvl="2" indent="0">
              <a:lnSpc>
                <a:spcPct val="100000"/>
              </a:lnSpc>
              <a:spcBef>
                <a:spcPts val="720"/>
              </a:spcBef>
              <a:buClr>
                <a:schemeClr val="lt1"/>
              </a:buClr>
              <a:buSzPct val="100000"/>
              <a:buNone/>
            </a:pPr>
            <a:r>
              <a:rPr lang="en-US" sz="2800" b="0" i="0" u="none" strike="noStrike" cap="none" baseline="0" dirty="0">
                <a:latin typeface="Calibri"/>
                <a:ea typeface="Calibri"/>
                <a:cs typeface="Calibri"/>
                <a:sym typeface="Calibri"/>
              </a:rPr>
              <a:t>Write the </a:t>
            </a:r>
            <a:r>
              <a:rPr lang="en-US" sz="2800" dirty="0">
                <a:latin typeface="Calibri"/>
                <a:ea typeface="Calibri"/>
                <a:cs typeface="Calibri"/>
                <a:sym typeface="Calibri"/>
              </a:rPr>
              <a:t>correct number of points in the blank to the right of the question for each item.</a:t>
            </a:r>
            <a:endParaRPr lang="en-US" sz="2800" b="0" i="0" u="none" strike="noStrike" cap="none" baseline="0" dirty="0">
              <a:latin typeface="Calibri"/>
              <a:ea typeface="Calibri"/>
              <a:cs typeface="Calibri"/>
              <a:sym typeface="Calibri"/>
            </a:endParaRPr>
          </a:p>
        </p:txBody>
      </p:sp>
    </p:spTree>
    <p:extLst>
      <p:ext uri="{BB962C8B-B14F-4D97-AF65-F5344CB8AC3E}">
        <p14:creationId xmlns:p14="http://schemas.microsoft.com/office/powerpoint/2010/main" val="951600418"/>
      </p:ext>
    </p:extLst>
  </p:cSld>
  <p:clrMapOvr>
    <a:masterClrMapping/>
  </p:clrMapOvr>
  <p:transition xmlns:p14="http://schemas.microsoft.com/office/powerpoint/2010/mai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idx="4294967295"/>
          </p:nvPr>
        </p:nvSpPr>
        <p:spPr>
          <a:xfrm>
            <a:off x="628650" y="365126"/>
            <a:ext cx="7886700" cy="1325563"/>
          </a:xfrm>
        </p:spPr>
        <p:txBody>
          <a:bodyPr>
            <a:normAutofit/>
          </a:bodyPr>
          <a:lstStyle/>
          <a:p>
            <a:pPr algn="ctr">
              <a:defRPr/>
            </a:pPr>
            <a:r>
              <a:rPr lang="en-US" altLang="es-MX" sz="3600" dirty="0">
                <a:solidFill>
                  <a:schemeClr val="tx1">
                    <a:lumMod val="75000"/>
                  </a:schemeClr>
                </a:solidFill>
                <a:latin typeface="+mn-lt"/>
              </a:rPr>
              <a:t>Practice Scoring ASQ:SE-2</a:t>
            </a:r>
          </a:p>
        </p:txBody>
      </p:sp>
      <p:sp>
        <p:nvSpPr>
          <p:cNvPr id="4" name="Slide Number Placeholder 3"/>
          <p:cNvSpPr>
            <a:spLocks noGrp="1"/>
          </p:cNvSpPr>
          <p:nvPr>
            <p:ph type="sldNum" sz="quarter" idx="4294967295"/>
          </p:nvPr>
        </p:nvSpPr>
        <p:spPr>
          <a:xfrm>
            <a:off x="6457950" y="6356351"/>
            <a:ext cx="2057400" cy="365125"/>
          </a:xfrm>
        </p:spPr>
        <p:txBody>
          <a:bodyPr/>
          <a:lstStyle/>
          <a:p>
            <a:pPr>
              <a:defRPr/>
            </a:pPr>
            <a:fld id="{D8A706A8-12B5-40D7-9D5C-1711BF4F17B1}" type="slidenum">
              <a:rPr lang="en-US" smtClean="0">
                <a:solidFill>
                  <a:srgbClr val="006699"/>
                </a:solidFill>
              </a:rPr>
              <a:pPr>
                <a:defRPr/>
              </a:pPr>
              <a:t>29</a:t>
            </a:fld>
            <a:endParaRPr lang="en-US">
              <a:solidFill>
                <a:srgbClr val="006699"/>
              </a:solidFill>
            </a:endParaRPr>
          </a:p>
        </p:txBody>
      </p:sp>
    </p:spTree>
    <p:extLst>
      <p:ext uri="{BB962C8B-B14F-4D97-AF65-F5344CB8AC3E}">
        <p14:creationId xmlns:p14="http://schemas.microsoft.com/office/powerpoint/2010/main" val="21940289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FD666D7-FAB1-4D15-A8FF-A065BB974F68}"/>
              </a:ext>
            </a:extLst>
          </p:cNvPr>
          <p:cNvSpPr>
            <a:spLocks noGrp="1"/>
          </p:cNvSpPr>
          <p:nvPr>
            <p:ph type="title" idx="4294967295"/>
          </p:nvPr>
        </p:nvSpPr>
        <p:spPr>
          <a:xfrm>
            <a:off x="628650" y="365126"/>
            <a:ext cx="7886700" cy="1325563"/>
          </a:xfrm>
        </p:spPr>
        <p:txBody>
          <a:bodyPr>
            <a:normAutofit/>
          </a:bodyPr>
          <a:lstStyle/>
          <a:p>
            <a:r>
              <a:rPr lang="en-US" sz="4000" dirty="0">
                <a:cs typeface="Arial"/>
              </a:rPr>
              <a:t>It Takes a Whole Team!</a:t>
            </a:r>
          </a:p>
        </p:txBody>
      </p:sp>
      <p:pic>
        <p:nvPicPr>
          <p:cNvPr id="6" name="Content Placeholder 5"/>
          <p:cNvPicPr>
            <a:picLocks noGrp="1" noChangeAspect="1"/>
          </p:cNvPicPr>
          <p:nvPr>
            <p:ph idx="4294967295"/>
          </p:nvPr>
        </p:nvPicPr>
        <p:blipFill>
          <a:blip r:embed="rId3"/>
          <a:stretch>
            <a:fillRect/>
          </a:stretch>
        </p:blipFill>
        <p:spPr>
          <a:xfrm>
            <a:off x="1308496" y="1295400"/>
            <a:ext cx="6527007" cy="4351338"/>
          </a:xfrm>
          <a:prstGeom prst="rect">
            <a:avLst/>
          </a:prstGeom>
        </p:spPr>
      </p:pic>
      <p:sp>
        <p:nvSpPr>
          <p:cNvPr id="4" name="Slide Number Placeholder 3">
            <a:extLst>
              <a:ext uri="{FF2B5EF4-FFF2-40B4-BE49-F238E27FC236}">
                <a16:creationId xmlns="" xmlns:a16="http://schemas.microsoft.com/office/drawing/2014/main" id="{76CE28D0-A24F-422A-8B94-9775FEC95E9D}"/>
              </a:ext>
            </a:extLst>
          </p:cNvPr>
          <p:cNvSpPr>
            <a:spLocks noGrp="1"/>
          </p:cNvSpPr>
          <p:nvPr>
            <p:ph type="sldNum" sz="quarter" idx="4294967295"/>
          </p:nvPr>
        </p:nvSpPr>
        <p:spPr>
          <a:xfrm>
            <a:off x="6457950" y="6356351"/>
            <a:ext cx="2057400" cy="365125"/>
          </a:xfrm>
        </p:spPr>
        <p:txBody>
          <a:bodyPr/>
          <a:lstStyle/>
          <a:p>
            <a:fld id="{C0D807CB-5B1A-418C-A20A-893A08BAD7BC}" type="slidenum">
              <a:rPr lang="en-US" smtClean="0"/>
              <a:pPr/>
              <a:t>3</a:t>
            </a:fld>
            <a:endParaRPr lang="en-US"/>
          </a:p>
        </p:txBody>
      </p:sp>
    </p:spTree>
    <p:extLst>
      <p:ext uri="{BB962C8B-B14F-4D97-AF65-F5344CB8AC3E}">
        <p14:creationId xmlns:p14="http://schemas.microsoft.com/office/powerpoint/2010/main" val="12964496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D97C93E-3D28-4EA1-9B6C-7E2824561A43}"/>
              </a:ext>
            </a:extLst>
          </p:cNvPr>
          <p:cNvSpPr>
            <a:spLocks noGrp="1"/>
          </p:cNvSpPr>
          <p:nvPr>
            <p:ph type="title" idx="4294967295"/>
          </p:nvPr>
        </p:nvSpPr>
        <p:spPr>
          <a:xfrm>
            <a:off x="628650" y="365126"/>
            <a:ext cx="7886700" cy="1325563"/>
          </a:xfrm>
        </p:spPr>
        <p:txBody>
          <a:bodyPr/>
          <a:lstStyle/>
          <a:p>
            <a:pPr algn="ctr"/>
            <a:r>
              <a:rPr lang="en-US" dirty="0"/>
              <a:t>ASQ:SE-2 Summary Sheet</a:t>
            </a:r>
          </a:p>
        </p:txBody>
      </p:sp>
      <p:sp>
        <p:nvSpPr>
          <p:cNvPr id="3" name="Content Placeholder 2">
            <a:extLst>
              <a:ext uri="{FF2B5EF4-FFF2-40B4-BE49-F238E27FC236}">
                <a16:creationId xmlns="" xmlns:a16="http://schemas.microsoft.com/office/drawing/2014/main" id="{C45363AA-A009-4E17-80DD-85E9D050DF76}"/>
              </a:ext>
            </a:extLst>
          </p:cNvPr>
          <p:cNvSpPr>
            <a:spLocks noGrp="1"/>
          </p:cNvSpPr>
          <p:nvPr>
            <p:ph idx="4294967295"/>
          </p:nvPr>
        </p:nvSpPr>
        <p:spPr>
          <a:xfrm>
            <a:off x="628650" y="1371600"/>
            <a:ext cx="7886700" cy="4351338"/>
          </a:xfrm>
        </p:spPr>
        <p:txBody>
          <a:bodyPr>
            <a:normAutofit fontScale="85000" lnSpcReduction="20000"/>
          </a:bodyPr>
          <a:lstStyle/>
          <a:p>
            <a:pPr marL="0" indent="0" eaLnBrk="0" fontAlgn="base" hangingPunct="0">
              <a:spcBef>
                <a:spcPct val="0"/>
              </a:spcBef>
              <a:spcAft>
                <a:spcPct val="0"/>
              </a:spcAft>
              <a:buNone/>
              <a:defRPr/>
            </a:pPr>
            <a:endParaRPr lang="en-US" altLang="en-US" sz="2400" dirty="0">
              <a:solidFill>
                <a:srgbClr val="006699"/>
              </a:solidFill>
            </a:endParaRPr>
          </a:p>
          <a:p>
            <a:pPr marL="285750" indent="-285750" eaLnBrk="0" fontAlgn="base" hangingPunct="0">
              <a:spcBef>
                <a:spcPct val="0"/>
              </a:spcBef>
              <a:spcAft>
                <a:spcPct val="0"/>
              </a:spcAft>
              <a:defRPr/>
            </a:pPr>
            <a:r>
              <a:rPr lang="en-US" altLang="en-US" sz="3200" dirty="0"/>
              <a:t>Transfer “Total Points” on each page to summary sheet.</a:t>
            </a:r>
          </a:p>
          <a:p>
            <a:pPr marL="0" indent="0" eaLnBrk="0" fontAlgn="base" hangingPunct="0">
              <a:spcBef>
                <a:spcPct val="0"/>
              </a:spcBef>
              <a:spcAft>
                <a:spcPct val="0"/>
              </a:spcAft>
              <a:buNone/>
              <a:defRPr/>
            </a:pPr>
            <a:endParaRPr lang="en-US" altLang="en-US" sz="3200" dirty="0"/>
          </a:p>
          <a:p>
            <a:pPr marL="285750" indent="-285750" eaLnBrk="0" fontAlgn="base" hangingPunct="0">
              <a:spcBef>
                <a:spcPct val="0"/>
              </a:spcBef>
              <a:spcAft>
                <a:spcPct val="0"/>
              </a:spcAft>
              <a:defRPr/>
            </a:pPr>
            <a:r>
              <a:rPr lang="en-US" altLang="en-US" sz="3200" dirty="0"/>
              <a:t>Add up all “Total Points” in section 1 for the “Total Score”</a:t>
            </a:r>
          </a:p>
          <a:p>
            <a:pPr marL="0" indent="0" eaLnBrk="0" fontAlgn="base" hangingPunct="0">
              <a:spcBef>
                <a:spcPct val="0"/>
              </a:spcBef>
              <a:spcAft>
                <a:spcPct val="0"/>
              </a:spcAft>
              <a:buNone/>
              <a:defRPr/>
            </a:pPr>
            <a:endParaRPr lang="en-US" altLang="en-US" sz="3200" dirty="0"/>
          </a:p>
          <a:p>
            <a:pPr marL="285750" indent="-285750" eaLnBrk="0" fontAlgn="base" hangingPunct="0">
              <a:spcBef>
                <a:spcPct val="0"/>
              </a:spcBef>
              <a:spcAft>
                <a:spcPct val="0"/>
              </a:spcAft>
              <a:defRPr/>
            </a:pPr>
            <a:r>
              <a:rPr lang="en-US" altLang="en-US" sz="3200" dirty="0"/>
              <a:t>Transfer “Total Score” to the box next to the cutoff score.</a:t>
            </a:r>
          </a:p>
          <a:p>
            <a:pPr marL="285750" indent="-285750" eaLnBrk="0" fontAlgn="base" hangingPunct="0">
              <a:spcBef>
                <a:spcPct val="0"/>
              </a:spcBef>
              <a:spcAft>
                <a:spcPct val="0"/>
              </a:spcAft>
              <a:defRPr/>
            </a:pPr>
            <a:endParaRPr lang="en-US" altLang="en-US" sz="3200" dirty="0"/>
          </a:p>
          <a:p>
            <a:pPr marL="285750" indent="-285750" eaLnBrk="0" fontAlgn="base" hangingPunct="0">
              <a:spcBef>
                <a:spcPct val="0"/>
              </a:spcBef>
              <a:spcAft>
                <a:spcPct val="0"/>
              </a:spcAft>
              <a:defRPr/>
            </a:pPr>
            <a:r>
              <a:rPr lang="en-US" altLang="en-US" sz="3200" dirty="0"/>
              <a:t>If the “Total Score” is </a:t>
            </a:r>
            <a:r>
              <a:rPr lang="en-US" altLang="en-US" sz="3200" dirty="0">
                <a:solidFill>
                  <a:srgbClr val="0070C0"/>
                </a:solidFill>
              </a:rPr>
              <a:t>higher</a:t>
            </a:r>
            <a:r>
              <a:rPr lang="en-US" altLang="en-US" sz="3200" dirty="0"/>
              <a:t> than the cutoff, then there is a concern and referral should be made. </a:t>
            </a:r>
          </a:p>
          <a:p>
            <a:pPr marL="285750" indent="-285750" eaLnBrk="0" fontAlgn="base" hangingPunct="0">
              <a:spcBef>
                <a:spcPct val="0"/>
              </a:spcBef>
              <a:spcAft>
                <a:spcPct val="0"/>
              </a:spcAft>
              <a:defRPr/>
            </a:pPr>
            <a:endParaRPr lang="en-US" altLang="en-US" sz="3200" dirty="0"/>
          </a:p>
          <a:p>
            <a:pPr marL="285750" indent="-285750" eaLnBrk="0" fontAlgn="base" hangingPunct="0">
              <a:spcBef>
                <a:spcPct val="0"/>
              </a:spcBef>
              <a:spcAft>
                <a:spcPct val="0"/>
              </a:spcAft>
              <a:defRPr/>
            </a:pPr>
            <a:r>
              <a:rPr lang="en-US" altLang="en-US" sz="3200" dirty="0"/>
              <a:t>Section 3: circle “yes” or “no” for each question. </a:t>
            </a:r>
          </a:p>
          <a:p>
            <a:pPr eaLnBrk="0" fontAlgn="base" hangingPunct="0">
              <a:spcBef>
                <a:spcPct val="0"/>
              </a:spcBef>
              <a:spcAft>
                <a:spcPct val="0"/>
              </a:spcAft>
              <a:defRPr/>
            </a:pPr>
            <a:endParaRPr lang="en-US" altLang="en-US" dirty="0">
              <a:solidFill>
                <a:srgbClr val="006699"/>
              </a:solidFill>
            </a:endParaRPr>
          </a:p>
          <a:p>
            <a:pPr marL="285750" indent="-285750" eaLnBrk="0" fontAlgn="base" hangingPunct="0">
              <a:spcBef>
                <a:spcPct val="0"/>
              </a:spcBef>
              <a:spcAft>
                <a:spcPct val="0"/>
              </a:spcAft>
              <a:defRPr/>
            </a:pPr>
            <a:endParaRPr lang="en-US" altLang="en-US" dirty="0">
              <a:solidFill>
                <a:srgbClr val="006699"/>
              </a:solidFill>
            </a:endParaRPr>
          </a:p>
          <a:p>
            <a:pPr eaLnBrk="0" fontAlgn="base" hangingPunct="0">
              <a:spcBef>
                <a:spcPct val="0"/>
              </a:spcBef>
              <a:spcAft>
                <a:spcPct val="0"/>
              </a:spcAft>
              <a:defRPr/>
            </a:pPr>
            <a:endParaRPr lang="en-US" altLang="en-US" sz="2400" dirty="0">
              <a:solidFill>
                <a:srgbClr val="006699"/>
              </a:solidFill>
            </a:endParaRPr>
          </a:p>
          <a:p>
            <a:pPr eaLnBrk="0" fontAlgn="base" hangingPunct="0">
              <a:spcBef>
                <a:spcPct val="0"/>
              </a:spcBef>
              <a:spcAft>
                <a:spcPct val="0"/>
              </a:spcAft>
              <a:defRPr/>
            </a:pPr>
            <a:endParaRPr lang="en-US" altLang="en-US" sz="2400" dirty="0">
              <a:solidFill>
                <a:srgbClr val="006699"/>
              </a:solidFill>
            </a:endParaRPr>
          </a:p>
          <a:p>
            <a:endParaRPr lang="en-US" dirty="0"/>
          </a:p>
        </p:txBody>
      </p:sp>
      <p:sp>
        <p:nvSpPr>
          <p:cNvPr id="4" name="Slide Number Placeholder 3">
            <a:extLst>
              <a:ext uri="{FF2B5EF4-FFF2-40B4-BE49-F238E27FC236}">
                <a16:creationId xmlns="" xmlns:a16="http://schemas.microsoft.com/office/drawing/2014/main" id="{2898BB18-25A6-4F62-9251-3CD32CFD9312}"/>
              </a:ext>
            </a:extLst>
          </p:cNvPr>
          <p:cNvSpPr>
            <a:spLocks noGrp="1"/>
          </p:cNvSpPr>
          <p:nvPr>
            <p:ph type="sldNum" sz="quarter" idx="4294967295"/>
          </p:nvPr>
        </p:nvSpPr>
        <p:spPr>
          <a:xfrm>
            <a:off x="6457950" y="6356351"/>
            <a:ext cx="2057400" cy="365125"/>
          </a:xfrm>
        </p:spPr>
        <p:txBody>
          <a:bodyPr/>
          <a:lstStyle/>
          <a:p>
            <a:fld id="{C0D807CB-5B1A-418C-A20A-893A08BAD7BC}" type="slidenum">
              <a:rPr lang="en-US" smtClean="0"/>
              <a:pPr/>
              <a:t>30</a:t>
            </a:fld>
            <a:endParaRPr lang="en-US"/>
          </a:p>
        </p:txBody>
      </p:sp>
    </p:spTree>
    <p:extLst>
      <p:ext uri="{BB962C8B-B14F-4D97-AF65-F5344CB8AC3E}">
        <p14:creationId xmlns:p14="http://schemas.microsoft.com/office/powerpoint/2010/main" val="31608352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3075C0-6D95-44E8-A843-3DCA4323D380}"/>
              </a:ext>
            </a:extLst>
          </p:cNvPr>
          <p:cNvSpPr>
            <a:spLocks noGrp="1"/>
          </p:cNvSpPr>
          <p:nvPr>
            <p:ph type="title" idx="4294967295"/>
          </p:nvPr>
        </p:nvSpPr>
        <p:spPr>
          <a:xfrm>
            <a:off x="628650" y="365126"/>
            <a:ext cx="7886700" cy="1325563"/>
          </a:xfrm>
        </p:spPr>
        <p:txBody>
          <a:bodyPr/>
          <a:lstStyle/>
          <a:p>
            <a:pPr algn="ctr"/>
            <a:r>
              <a:rPr lang="en-US" dirty="0"/>
              <a:t>ASQ:SE-2 Summary Sheet Sample</a:t>
            </a:r>
          </a:p>
        </p:txBody>
      </p:sp>
      <p:sp>
        <p:nvSpPr>
          <p:cNvPr id="3" name="Content Placeholder 2">
            <a:extLst>
              <a:ext uri="{FF2B5EF4-FFF2-40B4-BE49-F238E27FC236}">
                <a16:creationId xmlns="" xmlns:a16="http://schemas.microsoft.com/office/drawing/2014/main" id="{73C24395-7629-440D-934E-F3F5FBB55A44}"/>
              </a:ext>
            </a:extLst>
          </p:cNvPr>
          <p:cNvSpPr>
            <a:spLocks noGrp="1"/>
          </p:cNvSpPr>
          <p:nvPr>
            <p:ph idx="4294967295"/>
          </p:nvPr>
        </p:nvSpPr>
        <p:spPr>
          <a:xfrm>
            <a:off x="628650" y="1825625"/>
            <a:ext cx="7886700" cy="4351338"/>
          </a:xfrm>
        </p:spPr>
        <p:txBody>
          <a:bodyPr/>
          <a:lstStyle/>
          <a:p>
            <a:endParaRPr lang="en-US"/>
          </a:p>
        </p:txBody>
      </p:sp>
      <p:sp>
        <p:nvSpPr>
          <p:cNvPr id="4" name="Slide Number Placeholder 3">
            <a:extLst>
              <a:ext uri="{FF2B5EF4-FFF2-40B4-BE49-F238E27FC236}">
                <a16:creationId xmlns="" xmlns:a16="http://schemas.microsoft.com/office/drawing/2014/main" id="{23DBD5D9-4687-4F4B-BF13-1DED2849A61C}"/>
              </a:ext>
            </a:extLst>
          </p:cNvPr>
          <p:cNvSpPr>
            <a:spLocks noGrp="1"/>
          </p:cNvSpPr>
          <p:nvPr>
            <p:ph type="sldNum" sz="quarter" idx="4294967295"/>
          </p:nvPr>
        </p:nvSpPr>
        <p:spPr>
          <a:xfrm>
            <a:off x="6457950" y="6356351"/>
            <a:ext cx="2057400" cy="365125"/>
          </a:xfrm>
        </p:spPr>
        <p:txBody>
          <a:bodyPr/>
          <a:lstStyle/>
          <a:p>
            <a:fld id="{C0D807CB-5B1A-418C-A20A-893A08BAD7BC}" type="slidenum">
              <a:rPr lang="en-US" smtClean="0"/>
              <a:pPr/>
              <a:t>31</a:t>
            </a:fld>
            <a:endParaRPr lang="en-US"/>
          </a:p>
        </p:txBody>
      </p:sp>
    </p:spTree>
    <p:extLst>
      <p:ext uri="{BB962C8B-B14F-4D97-AF65-F5344CB8AC3E}">
        <p14:creationId xmlns:p14="http://schemas.microsoft.com/office/powerpoint/2010/main" val="3646741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28650" y="365126"/>
            <a:ext cx="7886700" cy="1325563"/>
          </a:xfrm>
        </p:spPr>
        <p:txBody>
          <a:bodyPr/>
          <a:lstStyle/>
          <a:p>
            <a:pPr algn="ctr">
              <a:defRPr/>
            </a:pPr>
            <a:r>
              <a:rPr lang="en-US" dirty="0">
                <a:solidFill>
                  <a:schemeClr val="tx1">
                    <a:lumMod val="75000"/>
                  </a:schemeClr>
                </a:solidFill>
              </a:rPr>
              <a:t>ASQ:SE-2: Scoring Omitted Items </a:t>
            </a:r>
          </a:p>
        </p:txBody>
      </p:sp>
      <p:sp>
        <p:nvSpPr>
          <p:cNvPr id="3" name="Content Placeholder 2"/>
          <p:cNvSpPr>
            <a:spLocks noGrp="1"/>
          </p:cNvSpPr>
          <p:nvPr>
            <p:ph idx="4294967295"/>
          </p:nvPr>
        </p:nvSpPr>
        <p:spPr>
          <a:xfrm>
            <a:off x="628650" y="1825625"/>
            <a:ext cx="7886700" cy="4351338"/>
          </a:xfrm>
        </p:spPr>
        <p:txBody>
          <a:bodyPr/>
          <a:lstStyle/>
          <a:p>
            <a:pPr>
              <a:defRPr/>
            </a:pPr>
            <a:r>
              <a:rPr lang="en-US" sz="2800" dirty="0"/>
              <a:t> Check for missing items and ask parents to try to </a:t>
            </a:r>
            <a:r>
              <a:rPr lang="en-US" sz="2800" dirty="0" smtClean="0"/>
              <a:t>answer.</a:t>
            </a:r>
            <a:endParaRPr lang="en-US" sz="2800" dirty="0"/>
          </a:p>
          <a:p>
            <a:pPr>
              <a:defRPr/>
            </a:pPr>
            <a:r>
              <a:rPr lang="en-US" sz="2800" dirty="0"/>
              <a:t> If 1 or 2 items </a:t>
            </a:r>
            <a:r>
              <a:rPr lang="en-US" sz="2800" dirty="0" smtClean="0"/>
              <a:t>missing: </a:t>
            </a:r>
            <a:r>
              <a:rPr lang="en-US" sz="2800" dirty="0"/>
              <a:t>go ahead and score the usual way. </a:t>
            </a:r>
          </a:p>
          <a:p>
            <a:pPr>
              <a:defRPr/>
            </a:pPr>
            <a:r>
              <a:rPr lang="en-US" sz="2800" dirty="0"/>
              <a:t> If 3 or more items missing: </a:t>
            </a:r>
            <a:r>
              <a:rPr lang="en-US" sz="2800" dirty="0" smtClean="0"/>
              <a:t>determine if the total </a:t>
            </a:r>
            <a:r>
              <a:rPr lang="en-US" sz="2800" dirty="0"/>
              <a:t>score within 5 points of the cutoff?</a:t>
            </a:r>
          </a:p>
          <a:p>
            <a:pPr lvl="1">
              <a:defRPr/>
            </a:pPr>
            <a:r>
              <a:rPr lang="en-US" sz="2500" dirty="0">
                <a:solidFill>
                  <a:srgbClr val="0070C0"/>
                </a:solidFill>
              </a:rPr>
              <a:t> If no, do not adjust score. </a:t>
            </a:r>
          </a:p>
          <a:p>
            <a:pPr lvl="1">
              <a:defRPr/>
            </a:pPr>
            <a:r>
              <a:rPr lang="en-US" sz="2500" dirty="0">
                <a:solidFill>
                  <a:srgbClr val="0070C0"/>
                </a:solidFill>
              </a:rPr>
              <a:t> If yes, you need to adjust the score (see next slide).</a:t>
            </a:r>
          </a:p>
          <a:p>
            <a:pPr marL="0" indent="0">
              <a:buFont typeface="Wingdings" pitchFamily="2" charset="2"/>
              <a:buNone/>
              <a:defRPr/>
            </a:pPr>
            <a:endParaRPr lang="en-US" dirty="0"/>
          </a:p>
        </p:txBody>
      </p:sp>
      <p:sp>
        <p:nvSpPr>
          <p:cNvPr id="4" name="Slide Number Placeholder 3"/>
          <p:cNvSpPr>
            <a:spLocks noGrp="1"/>
          </p:cNvSpPr>
          <p:nvPr>
            <p:ph type="sldNum" sz="quarter" idx="4294967295"/>
          </p:nvPr>
        </p:nvSpPr>
        <p:spPr>
          <a:xfrm>
            <a:off x="6457950" y="6356351"/>
            <a:ext cx="2057400" cy="365125"/>
          </a:xfrm>
        </p:spPr>
        <p:txBody>
          <a:bodyPr/>
          <a:lstStyle/>
          <a:p>
            <a:pPr>
              <a:defRPr/>
            </a:pPr>
            <a:fld id="{1B90166F-DD29-4B53-82B8-F62224528609}" type="slidenum">
              <a:rPr lang="en-US" smtClean="0">
                <a:solidFill>
                  <a:srgbClr val="006699"/>
                </a:solidFill>
              </a:rPr>
              <a:pPr>
                <a:defRPr/>
              </a:pPr>
              <a:t>32</a:t>
            </a:fld>
            <a:endParaRPr lang="en-US">
              <a:solidFill>
                <a:srgbClr val="006699"/>
              </a:solidFill>
            </a:endParaRPr>
          </a:p>
        </p:txBody>
      </p:sp>
    </p:spTree>
    <p:extLst>
      <p:ext uri="{BB962C8B-B14F-4D97-AF65-F5344CB8AC3E}">
        <p14:creationId xmlns:p14="http://schemas.microsoft.com/office/powerpoint/2010/main" val="13607469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28650" y="365126"/>
            <a:ext cx="7886700" cy="1325563"/>
          </a:xfrm>
        </p:spPr>
        <p:txBody>
          <a:bodyPr/>
          <a:lstStyle/>
          <a:p>
            <a:pPr algn="ctr">
              <a:defRPr/>
            </a:pPr>
            <a:r>
              <a:rPr lang="en-US" dirty="0">
                <a:solidFill>
                  <a:schemeClr val="tx1">
                    <a:lumMod val="75000"/>
                  </a:schemeClr>
                </a:solidFill>
              </a:rPr>
              <a:t>ASQ:SE-3: Adjusting the Score</a:t>
            </a:r>
          </a:p>
        </p:txBody>
      </p:sp>
      <p:sp>
        <p:nvSpPr>
          <p:cNvPr id="3" name="Content Placeholder 2"/>
          <p:cNvSpPr>
            <a:spLocks noGrp="1"/>
          </p:cNvSpPr>
          <p:nvPr>
            <p:ph idx="4294967295"/>
          </p:nvPr>
        </p:nvSpPr>
        <p:spPr>
          <a:xfrm>
            <a:off x="628650" y="1825625"/>
            <a:ext cx="7886700" cy="4351338"/>
          </a:xfrm>
        </p:spPr>
        <p:txBody>
          <a:bodyPr/>
          <a:lstStyle/>
          <a:p>
            <a:pPr marL="0" indent="0">
              <a:buFont typeface="Wingdings" pitchFamily="2" charset="2"/>
              <a:buNone/>
              <a:defRPr/>
            </a:pPr>
            <a:r>
              <a:rPr lang="en-US" dirty="0"/>
              <a:t>Divide the Total Score by the number of items parents answered. That gives you the average score per item. </a:t>
            </a:r>
          </a:p>
          <a:p>
            <a:pPr marL="0" indent="0">
              <a:buFont typeface="Wingdings" pitchFamily="2" charset="2"/>
              <a:buNone/>
              <a:defRPr/>
            </a:pPr>
            <a:endParaRPr lang="en-US" dirty="0"/>
          </a:p>
          <a:p>
            <a:pPr marL="0" indent="0">
              <a:buFont typeface="Wingdings" pitchFamily="2" charset="2"/>
              <a:buNone/>
              <a:defRPr/>
            </a:pPr>
            <a:r>
              <a:rPr lang="en-US" dirty="0"/>
              <a:t>Use that average score for each missing item</a:t>
            </a:r>
          </a:p>
          <a:p>
            <a:pPr marL="0" indent="0">
              <a:buFont typeface="Wingdings" pitchFamily="2" charset="2"/>
              <a:buNone/>
              <a:defRPr/>
            </a:pPr>
            <a:r>
              <a:rPr lang="en-US" sz="2000" dirty="0"/>
              <a:t>Example:</a:t>
            </a:r>
          </a:p>
          <a:p>
            <a:pPr>
              <a:defRPr/>
            </a:pPr>
            <a:r>
              <a:rPr lang="en-US" sz="2000" dirty="0"/>
              <a:t>Parent omitted 3 items (answered 30 out of 33 questions)</a:t>
            </a:r>
          </a:p>
          <a:p>
            <a:pPr>
              <a:defRPr/>
            </a:pPr>
            <a:r>
              <a:rPr lang="en-US" sz="2000" dirty="0"/>
              <a:t>Total score = 80    80 divided by 30 = 2.66</a:t>
            </a:r>
          </a:p>
          <a:p>
            <a:pPr>
              <a:defRPr/>
            </a:pPr>
            <a:r>
              <a:rPr lang="en-US" sz="2000" dirty="0"/>
              <a:t>Add 2.66 to each unanswered question. </a:t>
            </a:r>
          </a:p>
          <a:p>
            <a:pPr>
              <a:defRPr/>
            </a:pPr>
            <a:r>
              <a:rPr lang="en-US" sz="2000" dirty="0"/>
              <a:t>3 missing items x 2.66 points = 7.98 (Can round up to 8)</a:t>
            </a:r>
          </a:p>
          <a:p>
            <a:pPr>
              <a:defRPr/>
            </a:pPr>
            <a:r>
              <a:rPr lang="en-US" sz="2000" dirty="0"/>
              <a:t>Add to total score:  80 + 8 = 88</a:t>
            </a:r>
          </a:p>
        </p:txBody>
      </p:sp>
      <p:sp>
        <p:nvSpPr>
          <p:cNvPr id="4" name="Slide Number Placeholder 3"/>
          <p:cNvSpPr>
            <a:spLocks noGrp="1"/>
          </p:cNvSpPr>
          <p:nvPr>
            <p:ph type="sldNum" sz="quarter" idx="4294967295"/>
          </p:nvPr>
        </p:nvSpPr>
        <p:spPr>
          <a:xfrm>
            <a:off x="6457950" y="6356351"/>
            <a:ext cx="2057400" cy="365125"/>
          </a:xfrm>
        </p:spPr>
        <p:txBody>
          <a:bodyPr/>
          <a:lstStyle/>
          <a:p>
            <a:pPr>
              <a:defRPr/>
            </a:pPr>
            <a:fld id="{817660D2-C45C-4CB0-8434-D5913526F60B}" type="slidenum">
              <a:rPr lang="en-US" smtClean="0">
                <a:solidFill>
                  <a:srgbClr val="006699"/>
                </a:solidFill>
              </a:rPr>
              <a:pPr>
                <a:defRPr/>
              </a:pPr>
              <a:t>33</a:t>
            </a:fld>
            <a:endParaRPr lang="en-US">
              <a:solidFill>
                <a:srgbClr val="006699"/>
              </a:solidFill>
            </a:endParaRPr>
          </a:p>
        </p:txBody>
      </p:sp>
    </p:spTree>
    <p:extLst>
      <p:ext uri="{BB962C8B-B14F-4D97-AF65-F5344CB8AC3E}">
        <p14:creationId xmlns:p14="http://schemas.microsoft.com/office/powerpoint/2010/main" val="24493461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Shape 497"/>
          <p:cNvSpPr txBox="1">
            <a:spLocks noGrp="1"/>
          </p:cNvSpPr>
          <p:nvPr>
            <p:ph type="title" idx="4294967295"/>
          </p:nvPr>
        </p:nvSpPr>
        <p:spPr>
          <a:xfrm>
            <a:off x="457200" y="461436"/>
            <a:ext cx="8229600" cy="769401"/>
          </a:xfrm>
          <a:prstGeom prst="rect">
            <a:avLst/>
          </a:prstGeom>
          <a:noFill/>
          <a:ln>
            <a:noFill/>
          </a:ln>
        </p:spPr>
        <p:txBody>
          <a:bodyPr lIns="91425" tIns="45700" rIns="91425" bIns="45700" anchor="ctr" anchorCtr="0">
            <a:spAutoFit/>
          </a:bodyPr>
          <a:lstStyle/>
          <a:p>
            <a:pPr marL="0" marR="0" lvl="0" indent="0" algn="ctr" rtl="0">
              <a:lnSpc>
                <a:spcPct val="100000"/>
              </a:lnSpc>
              <a:spcBef>
                <a:spcPts val="0"/>
              </a:spcBef>
              <a:spcAft>
                <a:spcPts val="0"/>
              </a:spcAft>
              <a:buClr>
                <a:schemeClr val="lt1"/>
              </a:buClr>
              <a:buSzPct val="25000"/>
              <a:buFont typeface="Rokkitt"/>
              <a:buNone/>
            </a:pPr>
            <a:r>
              <a:rPr lang="en-US" sz="4400" b="1" i="0" u="none" strike="noStrike" cap="none" baseline="0" dirty="0">
                <a:latin typeface="Rokkitt"/>
                <a:ea typeface="Rokkitt"/>
                <a:cs typeface="Rokkitt"/>
                <a:sym typeface="Rokkitt"/>
              </a:rPr>
              <a:t>Miguel’s Results…</a:t>
            </a:r>
          </a:p>
        </p:txBody>
      </p:sp>
      <p:sp>
        <p:nvSpPr>
          <p:cNvPr id="498" name="Shape 498"/>
          <p:cNvSpPr txBox="1">
            <a:spLocks noGrp="1"/>
          </p:cNvSpPr>
          <p:nvPr>
            <p:ph type="body" idx="4294967295"/>
          </p:nvPr>
        </p:nvSpPr>
        <p:spPr>
          <a:xfrm>
            <a:off x="527550" y="685800"/>
            <a:ext cx="8083200" cy="6414023"/>
          </a:xfrm>
          <a:prstGeom prst="rect">
            <a:avLst/>
          </a:prstGeom>
          <a:noFill/>
          <a:ln>
            <a:noFill/>
          </a:ln>
        </p:spPr>
        <p:txBody>
          <a:bodyPr lIns="91425" tIns="45700" rIns="91425" bIns="45700" anchor="t" anchorCtr="0">
            <a:spAutoFit/>
          </a:bodyPr>
          <a:lstStyle/>
          <a:p>
            <a:pPr marL="342900" marR="0" lvl="0" indent="-342900" algn="l" rtl="0">
              <a:lnSpc>
                <a:spcPct val="100000"/>
              </a:lnSpc>
              <a:spcBef>
                <a:spcPts val="0"/>
              </a:spcBef>
              <a:spcAft>
                <a:spcPts val="0"/>
              </a:spcAft>
              <a:buClr>
                <a:schemeClr val="lt1"/>
              </a:buClr>
              <a:buFont typeface="Calibri"/>
              <a:buNone/>
            </a:pPr>
            <a:endParaRPr sz="3200" b="0" i="0" u="none" strike="noStrike" cap="none" baseline="0" dirty="0">
              <a:solidFill>
                <a:schemeClr val="lt1"/>
              </a:solidFill>
              <a:latin typeface="Rokkitt"/>
              <a:ea typeface="Rokkitt"/>
              <a:cs typeface="Rokkitt"/>
              <a:sym typeface="Rokkitt"/>
            </a:endParaRPr>
          </a:p>
          <a:p>
            <a:pPr marL="0" marR="0" lvl="0" indent="0" algn="l" rtl="0">
              <a:lnSpc>
                <a:spcPct val="100000"/>
              </a:lnSpc>
              <a:spcBef>
                <a:spcPts val="640"/>
              </a:spcBef>
              <a:spcAft>
                <a:spcPts val="0"/>
              </a:spcAft>
              <a:buNone/>
            </a:pPr>
            <a:endParaRPr sz="3200" dirty="0">
              <a:latin typeface="Rokkitt"/>
              <a:ea typeface="Rokkitt"/>
              <a:cs typeface="Rokkitt"/>
              <a:sym typeface="Rokkitt"/>
            </a:endParaRPr>
          </a:p>
          <a:p>
            <a:pPr marL="342900" marR="0" lvl="0" indent="-342900" algn="l" rtl="0">
              <a:lnSpc>
                <a:spcPct val="100000"/>
              </a:lnSpc>
              <a:spcBef>
                <a:spcPts val="640"/>
              </a:spcBef>
              <a:spcAft>
                <a:spcPts val="0"/>
              </a:spcAft>
              <a:buClr>
                <a:schemeClr val="lt1"/>
              </a:buClr>
              <a:buSzPct val="100000"/>
              <a:buFont typeface="Rokkitt"/>
              <a:buChar char="•"/>
            </a:pPr>
            <a:r>
              <a:rPr lang="en-US" sz="3200" b="0" i="0" u="none" strike="noStrike" cap="none" baseline="0" dirty="0">
                <a:latin typeface="Rokkitt"/>
                <a:ea typeface="Rokkitt"/>
                <a:cs typeface="Rokkitt"/>
                <a:sym typeface="Rokkitt"/>
              </a:rPr>
              <a:t>Please score the ASQ-3 and ASQ:SE-2 screening measures and determine if there are any areas of concern based on the results.</a:t>
            </a:r>
          </a:p>
          <a:p>
            <a:pPr marL="342900" marR="0" lvl="0" indent="-139700" algn="l" rtl="0">
              <a:lnSpc>
                <a:spcPct val="100000"/>
              </a:lnSpc>
              <a:spcBef>
                <a:spcPts val="640"/>
              </a:spcBef>
              <a:spcAft>
                <a:spcPts val="0"/>
              </a:spcAft>
              <a:buClr>
                <a:schemeClr val="lt1"/>
              </a:buClr>
              <a:buFont typeface="Calibri"/>
              <a:buNone/>
            </a:pPr>
            <a:endParaRPr sz="3200" b="0" i="0" u="none" strike="noStrike" cap="none" baseline="0" dirty="0">
              <a:latin typeface="Rokkitt"/>
              <a:ea typeface="Rokkitt"/>
              <a:cs typeface="Rokkitt"/>
              <a:sym typeface="Rokkitt"/>
            </a:endParaRPr>
          </a:p>
          <a:p>
            <a:pPr marL="342900" marR="0" lvl="0" indent="-342900" algn="l" rtl="0">
              <a:lnSpc>
                <a:spcPct val="100000"/>
              </a:lnSpc>
              <a:spcBef>
                <a:spcPts val="640"/>
              </a:spcBef>
              <a:spcAft>
                <a:spcPts val="0"/>
              </a:spcAft>
              <a:buClr>
                <a:schemeClr val="lt1"/>
              </a:buClr>
              <a:buSzPct val="100000"/>
              <a:buFont typeface="Rokkitt"/>
              <a:buChar char="•"/>
            </a:pPr>
            <a:r>
              <a:rPr lang="en-US" sz="3200" b="0" i="0" u="none" strike="noStrike" cap="none" baseline="0" dirty="0">
                <a:latin typeface="Rokkitt"/>
                <a:ea typeface="Rokkitt"/>
                <a:cs typeface="Rokkitt"/>
                <a:sym typeface="Rokkitt"/>
              </a:rPr>
              <a:t>Please  debrief  with your partner and as a group.</a:t>
            </a:r>
          </a:p>
          <a:p>
            <a:pPr marL="342900" marR="0" lvl="0" indent="-139700" algn="l" rtl="0">
              <a:lnSpc>
                <a:spcPct val="100000"/>
              </a:lnSpc>
              <a:spcBef>
                <a:spcPts val="640"/>
              </a:spcBef>
              <a:spcAft>
                <a:spcPts val="0"/>
              </a:spcAft>
              <a:buClr>
                <a:schemeClr val="lt1"/>
              </a:buClr>
              <a:buFont typeface="Calibri"/>
              <a:buNone/>
            </a:pPr>
            <a:endParaRPr sz="3200" b="0" i="0" u="none" strike="noStrike" cap="none" baseline="0" dirty="0">
              <a:latin typeface="Rokkitt"/>
              <a:ea typeface="Rokkitt"/>
              <a:cs typeface="Rokkitt"/>
              <a:sym typeface="Rokkitt"/>
            </a:endParaRPr>
          </a:p>
          <a:p>
            <a:pPr marL="342900" marR="0" lvl="0" indent="-342900" algn="l" rtl="0">
              <a:lnSpc>
                <a:spcPct val="100000"/>
              </a:lnSpc>
              <a:spcBef>
                <a:spcPts val="640"/>
              </a:spcBef>
              <a:spcAft>
                <a:spcPts val="0"/>
              </a:spcAft>
              <a:buClr>
                <a:schemeClr val="lt1"/>
              </a:buClr>
              <a:buFont typeface="Calibri"/>
              <a:buNone/>
            </a:pPr>
            <a:endParaRPr sz="3200" b="0" i="0" u="none" strike="noStrike" cap="none" baseline="0" dirty="0">
              <a:latin typeface="Trebuchet MS"/>
              <a:ea typeface="Trebuchet MS"/>
              <a:cs typeface="Trebuchet MS"/>
              <a:sym typeface="Trebuchet MS"/>
            </a:endParaRPr>
          </a:p>
          <a:p>
            <a:pPr marL="0" marR="0" lvl="0" indent="0" algn="l" rtl="0">
              <a:spcBef>
                <a:spcPts val="0"/>
              </a:spcBef>
              <a:buNone/>
            </a:pPr>
            <a:endParaRPr sz="3200" b="0" i="0" u="none" strike="noStrike" cap="none" baseline="0" dirty="0">
              <a:solidFill>
                <a:schemeClr val="lt1"/>
              </a:solidFill>
              <a:latin typeface="Trebuchet MS"/>
              <a:ea typeface="Trebuchet MS"/>
              <a:cs typeface="Trebuchet MS"/>
              <a:sym typeface="Trebuchet MS"/>
            </a:endParaRPr>
          </a:p>
        </p:txBody>
      </p:sp>
    </p:spTree>
    <p:extLst>
      <p:ext uri="{BB962C8B-B14F-4D97-AF65-F5344CB8AC3E}">
        <p14:creationId xmlns:p14="http://schemas.microsoft.com/office/powerpoint/2010/main" val="2058595410"/>
      </p:ext>
    </p:extLst>
  </p:cSld>
  <p:clrMapOvr>
    <a:masterClrMapping/>
  </p:clrMapOvr>
  <p:transition xmlns:p14="http://schemas.microsoft.com/office/powerpoint/2010/main" spd="slow">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28650" y="365126"/>
            <a:ext cx="7886700" cy="1325563"/>
          </a:xfrm>
        </p:spPr>
        <p:txBody>
          <a:bodyPr/>
          <a:lstStyle/>
          <a:p>
            <a:pPr algn="ctr"/>
            <a:r>
              <a:rPr lang="en-US" dirty="0"/>
              <a:t>ASQ: Frequently Asked Questions</a:t>
            </a:r>
          </a:p>
        </p:txBody>
      </p:sp>
      <p:sp>
        <p:nvSpPr>
          <p:cNvPr id="3" name="Content Placeholder 2"/>
          <p:cNvSpPr>
            <a:spLocks noGrp="1"/>
          </p:cNvSpPr>
          <p:nvPr>
            <p:ph idx="4294967295"/>
          </p:nvPr>
        </p:nvSpPr>
        <p:spPr>
          <a:xfrm>
            <a:off x="457200" y="1027907"/>
            <a:ext cx="8229600" cy="5257800"/>
          </a:xfrm>
        </p:spPr>
        <p:txBody>
          <a:bodyPr>
            <a:normAutofit fontScale="47500" lnSpcReduction="20000"/>
          </a:bodyPr>
          <a:lstStyle/>
          <a:p>
            <a:pPr>
              <a:buNone/>
            </a:pPr>
            <a:endParaRPr lang="en-US" dirty="0"/>
          </a:p>
          <a:p>
            <a:pPr marL="0" indent="0">
              <a:buNone/>
            </a:pPr>
            <a:r>
              <a:rPr lang="en-US" sz="3840" dirty="0"/>
              <a:t>Q: Isn’t the medical provider’s impression of the child’s development more accurate </a:t>
            </a:r>
            <a:r>
              <a:rPr lang="en-US" sz="3840" dirty="0" smtClean="0"/>
              <a:t>than that of </a:t>
            </a:r>
            <a:r>
              <a:rPr lang="en-US" sz="3840" dirty="0"/>
              <a:t>the parents’? </a:t>
            </a:r>
          </a:p>
          <a:p>
            <a:pPr marL="0" indent="0">
              <a:buNone/>
            </a:pPr>
            <a:r>
              <a:rPr lang="en-US" sz="3840" dirty="0"/>
              <a:t>A: </a:t>
            </a:r>
            <a:r>
              <a:rPr lang="en-US" sz="3840" dirty="0">
                <a:solidFill>
                  <a:srgbClr val="0070C0"/>
                </a:solidFill>
              </a:rPr>
              <a:t>The ASQ is designed to be completed by a parent or caregiver who knows the child well.  This information is then combined with the provider’s expertise to determine the best approach to any concerns that come up.</a:t>
            </a:r>
          </a:p>
          <a:p>
            <a:pPr marL="0" indent="0">
              <a:buNone/>
            </a:pPr>
            <a:endParaRPr lang="en-US" sz="3840" dirty="0"/>
          </a:p>
          <a:p>
            <a:pPr marL="0" indent="0">
              <a:buNone/>
            </a:pPr>
            <a:r>
              <a:rPr lang="en-US" sz="3840" dirty="0"/>
              <a:t>Q: What if the provider does not see the problems that the parent is reporting on the questionnaire?</a:t>
            </a:r>
          </a:p>
          <a:p>
            <a:pPr marL="0" indent="0">
              <a:buNone/>
            </a:pPr>
            <a:r>
              <a:rPr lang="en-US" sz="3840" dirty="0"/>
              <a:t>A: </a:t>
            </a:r>
            <a:r>
              <a:rPr lang="en-US" sz="3840" dirty="0">
                <a:solidFill>
                  <a:srgbClr val="0070C0"/>
                </a:solidFill>
              </a:rPr>
              <a:t>Defer to the parent or caregiver, because they have the opportunity to observe the child in many different settings.</a:t>
            </a:r>
          </a:p>
          <a:p>
            <a:endParaRPr lang="en-US" sz="3840" dirty="0"/>
          </a:p>
          <a:p>
            <a:pPr marL="0" indent="0">
              <a:buNone/>
            </a:pPr>
            <a:r>
              <a:rPr lang="en-US" sz="3840" dirty="0"/>
              <a:t>Q: Can the ASQ be completed by a babysitter or other family member?</a:t>
            </a:r>
          </a:p>
          <a:p>
            <a:pPr marL="0" indent="0">
              <a:buNone/>
            </a:pPr>
            <a:r>
              <a:rPr lang="en-US" sz="3840" dirty="0"/>
              <a:t>A: </a:t>
            </a:r>
            <a:r>
              <a:rPr lang="en-US" sz="3840" dirty="0">
                <a:solidFill>
                  <a:srgbClr val="0070C0"/>
                </a:solidFill>
              </a:rPr>
              <a:t>The ASQ:SE can be completed by anyone who has 20 or more contact hours per week with a child.</a:t>
            </a:r>
          </a:p>
          <a:p>
            <a:endParaRPr lang="en-US" sz="3840" dirty="0"/>
          </a:p>
          <a:p>
            <a:pPr marL="0" indent="0">
              <a:buNone/>
            </a:pPr>
            <a:r>
              <a:rPr lang="en-US" sz="3840" dirty="0"/>
              <a:t>Q: I’ve noticed when the ASQ:SE-2 is completed by two different caregivers, the scores come out different.  How do we know which one is right?</a:t>
            </a:r>
          </a:p>
          <a:p>
            <a:pPr marL="0" indent="0">
              <a:buNone/>
            </a:pPr>
            <a:r>
              <a:rPr lang="en-US" sz="3840" dirty="0"/>
              <a:t>A: </a:t>
            </a:r>
            <a:r>
              <a:rPr lang="en-US" sz="3840" dirty="0">
                <a:solidFill>
                  <a:srgbClr val="0070C0"/>
                </a:solidFill>
              </a:rPr>
              <a:t>Scores may differ since a child's behavior will often be different in different settings and with different caregivers. There are no right and wrong answers.</a:t>
            </a:r>
          </a:p>
        </p:txBody>
      </p:sp>
      <p:sp>
        <p:nvSpPr>
          <p:cNvPr id="4" name="Slide Number Placeholder 3"/>
          <p:cNvSpPr>
            <a:spLocks noGrp="1"/>
          </p:cNvSpPr>
          <p:nvPr>
            <p:ph type="sldNum" sz="quarter" idx="4294967295"/>
          </p:nvPr>
        </p:nvSpPr>
        <p:spPr>
          <a:xfrm>
            <a:off x="6457950" y="6356351"/>
            <a:ext cx="2057400" cy="365125"/>
          </a:xfrm>
        </p:spPr>
        <p:txBody>
          <a:bodyPr/>
          <a:lstStyle/>
          <a:p>
            <a:fld id="{321B64B3-26B7-4913-B2C6-0CF9F900152A}" type="slidenum">
              <a:rPr lang="en-US" smtClean="0">
                <a:solidFill>
                  <a:prstClr val="white">
                    <a:tint val="75000"/>
                  </a:prstClr>
                </a:solidFill>
              </a:rPr>
              <a:pPr/>
              <a:t>35</a:t>
            </a:fld>
            <a:endParaRPr lang="en-US">
              <a:solidFill>
                <a:prstClr val="white">
                  <a:tint val="75000"/>
                </a:prstClr>
              </a:solidFill>
            </a:endParaRPr>
          </a:p>
        </p:txBody>
      </p:sp>
    </p:spTree>
    <p:extLst>
      <p:ext uri="{BB962C8B-B14F-4D97-AF65-F5344CB8AC3E}">
        <p14:creationId xmlns:p14="http://schemas.microsoft.com/office/powerpoint/2010/main" val="25239169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idx="4294967295"/>
          </p:nvPr>
        </p:nvSpPr>
        <p:spPr>
          <a:xfrm>
            <a:off x="457200" y="274955"/>
            <a:ext cx="8230235" cy="1143635"/>
          </a:xfrm>
        </p:spPr>
        <p:txBody>
          <a:bodyPr>
            <a:normAutofit fontScale="90000"/>
          </a:bodyPr>
          <a:lstStyle/>
          <a:p>
            <a:pPr algn="ctr"/>
            <a:r>
              <a:rPr lang="en-US" dirty="0"/>
              <a:t>M-CHAT-R: </a:t>
            </a:r>
            <a:br>
              <a:rPr lang="en-US" dirty="0"/>
            </a:br>
            <a:r>
              <a:rPr lang="en-US" dirty="0"/>
              <a:t>Modified Checklist for Autism in Toddlers (Revised)</a:t>
            </a:r>
          </a:p>
        </p:txBody>
      </p:sp>
      <p:sp>
        <p:nvSpPr>
          <p:cNvPr id="97283" name="Content Placeholder 2"/>
          <p:cNvSpPr>
            <a:spLocks noGrp="1"/>
          </p:cNvSpPr>
          <p:nvPr>
            <p:ph idx="4294967295"/>
          </p:nvPr>
        </p:nvSpPr>
        <p:spPr>
          <a:xfrm>
            <a:off x="457200" y="1600200"/>
            <a:ext cx="8230235" cy="4526915"/>
          </a:xfrm>
        </p:spPr>
        <p:txBody>
          <a:bodyPr/>
          <a:lstStyle/>
          <a:p>
            <a:r>
              <a:rPr lang="en-US" dirty="0"/>
              <a:t>[add picture of a toddler]</a:t>
            </a:r>
          </a:p>
        </p:txBody>
      </p:sp>
      <p:sp>
        <p:nvSpPr>
          <p:cNvPr id="5" name="Slide Number Placeholder 4"/>
          <p:cNvSpPr>
            <a:spLocks noGrp="1"/>
          </p:cNvSpPr>
          <p:nvPr>
            <p:ph type="sldNum" sz="quarter" idx="4294967295"/>
          </p:nvPr>
        </p:nvSpPr>
        <p:spPr>
          <a:xfrm>
            <a:off x="6457950" y="6356351"/>
            <a:ext cx="2057400" cy="365125"/>
          </a:xfrm>
        </p:spPr>
        <p:txBody>
          <a:bodyPr/>
          <a:lstStyle/>
          <a:p>
            <a:fld id="{321B64B3-26B7-4913-B2C6-0CF9F900152A}" type="slidenum">
              <a:rPr lang="en-US" smtClean="0">
                <a:solidFill>
                  <a:prstClr val="white">
                    <a:tint val="75000"/>
                  </a:prstClr>
                </a:solidFill>
              </a:rPr>
              <a:pPr/>
              <a:t>36</a:t>
            </a:fld>
            <a:endParaRPr lang="en-US">
              <a:solidFill>
                <a:prstClr val="white">
                  <a:tint val="75000"/>
                </a:prstClr>
              </a:solidFill>
            </a:endParaRPr>
          </a:p>
        </p:txBody>
      </p:sp>
    </p:spTree>
    <p:extLst>
      <p:ext uri="{BB962C8B-B14F-4D97-AF65-F5344CB8AC3E}">
        <p14:creationId xmlns:p14="http://schemas.microsoft.com/office/powerpoint/2010/main" val="13318896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idx="4294967295"/>
          </p:nvPr>
        </p:nvSpPr>
        <p:spPr>
          <a:xfrm>
            <a:off x="457200" y="304800"/>
            <a:ext cx="8458200" cy="1447800"/>
          </a:xfrm>
        </p:spPr>
        <p:txBody>
          <a:bodyPr>
            <a:normAutofit/>
          </a:bodyPr>
          <a:lstStyle/>
          <a:p>
            <a:pPr algn="ctr"/>
            <a:r>
              <a:rPr lang="en-US" sz="3600" b="1" dirty="0"/>
              <a:t>Disparities in Screening for ASD?</a:t>
            </a:r>
            <a:r>
              <a:rPr lang="en-US" sz="4000" b="1" dirty="0"/>
              <a:t/>
            </a:r>
            <a:br>
              <a:rPr lang="en-US" sz="4000" b="1" dirty="0"/>
            </a:br>
            <a:endParaRPr lang="en-US" sz="4800" b="1" dirty="0"/>
          </a:p>
        </p:txBody>
      </p:sp>
      <p:sp>
        <p:nvSpPr>
          <p:cNvPr id="99331" name="Content Placeholder 2"/>
          <p:cNvSpPr>
            <a:spLocks noGrp="1"/>
          </p:cNvSpPr>
          <p:nvPr>
            <p:ph idx="4294967295"/>
          </p:nvPr>
        </p:nvSpPr>
        <p:spPr>
          <a:xfrm>
            <a:off x="430306" y="930276"/>
            <a:ext cx="8458200" cy="5791200"/>
          </a:xfrm>
        </p:spPr>
        <p:txBody>
          <a:bodyPr/>
          <a:lstStyle/>
          <a:p>
            <a:r>
              <a:rPr lang="en-US" sz="3200" dirty="0"/>
              <a:t>Referral, diagnosis, and treatment may be late or reduced for: </a:t>
            </a:r>
          </a:p>
          <a:p>
            <a:pPr lvl="1"/>
            <a:r>
              <a:rPr lang="en-US" sz="2800" dirty="0"/>
              <a:t> Ethnic minority children, particularly </a:t>
            </a:r>
            <a:r>
              <a:rPr lang="en-US" sz="2800" dirty="0" err="1" smtClean="0"/>
              <a:t>Latinx</a:t>
            </a:r>
            <a:r>
              <a:rPr lang="en-US" sz="2800" dirty="0" smtClean="0"/>
              <a:t> and Black children</a:t>
            </a:r>
            <a:endParaRPr lang="en-US" sz="2800" dirty="0"/>
          </a:p>
          <a:p>
            <a:pPr lvl="1"/>
            <a:r>
              <a:rPr lang="en-US" sz="2800" dirty="0"/>
              <a:t> Children with less severe symptoms and delays </a:t>
            </a:r>
          </a:p>
          <a:p>
            <a:pPr lvl="1"/>
            <a:r>
              <a:rPr lang="en-US" sz="2800" dirty="0"/>
              <a:t> Screening is less consistent</a:t>
            </a:r>
          </a:p>
          <a:p>
            <a:pPr lvl="1">
              <a:buNone/>
            </a:pPr>
            <a:r>
              <a:rPr lang="en-US" sz="2800" dirty="0"/>
              <a:t>   and later for children who </a:t>
            </a:r>
          </a:p>
          <a:p>
            <a:pPr lvl="1">
              <a:buNone/>
            </a:pPr>
            <a:r>
              <a:rPr lang="en-US" sz="2800" dirty="0"/>
              <a:t>   are ethnic minorities</a:t>
            </a:r>
          </a:p>
          <a:p>
            <a:pPr lvl="1">
              <a:buNone/>
            </a:pPr>
            <a:r>
              <a:rPr lang="en-US" sz="2800" dirty="0"/>
              <a:t>   or low </a:t>
            </a:r>
            <a:r>
              <a:rPr lang="en-US" sz="2800" dirty="0" smtClean="0"/>
              <a:t>socio-economic status (SES)</a:t>
            </a:r>
            <a:endParaRPr lang="en-US" sz="2800" dirty="0"/>
          </a:p>
          <a:p>
            <a:r>
              <a:rPr lang="en-US" sz="3100" dirty="0"/>
              <a:t> Consistent screening helps reduce disparities and ensure children get connected with early intervention.</a:t>
            </a:r>
          </a:p>
          <a:p>
            <a:pPr lvl="2"/>
            <a:endParaRPr lang="en-US" dirty="0"/>
          </a:p>
          <a:p>
            <a:pPr>
              <a:buFontTx/>
              <a:buNone/>
            </a:pPr>
            <a:endParaRPr lang="en-US" dirty="0"/>
          </a:p>
        </p:txBody>
      </p:sp>
      <p:sp>
        <p:nvSpPr>
          <p:cNvPr id="5" name="Slide Number Placeholder 4"/>
          <p:cNvSpPr>
            <a:spLocks noGrp="1"/>
          </p:cNvSpPr>
          <p:nvPr>
            <p:ph type="sldNum" sz="quarter" idx="4294967295"/>
          </p:nvPr>
        </p:nvSpPr>
        <p:spPr>
          <a:xfrm>
            <a:off x="6457950" y="6356351"/>
            <a:ext cx="2057400" cy="365125"/>
          </a:xfrm>
        </p:spPr>
        <p:txBody>
          <a:bodyPr/>
          <a:lstStyle/>
          <a:p>
            <a:fld id="{321B64B3-26B7-4913-B2C6-0CF9F900152A}" type="slidenum">
              <a:rPr lang="en-US" smtClean="0">
                <a:solidFill>
                  <a:prstClr val="white">
                    <a:tint val="75000"/>
                  </a:prstClr>
                </a:solidFill>
              </a:rPr>
              <a:pPr/>
              <a:t>37</a:t>
            </a:fld>
            <a:endParaRPr lang="en-US">
              <a:solidFill>
                <a:prstClr val="white">
                  <a:tint val="75000"/>
                </a:prstClr>
              </a:solidFill>
            </a:endParaRPr>
          </a:p>
        </p:txBody>
      </p:sp>
    </p:spTree>
    <p:extLst>
      <p:ext uri="{BB962C8B-B14F-4D97-AF65-F5344CB8AC3E}">
        <p14:creationId xmlns:p14="http://schemas.microsoft.com/office/powerpoint/2010/main" val="19541715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idx="4294967295"/>
          </p:nvPr>
        </p:nvSpPr>
        <p:spPr>
          <a:xfrm>
            <a:off x="457200" y="274955"/>
            <a:ext cx="8230235" cy="1143635"/>
          </a:xfrm>
        </p:spPr>
        <p:txBody>
          <a:bodyPr>
            <a:normAutofit/>
          </a:bodyPr>
          <a:lstStyle/>
          <a:p>
            <a:pPr algn="ctr"/>
            <a:r>
              <a:rPr lang="en-US" sz="4800" b="1" dirty="0"/>
              <a:t>M-CHAT-R: Overview</a:t>
            </a:r>
          </a:p>
        </p:txBody>
      </p:sp>
      <p:sp>
        <p:nvSpPr>
          <p:cNvPr id="101379" name="Content Placeholder 2"/>
          <p:cNvSpPr>
            <a:spLocks noGrp="1"/>
          </p:cNvSpPr>
          <p:nvPr>
            <p:ph idx="4294967295"/>
          </p:nvPr>
        </p:nvSpPr>
        <p:spPr>
          <a:xfrm>
            <a:off x="457200" y="1600200"/>
            <a:ext cx="8458200" cy="4876800"/>
          </a:xfrm>
        </p:spPr>
        <p:txBody>
          <a:bodyPr/>
          <a:lstStyle/>
          <a:p>
            <a:r>
              <a:rPr lang="en-US" sz="3200" dirty="0"/>
              <a:t>Parent report</a:t>
            </a:r>
          </a:p>
          <a:p>
            <a:r>
              <a:rPr lang="en-US" sz="3200" dirty="0"/>
              <a:t>Standardized questionnaire</a:t>
            </a:r>
          </a:p>
          <a:p>
            <a:r>
              <a:rPr lang="en-US" sz="3200" dirty="0"/>
              <a:t>Validated for ages </a:t>
            </a:r>
            <a:r>
              <a:rPr lang="en-US" sz="3200" dirty="0" smtClean="0"/>
              <a:t>16-30 </a:t>
            </a:r>
            <a:r>
              <a:rPr lang="en-US" sz="3200" dirty="0"/>
              <a:t>months</a:t>
            </a:r>
          </a:p>
          <a:p>
            <a:r>
              <a:rPr lang="en-US" sz="3200" dirty="0"/>
              <a:t>20 items:  </a:t>
            </a:r>
            <a:r>
              <a:rPr lang="en-US" sz="3200" dirty="0" smtClean="0"/>
              <a:t>yes/no questions</a:t>
            </a:r>
          </a:p>
          <a:p>
            <a:r>
              <a:rPr lang="en-US" sz="3200" dirty="0" smtClean="0"/>
              <a:t>Translated </a:t>
            </a:r>
            <a:r>
              <a:rPr lang="en-US" sz="3200" dirty="0"/>
              <a:t>into multiple languages, used in many countries</a:t>
            </a:r>
          </a:p>
          <a:p>
            <a:r>
              <a:rPr lang="en-US" sz="3200" dirty="0"/>
              <a:t>Available </a:t>
            </a:r>
            <a:r>
              <a:rPr lang="en-US" sz="3200" dirty="0" smtClean="0"/>
              <a:t>for free </a:t>
            </a:r>
            <a:r>
              <a:rPr lang="en-US" sz="3200" dirty="0"/>
              <a:t>at </a:t>
            </a:r>
            <a:r>
              <a:rPr lang="en-US" sz="3200" dirty="0">
                <a:hlinkClick r:id="rId3"/>
              </a:rPr>
              <a:t>www.mchatscreen.com</a:t>
            </a:r>
            <a:endParaRPr lang="en-US" sz="3200" dirty="0"/>
          </a:p>
          <a:p>
            <a:endParaRPr lang="en-US" dirty="0"/>
          </a:p>
        </p:txBody>
      </p:sp>
      <p:sp>
        <p:nvSpPr>
          <p:cNvPr id="4" name="Slide Number Placeholder 3"/>
          <p:cNvSpPr>
            <a:spLocks noGrp="1"/>
          </p:cNvSpPr>
          <p:nvPr>
            <p:ph type="sldNum" sz="quarter" idx="4294967295"/>
          </p:nvPr>
        </p:nvSpPr>
        <p:spPr>
          <a:xfrm>
            <a:off x="6457950" y="6356351"/>
            <a:ext cx="2057400" cy="365125"/>
          </a:xfrm>
        </p:spPr>
        <p:txBody>
          <a:bodyPr/>
          <a:lstStyle/>
          <a:p>
            <a:fld id="{321B64B3-26B7-4913-B2C6-0CF9F900152A}" type="slidenum">
              <a:rPr lang="en-US" smtClean="0">
                <a:solidFill>
                  <a:prstClr val="white">
                    <a:tint val="75000"/>
                  </a:prstClr>
                </a:solidFill>
              </a:rPr>
              <a:pPr/>
              <a:t>38</a:t>
            </a:fld>
            <a:endParaRPr lang="en-US">
              <a:solidFill>
                <a:prstClr val="white">
                  <a:tint val="75000"/>
                </a:prstClr>
              </a:solidFill>
            </a:endParaRPr>
          </a:p>
        </p:txBody>
      </p:sp>
    </p:spTree>
    <p:extLst>
      <p:ext uri="{BB962C8B-B14F-4D97-AF65-F5344CB8AC3E}">
        <p14:creationId xmlns:p14="http://schemas.microsoft.com/office/powerpoint/2010/main" val="14356582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idx="4294967295"/>
          </p:nvPr>
        </p:nvSpPr>
        <p:spPr>
          <a:xfrm>
            <a:off x="457200" y="274955"/>
            <a:ext cx="8230235" cy="1143635"/>
          </a:xfrm>
        </p:spPr>
        <p:txBody>
          <a:bodyPr/>
          <a:lstStyle/>
          <a:p>
            <a:r>
              <a:rPr lang="en-US" b="1" dirty="0"/>
              <a:t>M-CHAT-R: Overview</a:t>
            </a:r>
          </a:p>
        </p:txBody>
      </p:sp>
      <p:sp>
        <p:nvSpPr>
          <p:cNvPr id="103427" name="Content Placeholder 2"/>
          <p:cNvSpPr>
            <a:spLocks noGrp="1"/>
          </p:cNvSpPr>
          <p:nvPr>
            <p:ph idx="4294967295"/>
          </p:nvPr>
        </p:nvSpPr>
        <p:spPr>
          <a:xfrm>
            <a:off x="685800" y="1676400"/>
            <a:ext cx="8229600" cy="4525963"/>
          </a:xfrm>
        </p:spPr>
        <p:txBody>
          <a:bodyPr>
            <a:normAutofit/>
          </a:bodyPr>
          <a:lstStyle/>
          <a:p>
            <a:pPr algn="ctr">
              <a:buFontTx/>
              <a:buNone/>
            </a:pPr>
            <a:r>
              <a:rPr lang="en-US" dirty="0"/>
              <a:t>MCHAT-R Items as Predictors of ASD</a:t>
            </a:r>
          </a:p>
          <a:p>
            <a:pPr algn="ctr">
              <a:buFontTx/>
              <a:buNone/>
            </a:pPr>
            <a:endParaRPr lang="en-US" sz="2595" dirty="0"/>
          </a:p>
          <a:p>
            <a:pPr>
              <a:buFontTx/>
              <a:buNone/>
            </a:pPr>
            <a:r>
              <a:rPr lang="en-US" b="1" dirty="0"/>
              <a:t>Best discriminators of ASD:</a:t>
            </a:r>
          </a:p>
          <a:p>
            <a:r>
              <a:rPr lang="en-US" dirty="0"/>
              <a:t>Pointing to show interest</a:t>
            </a:r>
          </a:p>
          <a:p>
            <a:r>
              <a:rPr lang="en-US" dirty="0"/>
              <a:t>Responds to name</a:t>
            </a:r>
          </a:p>
          <a:p>
            <a:r>
              <a:rPr lang="en-US" dirty="0"/>
              <a:t>Interest in other children</a:t>
            </a:r>
          </a:p>
          <a:p>
            <a:r>
              <a:rPr lang="en-US" dirty="0"/>
              <a:t>Bring to show</a:t>
            </a:r>
          </a:p>
          <a:p>
            <a:r>
              <a:rPr lang="en-US" dirty="0"/>
              <a:t>Follows point</a:t>
            </a:r>
          </a:p>
          <a:p>
            <a:r>
              <a:rPr lang="en-US" dirty="0"/>
              <a:t>Imitation</a:t>
            </a:r>
          </a:p>
          <a:p>
            <a:r>
              <a:rPr lang="en-US" dirty="0"/>
              <a:t>Reciprocal smile</a:t>
            </a:r>
          </a:p>
          <a:p>
            <a:endParaRPr lang="en-US" sz="3600" dirty="0"/>
          </a:p>
        </p:txBody>
      </p:sp>
      <p:pic>
        <p:nvPicPr>
          <p:cNvPr id="103428" name="Picture 3"/>
          <p:cNvPicPr>
            <a:picLocks noChangeAspect="1"/>
          </p:cNvPicPr>
          <p:nvPr/>
        </p:nvPicPr>
        <p:blipFill>
          <a:blip r:embed="rId3" cstate="print"/>
          <a:srcRect/>
          <a:stretch>
            <a:fillRect/>
          </a:stretch>
        </p:blipFill>
        <p:spPr bwMode="auto">
          <a:xfrm>
            <a:off x="5580776" y="3352800"/>
            <a:ext cx="2610724" cy="2463800"/>
          </a:xfrm>
          <a:prstGeom prst="rect">
            <a:avLst/>
          </a:prstGeom>
          <a:noFill/>
          <a:ln w="9525">
            <a:noFill/>
            <a:miter lim="800000"/>
            <a:headEnd/>
            <a:tailEnd/>
          </a:ln>
        </p:spPr>
      </p:pic>
      <p:sp>
        <p:nvSpPr>
          <p:cNvPr id="5" name="Slide Number Placeholder 4"/>
          <p:cNvSpPr>
            <a:spLocks noGrp="1"/>
          </p:cNvSpPr>
          <p:nvPr>
            <p:ph type="sldNum" sz="quarter" idx="4294967295"/>
          </p:nvPr>
        </p:nvSpPr>
        <p:spPr>
          <a:xfrm>
            <a:off x="6457950" y="6356351"/>
            <a:ext cx="2057400" cy="365125"/>
          </a:xfrm>
        </p:spPr>
        <p:txBody>
          <a:bodyPr/>
          <a:lstStyle/>
          <a:p>
            <a:fld id="{321B64B3-26B7-4913-B2C6-0CF9F900152A}" type="slidenum">
              <a:rPr lang="en-US" smtClean="0">
                <a:solidFill>
                  <a:prstClr val="white">
                    <a:tint val="75000"/>
                  </a:prstClr>
                </a:solidFill>
              </a:rPr>
              <a:pPr/>
              <a:t>39</a:t>
            </a:fld>
            <a:endParaRPr lang="en-US">
              <a:solidFill>
                <a:prstClr val="white">
                  <a:tint val="75000"/>
                </a:prstClr>
              </a:solidFill>
            </a:endParaRPr>
          </a:p>
        </p:txBody>
      </p:sp>
    </p:spTree>
    <p:extLst>
      <p:ext uri="{BB962C8B-B14F-4D97-AF65-F5344CB8AC3E}">
        <p14:creationId xmlns:p14="http://schemas.microsoft.com/office/powerpoint/2010/main" val="4608743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lowchart: Process 18"/>
          <p:cNvSpPr/>
          <p:nvPr/>
        </p:nvSpPr>
        <p:spPr>
          <a:xfrm>
            <a:off x="4724400" y="1271587"/>
            <a:ext cx="3505200" cy="1863725"/>
          </a:xfrm>
          <a:prstGeom prst="flowChartProcess">
            <a:avLst/>
          </a:prstGeom>
          <a:solidFill>
            <a:srgbClr val="2EBCB8">
              <a:alpha val="38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latin typeface="+mj-lt"/>
                <a:ea typeface="ＭＳ Ｐゴシック" pitchFamily="-1" charset="-128"/>
              </a:rPr>
              <a:t>Day of visit: </a:t>
            </a:r>
            <a:br>
              <a:rPr lang="en-US" dirty="0">
                <a:solidFill>
                  <a:schemeClr val="tx1"/>
                </a:solidFill>
                <a:latin typeface="+mj-lt"/>
                <a:ea typeface="ＭＳ Ｐゴシック" pitchFamily="-1" charset="-128"/>
              </a:rPr>
            </a:br>
            <a:r>
              <a:rPr lang="en-US" dirty="0">
                <a:solidFill>
                  <a:schemeClr val="tx1"/>
                </a:solidFill>
                <a:latin typeface="+mj-lt"/>
                <a:ea typeface="ＭＳ Ｐゴシック" pitchFamily="-1" charset="-128"/>
              </a:rPr>
              <a:t>Registration staff collects screening measure; if not completed/failed to bring in, </a:t>
            </a:r>
            <a:r>
              <a:rPr lang="en-US" dirty="0" smtClean="0">
                <a:solidFill>
                  <a:schemeClr val="tx1"/>
                </a:solidFill>
                <a:latin typeface="+mj-lt"/>
                <a:ea typeface="ＭＳ Ｐゴシック" pitchFamily="-1" charset="-128"/>
              </a:rPr>
              <a:t>gives blank screening  </a:t>
            </a:r>
            <a:r>
              <a:rPr lang="en-US" dirty="0">
                <a:solidFill>
                  <a:schemeClr val="tx1"/>
                </a:solidFill>
                <a:latin typeface="+mj-lt"/>
                <a:ea typeface="ＭＳ Ｐゴシック" pitchFamily="-1" charset="-128"/>
              </a:rPr>
              <a:t>to parent to complete in the waiting </a:t>
            </a:r>
            <a:r>
              <a:rPr lang="en-US" dirty="0" smtClean="0">
                <a:solidFill>
                  <a:schemeClr val="tx1"/>
                </a:solidFill>
                <a:latin typeface="+mj-lt"/>
                <a:ea typeface="ＭＳ Ｐゴシック" pitchFamily="-1" charset="-128"/>
              </a:rPr>
              <a:t>area.</a:t>
            </a:r>
            <a:endParaRPr lang="en-US" dirty="0">
              <a:solidFill>
                <a:schemeClr val="tx1"/>
              </a:solidFill>
              <a:latin typeface="+mj-lt"/>
              <a:ea typeface="ＭＳ Ｐゴシック" pitchFamily="-1" charset="-128"/>
            </a:endParaRPr>
          </a:p>
        </p:txBody>
      </p:sp>
      <p:sp>
        <p:nvSpPr>
          <p:cNvPr id="13" name="Flowchart: Process 12"/>
          <p:cNvSpPr/>
          <p:nvPr/>
        </p:nvSpPr>
        <p:spPr>
          <a:xfrm>
            <a:off x="609600" y="3006090"/>
            <a:ext cx="3162300" cy="1730375"/>
          </a:xfrm>
          <a:prstGeom prst="flowChartProcess">
            <a:avLst/>
          </a:prstGeom>
          <a:solidFill>
            <a:schemeClr val="accent1">
              <a:alpha val="41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35844" name="Title 1"/>
          <p:cNvSpPr>
            <a:spLocks noGrp="1"/>
          </p:cNvSpPr>
          <p:nvPr>
            <p:ph type="title"/>
          </p:nvPr>
        </p:nvSpPr>
        <p:spPr>
          <a:xfrm>
            <a:off x="170473" y="50288"/>
            <a:ext cx="9448800" cy="1143000"/>
          </a:xfrm>
        </p:spPr>
        <p:txBody>
          <a:bodyPr>
            <a:normAutofit/>
          </a:bodyPr>
          <a:lstStyle/>
          <a:p>
            <a:r>
              <a:rPr lang="en-US" altLang="en-US" sz="4000" b="1" dirty="0">
                <a:ea typeface="ＭＳ Ｐゴシック" pitchFamily="34" charset="-128"/>
              </a:rPr>
              <a:t>Workflow: Roles of Care Team Members</a:t>
            </a:r>
          </a:p>
        </p:txBody>
      </p:sp>
      <p:sp>
        <p:nvSpPr>
          <p:cNvPr id="35845" name="Rectangle 2"/>
          <p:cNvSpPr>
            <a:spLocks noChangeArrowheads="1"/>
          </p:cNvSpPr>
          <p:nvPr/>
        </p:nvSpPr>
        <p:spPr bwMode="auto">
          <a:xfrm>
            <a:off x="647700" y="3108960"/>
            <a:ext cx="3162300" cy="1685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lgn="ctr" eaLnBrk="1" hangingPunct="1">
              <a:lnSpc>
                <a:spcPct val="115000"/>
              </a:lnSpc>
              <a:spcBef>
                <a:spcPct val="0"/>
              </a:spcBef>
              <a:spcAft>
                <a:spcPts val="1000"/>
              </a:spcAft>
              <a:buFontTx/>
              <a:buNone/>
            </a:pPr>
            <a:r>
              <a:rPr lang="en-US" altLang="en-US" sz="1800" dirty="0"/>
              <a:t>Care coordinator mails screening and letter explaining screening to parent </a:t>
            </a:r>
            <a:r>
              <a:rPr lang="en-US" altLang="en-US" sz="1800" dirty="0" smtClean="0"/>
              <a:t>two </a:t>
            </a:r>
            <a:r>
              <a:rPr lang="en-US" altLang="en-US" sz="1800" dirty="0"/>
              <a:t>weeks prior to visit </a:t>
            </a:r>
            <a:r>
              <a:rPr lang="en-US" altLang="en-US" sz="1800" dirty="0" smtClean="0"/>
              <a:t>and </a:t>
            </a:r>
            <a:r>
              <a:rPr lang="en-US" altLang="en-US" sz="1800" dirty="0"/>
              <a:t>asks parents to hand in date of </a:t>
            </a:r>
            <a:r>
              <a:rPr lang="en-US" altLang="en-US" sz="1800" dirty="0" smtClean="0"/>
              <a:t>visit.</a:t>
            </a:r>
            <a:endParaRPr lang="en-US" altLang="en-US" sz="1800" dirty="0"/>
          </a:p>
        </p:txBody>
      </p:sp>
      <p:cxnSp>
        <p:nvCxnSpPr>
          <p:cNvPr id="17" name="Straight Arrow Connector 16"/>
          <p:cNvCxnSpPr>
            <a:cxnSpLocks/>
            <a:stCxn id="35845" idx="2"/>
          </p:cNvCxnSpPr>
          <p:nvPr/>
        </p:nvCxnSpPr>
        <p:spPr>
          <a:xfrm flipH="1">
            <a:off x="2190750" y="4794037"/>
            <a:ext cx="38100" cy="318665"/>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cxnSpLocks noChangeShapeType="1"/>
          </p:cNvCxnSpPr>
          <p:nvPr/>
        </p:nvCxnSpPr>
        <p:spPr bwMode="auto">
          <a:xfrm>
            <a:off x="2139950" y="2441575"/>
            <a:ext cx="0" cy="682625"/>
          </a:xfrm>
          <a:prstGeom prst="straightConnector1">
            <a:avLst/>
          </a:prstGeom>
          <a:noFill/>
          <a:ln w="38100">
            <a:solidFill>
              <a:srgbClr val="00B050"/>
            </a:solidFill>
            <a:round/>
            <a:headEnd/>
            <a:tailEnd type="arrow" w="med" len="med"/>
          </a:ln>
          <a:effectLst>
            <a:outerShdw blurRad="40000" dist="23000" dir="5400000" rotWithShape="0">
              <a:srgbClr val="808080">
                <a:alpha val="34998"/>
              </a:srgbClr>
            </a:outerShdw>
          </a:effectLst>
          <a:extLst>
            <a:ext uri="{909E8E84-426E-40dd-AFC4-6F175D3DCCD1}">
              <a14:hiddenFill xmlns:a14="http://schemas.microsoft.com/office/drawing/2010/main">
                <a:noFill/>
              </a14:hiddenFill>
            </a:ext>
          </a:extLst>
        </p:spPr>
      </p:cxnSp>
      <p:sp>
        <p:nvSpPr>
          <p:cNvPr id="20" name="Rounded Rectangle 19"/>
          <p:cNvSpPr>
            <a:spLocks/>
          </p:cNvSpPr>
          <p:nvPr/>
        </p:nvSpPr>
        <p:spPr bwMode="auto">
          <a:xfrm>
            <a:off x="158750" y="1175703"/>
            <a:ext cx="3962400" cy="1454150"/>
          </a:xfrm>
          <a:prstGeom prst="roundRect">
            <a:avLst>
              <a:gd name="adj" fmla="val 16667"/>
            </a:avLst>
          </a:prstGeom>
          <a:gradFill rotWithShape="1">
            <a:gsLst>
              <a:gs pos="0">
                <a:srgbClr val="FFEADC"/>
              </a:gs>
              <a:gs pos="64999">
                <a:srgbClr val="FFCDAB"/>
              </a:gs>
              <a:gs pos="100000">
                <a:srgbClr val="FFB987"/>
              </a:gs>
            </a:gsLst>
            <a:lin ang="5400000" scaled="1"/>
          </a:gradFill>
          <a:ln w="9525">
            <a:solidFill>
              <a:srgbClr val="E6811C"/>
            </a:solidFill>
            <a:round/>
            <a:headEnd/>
            <a:tailEnd/>
          </a:ln>
          <a:effectLst>
            <a:outerShdw blurRad="40000" dist="20000" dir="5400000" rotWithShape="0">
              <a:srgbClr val="808080">
                <a:alpha val="37999"/>
              </a:srgbClr>
            </a:outerShdw>
          </a:effectLst>
        </p:spPr>
        <p:txBody>
          <a:bodyPr anchor="ctr"/>
          <a:lstStyle/>
          <a:p>
            <a:pPr algn="ctr">
              <a:lnSpc>
                <a:spcPct val="115000"/>
              </a:lnSpc>
              <a:defRPr/>
            </a:pPr>
            <a:r>
              <a:rPr lang="en-US" sz="1600" dirty="0">
                <a:solidFill>
                  <a:srgbClr val="000000"/>
                </a:solidFill>
                <a:latin typeface="Calibri" pitchFamily="34" charset="0"/>
                <a:ea typeface="Calibri" pitchFamily="34" charset="0"/>
              </a:rPr>
              <a:t>Care coordinator identifies in the EMR which children have well-child visits </a:t>
            </a:r>
            <a:r>
              <a:rPr lang="en-US" sz="1600" dirty="0" smtClean="0">
                <a:solidFill>
                  <a:srgbClr val="000000"/>
                </a:solidFill>
                <a:latin typeface="Calibri" pitchFamily="34" charset="0"/>
                <a:ea typeface="Calibri" pitchFamily="34" charset="0"/>
              </a:rPr>
              <a:t>scheduled </a:t>
            </a:r>
            <a:r>
              <a:rPr lang="en-US" sz="1600" dirty="0">
                <a:solidFill>
                  <a:srgbClr val="000000"/>
                </a:solidFill>
                <a:latin typeface="Calibri" pitchFamily="34" charset="0"/>
                <a:ea typeface="Calibri" pitchFamily="34" charset="0"/>
              </a:rPr>
              <a:t>and selects correct screening measures for child’s age and language of </a:t>
            </a:r>
            <a:r>
              <a:rPr lang="en-US" sz="1600" dirty="0" smtClean="0">
                <a:solidFill>
                  <a:srgbClr val="000000"/>
                </a:solidFill>
                <a:latin typeface="Calibri" pitchFamily="34" charset="0"/>
                <a:ea typeface="Calibri" pitchFamily="34" charset="0"/>
              </a:rPr>
              <a:t>parent.</a:t>
            </a:r>
            <a:endParaRPr lang="en-US" sz="2000" b="1" dirty="0">
              <a:solidFill>
                <a:srgbClr val="000000"/>
              </a:solidFill>
              <a:latin typeface="Calibri" pitchFamily="34" charset="0"/>
              <a:ea typeface="Calibri" pitchFamily="34" charset="0"/>
            </a:endParaRPr>
          </a:p>
        </p:txBody>
      </p:sp>
      <p:sp>
        <p:nvSpPr>
          <p:cNvPr id="24" name="Flowchart: Process 23"/>
          <p:cNvSpPr/>
          <p:nvPr/>
        </p:nvSpPr>
        <p:spPr>
          <a:xfrm>
            <a:off x="539750" y="5127625"/>
            <a:ext cx="3581400" cy="1196975"/>
          </a:xfrm>
          <a:prstGeom prst="flowChartProcess">
            <a:avLst/>
          </a:prstGeom>
          <a:solidFill>
            <a:schemeClr val="accent5">
              <a:lumMod val="60000"/>
              <a:lumOff val="40000"/>
              <a:alpha val="41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15000"/>
              </a:lnSpc>
              <a:defRPr/>
            </a:pPr>
            <a:r>
              <a:rPr lang="en-US" dirty="0">
                <a:solidFill>
                  <a:schemeClr val="tx1"/>
                </a:solidFill>
                <a:ea typeface="Calibri" pitchFamily="34" charset="0"/>
              </a:rPr>
              <a:t>Parent completes screening measures at home before </a:t>
            </a:r>
          </a:p>
          <a:p>
            <a:pPr algn="ctr">
              <a:lnSpc>
                <a:spcPct val="115000"/>
              </a:lnSpc>
              <a:defRPr/>
            </a:pPr>
            <a:r>
              <a:rPr lang="en-US" dirty="0" smtClean="0">
                <a:solidFill>
                  <a:schemeClr val="tx1"/>
                </a:solidFill>
                <a:ea typeface="Calibri" pitchFamily="34" charset="0"/>
              </a:rPr>
              <a:t>Well-child visit.</a:t>
            </a:r>
            <a:endParaRPr lang="en-US" dirty="0">
              <a:solidFill>
                <a:schemeClr val="tx1"/>
              </a:solidFill>
              <a:ea typeface="Calibri" pitchFamily="34" charset="0"/>
            </a:endParaRPr>
          </a:p>
        </p:txBody>
      </p:sp>
      <p:sp>
        <p:nvSpPr>
          <p:cNvPr id="12" name="Flowchart: Process 11">
            <a:extLst>
              <a:ext uri="{FF2B5EF4-FFF2-40B4-BE49-F238E27FC236}">
                <a16:creationId xmlns="" xmlns:a16="http://schemas.microsoft.com/office/drawing/2014/main" id="{243254D5-6749-438D-8F0A-2BF07D8AF4F7}"/>
              </a:ext>
            </a:extLst>
          </p:cNvPr>
          <p:cNvSpPr/>
          <p:nvPr/>
        </p:nvSpPr>
        <p:spPr>
          <a:xfrm>
            <a:off x="4724400" y="3581400"/>
            <a:ext cx="3505200" cy="1212637"/>
          </a:xfrm>
          <a:prstGeom prst="flowChartProcess">
            <a:avLst/>
          </a:prstGeom>
          <a:solidFill>
            <a:srgbClr val="2EBCB8">
              <a:alpha val="38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0"/>
              </a:spcBef>
            </a:pPr>
            <a:r>
              <a:rPr lang="en-US" altLang="en-US" dirty="0">
                <a:solidFill>
                  <a:schemeClr val="tx1"/>
                </a:solidFill>
                <a:latin typeface="Arial" charset="0"/>
              </a:rPr>
              <a:t>MA collects screening measures from parent; if not done, helps parent to finish in exam </a:t>
            </a:r>
            <a:r>
              <a:rPr lang="en-US" altLang="en-US" dirty="0" smtClean="0">
                <a:solidFill>
                  <a:schemeClr val="tx1"/>
                </a:solidFill>
                <a:latin typeface="Arial" charset="0"/>
              </a:rPr>
              <a:t>room.</a:t>
            </a:r>
            <a:endParaRPr lang="en-US" altLang="en-US" dirty="0">
              <a:solidFill>
                <a:schemeClr val="tx1"/>
              </a:solidFill>
              <a:latin typeface="Arial" charset="0"/>
            </a:endParaRPr>
          </a:p>
        </p:txBody>
      </p:sp>
      <p:sp>
        <p:nvSpPr>
          <p:cNvPr id="15" name="Flowchart: Process 14">
            <a:extLst>
              <a:ext uri="{FF2B5EF4-FFF2-40B4-BE49-F238E27FC236}">
                <a16:creationId xmlns="" xmlns:a16="http://schemas.microsoft.com/office/drawing/2014/main" id="{88C16A7A-38AA-4E06-B8F5-3ACA0658954C}"/>
              </a:ext>
            </a:extLst>
          </p:cNvPr>
          <p:cNvSpPr/>
          <p:nvPr/>
        </p:nvSpPr>
        <p:spPr>
          <a:xfrm>
            <a:off x="4800600" y="5105867"/>
            <a:ext cx="3505200" cy="1212637"/>
          </a:xfrm>
          <a:prstGeom prst="flowChartProcess">
            <a:avLst/>
          </a:prstGeom>
          <a:solidFill>
            <a:srgbClr val="2EBCB8">
              <a:alpha val="38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0"/>
              </a:spcBef>
            </a:pPr>
            <a:r>
              <a:rPr lang="en-US" altLang="en-US" dirty="0">
                <a:solidFill>
                  <a:schemeClr val="tx1"/>
                </a:solidFill>
                <a:latin typeface="Arial" charset="0"/>
              </a:rPr>
              <a:t>MA scores screening measures and puts in folder for provider along with </a:t>
            </a:r>
            <a:r>
              <a:rPr lang="en-US" altLang="en-US" i="1" dirty="0">
                <a:solidFill>
                  <a:schemeClr val="tx1"/>
                </a:solidFill>
                <a:latin typeface="Arial" charset="0"/>
              </a:rPr>
              <a:t>Milestones Moments </a:t>
            </a:r>
            <a:r>
              <a:rPr lang="en-US" altLang="en-US" dirty="0" smtClean="0">
                <a:solidFill>
                  <a:schemeClr val="tx1"/>
                </a:solidFill>
                <a:latin typeface="Arial" charset="0"/>
              </a:rPr>
              <a:t>booklet.</a:t>
            </a:r>
            <a:endParaRPr lang="en-US" altLang="en-US" dirty="0">
              <a:solidFill>
                <a:schemeClr val="tx1"/>
              </a:solidFill>
              <a:latin typeface="Arial" charset="0"/>
            </a:endParaRPr>
          </a:p>
        </p:txBody>
      </p:sp>
    </p:spTree>
    <p:extLst>
      <p:ext uri="{BB962C8B-B14F-4D97-AF65-F5344CB8AC3E}">
        <p14:creationId xmlns:p14="http://schemas.microsoft.com/office/powerpoint/2010/main" val="40918276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idx="4294967295"/>
          </p:nvPr>
        </p:nvSpPr>
        <p:spPr>
          <a:xfrm>
            <a:off x="457200" y="274955"/>
            <a:ext cx="8230235" cy="1143635"/>
          </a:xfrm>
        </p:spPr>
        <p:txBody>
          <a:bodyPr>
            <a:normAutofit/>
          </a:bodyPr>
          <a:lstStyle/>
          <a:p>
            <a:pPr algn="ctr"/>
            <a:r>
              <a:rPr lang="en-US" sz="4889" b="1" dirty="0"/>
              <a:t>M-CHAT-R: Scoring</a:t>
            </a:r>
            <a:r>
              <a:rPr lang="en-US" dirty="0"/>
              <a:t/>
            </a:r>
            <a:br>
              <a:rPr lang="en-US" dirty="0"/>
            </a:br>
            <a:endParaRPr lang="en-US" dirty="0"/>
          </a:p>
        </p:txBody>
      </p:sp>
      <p:sp>
        <p:nvSpPr>
          <p:cNvPr id="3" name="Content Placeholder 2"/>
          <p:cNvSpPr>
            <a:spLocks noGrp="1"/>
          </p:cNvSpPr>
          <p:nvPr>
            <p:ph idx="4294967295"/>
          </p:nvPr>
        </p:nvSpPr>
        <p:spPr>
          <a:xfrm>
            <a:off x="457200" y="1066800"/>
            <a:ext cx="8229600" cy="4525963"/>
          </a:xfrm>
        </p:spPr>
        <p:txBody>
          <a:bodyPr>
            <a:normAutofit lnSpcReduction="10000"/>
          </a:bodyPr>
          <a:lstStyle/>
          <a:p>
            <a:pPr marL="514350" indent="-514350">
              <a:buFontTx/>
              <a:buAutoNum type="arabicPeriod"/>
              <a:defRPr/>
            </a:pPr>
            <a:r>
              <a:rPr lang="en-US" sz="2800" dirty="0"/>
              <a:t>If you point at something across the room, does your child look at it? (FOR </a:t>
            </a:r>
            <a:r>
              <a:rPr lang="en-US" sz="2800" b="1" dirty="0"/>
              <a:t>EXAMPLE, </a:t>
            </a:r>
            <a:r>
              <a:rPr lang="en-US" sz="2800" dirty="0"/>
              <a:t>if you point at a toy or an animal, does your child look at the toy or animal?) </a:t>
            </a:r>
          </a:p>
          <a:p>
            <a:pPr marL="514350" indent="-514350">
              <a:buFontTx/>
              <a:buNone/>
              <a:defRPr/>
            </a:pPr>
            <a:r>
              <a:rPr lang="en-US" sz="2800" dirty="0"/>
              <a:t>	</a:t>
            </a:r>
            <a:r>
              <a:rPr lang="en-US" sz="2800" b="1" dirty="0"/>
              <a:t>Yes (0)				No (1)</a:t>
            </a:r>
          </a:p>
          <a:p>
            <a:pPr marL="514350" indent="-514350">
              <a:buFontTx/>
              <a:buNone/>
              <a:defRPr/>
            </a:pPr>
            <a:endParaRPr lang="en-US" sz="2800" b="1" dirty="0"/>
          </a:p>
          <a:p>
            <a:pPr>
              <a:buFontTx/>
              <a:buNone/>
              <a:defRPr/>
            </a:pPr>
            <a:r>
              <a:rPr lang="en-US" sz="2800" dirty="0"/>
              <a:t>3. Does your child play pretend or make-believe? (FOR </a:t>
            </a:r>
            <a:r>
              <a:rPr lang="en-US" sz="2800" b="1" dirty="0"/>
              <a:t>EXAMPLE, </a:t>
            </a:r>
            <a:r>
              <a:rPr lang="en-US" sz="2800" dirty="0"/>
              <a:t>pretend to drink from an empty cup, pretend to talk on a phone, or pretend to feed a doll or stuffed animal?) </a:t>
            </a:r>
          </a:p>
          <a:p>
            <a:pPr>
              <a:buFontTx/>
              <a:buNone/>
              <a:defRPr/>
            </a:pPr>
            <a:r>
              <a:rPr lang="en-US" sz="2800" dirty="0"/>
              <a:t>	 	</a:t>
            </a:r>
            <a:r>
              <a:rPr lang="en-US" sz="2800" b="1" dirty="0"/>
              <a:t>Yes (0)				No (1)</a:t>
            </a:r>
            <a:endParaRPr lang="en-US" b="1" dirty="0"/>
          </a:p>
        </p:txBody>
      </p:sp>
      <p:sp>
        <p:nvSpPr>
          <p:cNvPr id="4" name="Slide Number Placeholder 3"/>
          <p:cNvSpPr>
            <a:spLocks noGrp="1"/>
          </p:cNvSpPr>
          <p:nvPr>
            <p:ph type="sldNum" sz="quarter" idx="4294967295"/>
          </p:nvPr>
        </p:nvSpPr>
        <p:spPr>
          <a:xfrm>
            <a:off x="6457950" y="6356351"/>
            <a:ext cx="2057400" cy="365125"/>
          </a:xfrm>
        </p:spPr>
        <p:txBody>
          <a:bodyPr/>
          <a:lstStyle/>
          <a:p>
            <a:fld id="{321B64B3-26B7-4913-B2C6-0CF9F900152A}" type="slidenum">
              <a:rPr lang="en-US" smtClean="0">
                <a:solidFill>
                  <a:prstClr val="white">
                    <a:tint val="75000"/>
                  </a:prstClr>
                </a:solidFill>
              </a:rPr>
              <a:pPr/>
              <a:t>40</a:t>
            </a:fld>
            <a:endParaRPr lang="en-US">
              <a:solidFill>
                <a:prstClr val="white">
                  <a:tint val="75000"/>
                </a:prstClr>
              </a:solidFill>
            </a:endParaRPr>
          </a:p>
        </p:txBody>
      </p:sp>
    </p:spTree>
    <p:extLst>
      <p:ext uri="{BB962C8B-B14F-4D97-AF65-F5344CB8AC3E}">
        <p14:creationId xmlns:p14="http://schemas.microsoft.com/office/powerpoint/2010/main" val="38587269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idx="4294967295"/>
          </p:nvPr>
        </p:nvSpPr>
        <p:spPr>
          <a:xfrm>
            <a:off x="949624" y="0"/>
            <a:ext cx="8230235" cy="990600"/>
          </a:xfrm>
        </p:spPr>
        <p:txBody>
          <a:bodyPr>
            <a:normAutofit fontScale="90000"/>
          </a:bodyPr>
          <a:lstStyle/>
          <a:p>
            <a:pPr algn="l"/>
            <a:r>
              <a:rPr lang="en-US" dirty="0"/>
              <a:t/>
            </a:r>
            <a:br>
              <a:rPr lang="en-US" dirty="0"/>
            </a:br>
            <a:r>
              <a:rPr lang="en-US" dirty="0"/>
              <a:t/>
            </a:r>
            <a:br>
              <a:rPr lang="en-US" dirty="0"/>
            </a:br>
            <a:r>
              <a:rPr lang="en-US" b="1" dirty="0"/>
              <a:t>              Reverse Scoring</a:t>
            </a:r>
            <a:r>
              <a:rPr lang="en-US" dirty="0"/>
              <a:t/>
            </a:r>
            <a:br>
              <a:rPr lang="en-US" dirty="0"/>
            </a:br>
            <a:r>
              <a:rPr lang="en-US" sz="2667" dirty="0" smtClean="0">
                <a:solidFill>
                  <a:srgbClr val="0070C0"/>
                </a:solidFill>
              </a:rPr>
              <a:t>For items </a:t>
            </a:r>
            <a:r>
              <a:rPr lang="en-US" sz="2667" dirty="0">
                <a:solidFill>
                  <a:srgbClr val="0070C0"/>
                </a:solidFill>
              </a:rPr>
              <a:t>2,  5,  and  12  “YES”   indicates ASD risk</a:t>
            </a:r>
            <a:r>
              <a:rPr lang="en-US" dirty="0"/>
              <a:t/>
            </a:r>
            <a:br>
              <a:rPr lang="en-US" dirty="0"/>
            </a:br>
            <a:endParaRPr lang="en-US" dirty="0"/>
          </a:p>
        </p:txBody>
      </p:sp>
      <p:sp>
        <p:nvSpPr>
          <p:cNvPr id="107523" name="Content Placeholder 2"/>
          <p:cNvSpPr>
            <a:spLocks noGrp="1"/>
          </p:cNvSpPr>
          <p:nvPr>
            <p:ph idx="4294967295"/>
          </p:nvPr>
        </p:nvSpPr>
        <p:spPr>
          <a:xfrm>
            <a:off x="228600" y="1905000"/>
            <a:ext cx="6096000" cy="4572000"/>
          </a:xfrm>
        </p:spPr>
        <p:txBody>
          <a:bodyPr>
            <a:normAutofit lnSpcReduction="10000"/>
          </a:bodyPr>
          <a:lstStyle/>
          <a:p>
            <a:pPr>
              <a:buNone/>
            </a:pPr>
            <a:r>
              <a:rPr lang="en-US" dirty="0"/>
              <a:t>2. Have you ever wondered if your child might be deaf?</a:t>
            </a:r>
          </a:p>
          <a:p>
            <a:pPr lvl="1">
              <a:buNone/>
            </a:pPr>
            <a:r>
              <a:rPr lang="en-US" dirty="0"/>
              <a:t>	</a:t>
            </a:r>
            <a:r>
              <a:rPr lang="en-US" b="1" dirty="0"/>
              <a:t>	YES  (1)		NO (0)</a:t>
            </a:r>
          </a:p>
          <a:p>
            <a:pPr>
              <a:buNone/>
            </a:pPr>
            <a:endParaRPr lang="en-US" dirty="0"/>
          </a:p>
          <a:p>
            <a:pPr>
              <a:buNone/>
            </a:pPr>
            <a:r>
              <a:rPr lang="en-US" dirty="0"/>
              <a:t>5. Does your child make unusual finger movements near his or her eyes? (FOR </a:t>
            </a:r>
            <a:r>
              <a:rPr lang="en-US" b="1" dirty="0"/>
              <a:t>EXAMPLE, </a:t>
            </a:r>
            <a:r>
              <a:rPr lang="en-US" dirty="0"/>
              <a:t>does your child wiggle his or her fingers close to his or her eyes?) </a:t>
            </a:r>
          </a:p>
          <a:p>
            <a:pPr marL="342900" lvl="1" indent="-342900">
              <a:buNone/>
            </a:pPr>
            <a:r>
              <a:rPr lang="en-US" dirty="0"/>
              <a:t>		</a:t>
            </a:r>
            <a:r>
              <a:rPr lang="en-US" b="1" dirty="0"/>
              <a:t>YES  (1)		NO (0)</a:t>
            </a:r>
          </a:p>
          <a:p>
            <a:pPr>
              <a:buNone/>
            </a:pPr>
            <a:endParaRPr lang="en-US" dirty="0"/>
          </a:p>
          <a:p>
            <a:pPr>
              <a:buNone/>
            </a:pPr>
            <a:r>
              <a:rPr lang="en-US" dirty="0"/>
              <a:t>12. Does your child get upset by everyday noises? (FOR </a:t>
            </a:r>
            <a:r>
              <a:rPr lang="en-US" b="1" dirty="0"/>
              <a:t>EXAMPLE, </a:t>
            </a:r>
            <a:r>
              <a:rPr lang="en-US" dirty="0"/>
              <a:t>does your child scream or cry </a:t>
            </a:r>
            <a:r>
              <a:rPr lang="en-US" dirty="0" smtClean="0"/>
              <a:t>in response to </a:t>
            </a:r>
            <a:r>
              <a:rPr lang="en-US" dirty="0"/>
              <a:t>noise such as a vacuum cleaner or loud music?) </a:t>
            </a:r>
          </a:p>
          <a:p>
            <a:pPr marL="342900" lvl="1" indent="-342900">
              <a:buNone/>
            </a:pPr>
            <a:r>
              <a:rPr lang="en-US" dirty="0"/>
              <a:t>		</a:t>
            </a:r>
            <a:r>
              <a:rPr lang="en-US" b="1" dirty="0"/>
              <a:t>YES  (1)		NO (0)</a:t>
            </a:r>
          </a:p>
          <a:p>
            <a:endParaRPr lang="en-US" dirty="0"/>
          </a:p>
        </p:txBody>
      </p:sp>
      <p:sp>
        <p:nvSpPr>
          <p:cNvPr id="5" name="Slide Number Placeholder 4"/>
          <p:cNvSpPr>
            <a:spLocks noGrp="1"/>
          </p:cNvSpPr>
          <p:nvPr>
            <p:ph type="sldNum" sz="quarter" idx="4294967295"/>
          </p:nvPr>
        </p:nvSpPr>
        <p:spPr>
          <a:xfrm>
            <a:off x="6457950" y="6356351"/>
            <a:ext cx="2057400" cy="365125"/>
          </a:xfrm>
        </p:spPr>
        <p:txBody>
          <a:bodyPr/>
          <a:lstStyle/>
          <a:p>
            <a:fld id="{321B64B3-26B7-4913-B2C6-0CF9F900152A}" type="slidenum">
              <a:rPr lang="en-US" smtClean="0">
                <a:solidFill>
                  <a:prstClr val="white">
                    <a:tint val="75000"/>
                  </a:prstClr>
                </a:solidFill>
              </a:rPr>
              <a:pPr/>
              <a:t>41</a:t>
            </a:fld>
            <a:endParaRPr lang="en-US">
              <a:solidFill>
                <a:prstClr val="white">
                  <a:tint val="75000"/>
                </a:prstClr>
              </a:solidFill>
            </a:endParaRPr>
          </a:p>
        </p:txBody>
      </p:sp>
      <p:sp>
        <p:nvSpPr>
          <p:cNvPr id="6" name="TextBox 5"/>
          <p:cNvSpPr txBox="1"/>
          <p:nvPr/>
        </p:nvSpPr>
        <p:spPr>
          <a:xfrm>
            <a:off x="6431056" y="1891553"/>
            <a:ext cx="2362200" cy="147732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a:solidFill>
                  <a:prstClr val="black"/>
                </a:solidFill>
              </a:rPr>
              <a:t>Remember except for the reverse scoring questions: </a:t>
            </a:r>
          </a:p>
          <a:p>
            <a:endParaRPr lang="en-US" dirty="0">
              <a:solidFill>
                <a:prstClr val="black"/>
              </a:solidFill>
            </a:endParaRPr>
          </a:p>
          <a:p>
            <a:r>
              <a:rPr lang="en-US" b="1" dirty="0">
                <a:solidFill>
                  <a:prstClr val="black"/>
                </a:solidFill>
              </a:rPr>
              <a:t> Yes (0)             No (1) </a:t>
            </a:r>
          </a:p>
        </p:txBody>
      </p:sp>
    </p:spTree>
    <p:extLst>
      <p:ext uri="{BB962C8B-B14F-4D97-AF65-F5344CB8AC3E}">
        <p14:creationId xmlns:p14="http://schemas.microsoft.com/office/powerpoint/2010/main" val="29005718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idx="4294967295"/>
          </p:nvPr>
        </p:nvSpPr>
        <p:spPr>
          <a:xfrm>
            <a:off x="457200" y="274955"/>
            <a:ext cx="8230235" cy="1143635"/>
          </a:xfrm>
        </p:spPr>
        <p:txBody>
          <a:bodyPr/>
          <a:lstStyle/>
          <a:p>
            <a:pPr algn="ctr"/>
            <a:r>
              <a:rPr lang="en-US" dirty="0"/>
              <a:t>M-CHAT-R Interpretation and Follow-up Recommendations</a:t>
            </a:r>
          </a:p>
        </p:txBody>
      </p:sp>
      <p:sp>
        <p:nvSpPr>
          <p:cNvPr id="108547" name="Content Placeholder 2"/>
          <p:cNvSpPr>
            <a:spLocks noGrp="1"/>
          </p:cNvSpPr>
          <p:nvPr>
            <p:ph idx="4294967295"/>
          </p:nvPr>
        </p:nvSpPr>
        <p:spPr>
          <a:xfrm>
            <a:off x="457200" y="1600200"/>
            <a:ext cx="8230235" cy="4526915"/>
          </a:xfrm>
        </p:spPr>
        <p:txBody>
          <a:bodyPr/>
          <a:lstStyle/>
          <a:p>
            <a:pPr>
              <a:buFontTx/>
              <a:buNone/>
            </a:pPr>
            <a:endParaRPr lang="en-US" dirty="0"/>
          </a:p>
          <a:p>
            <a:pPr>
              <a:buFontTx/>
              <a:buNone/>
            </a:pPr>
            <a:r>
              <a:rPr lang="en-US" dirty="0">
                <a:solidFill>
                  <a:srgbClr val="FF0000"/>
                </a:solidFill>
              </a:rPr>
              <a:t>HIGH- RISK: </a:t>
            </a:r>
            <a:r>
              <a:rPr lang="en-US" dirty="0"/>
              <a:t>Total Score is </a:t>
            </a:r>
            <a:r>
              <a:rPr lang="en-US" dirty="0" smtClean="0"/>
              <a:t>8-20 </a:t>
            </a:r>
            <a:r>
              <a:rPr lang="en-US" dirty="0"/>
              <a:t>(Problem)</a:t>
            </a:r>
          </a:p>
          <a:p>
            <a:r>
              <a:rPr lang="en-US" dirty="0"/>
              <a:t>Refer for diagnostic evaluation and eligibility evaluation for early intervention.</a:t>
            </a:r>
          </a:p>
          <a:p>
            <a:pPr>
              <a:buFontTx/>
              <a:buNone/>
            </a:pPr>
            <a:endParaRPr lang="en-US" dirty="0"/>
          </a:p>
          <a:p>
            <a:pPr>
              <a:buFontTx/>
              <a:buNone/>
            </a:pPr>
            <a:r>
              <a:rPr lang="en-US" dirty="0">
                <a:solidFill>
                  <a:srgbClr val="FF6600"/>
                </a:solidFill>
              </a:rPr>
              <a:t>MEDIUM- RISK</a:t>
            </a:r>
            <a:r>
              <a:rPr lang="en-US" dirty="0"/>
              <a:t>: Total Score is </a:t>
            </a:r>
            <a:r>
              <a:rPr lang="en-US" dirty="0" smtClean="0"/>
              <a:t>3-7 </a:t>
            </a:r>
            <a:r>
              <a:rPr lang="en-US" dirty="0"/>
              <a:t>(Possible problem)</a:t>
            </a:r>
          </a:p>
          <a:p>
            <a:r>
              <a:rPr lang="en-US" dirty="0"/>
              <a:t>Administer the Follow-up (second stage of M-CHAT-R/F) to get additional information about at-risk responses.  </a:t>
            </a:r>
          </a:p>
          <a:p>
            <a:pPr>
              <a:buFontTx/>
              <a:buNone/>
            </a:pPr>
            <a:endParaRPr lang="en-US" dirty="0"/>
          </a:p>
          <a:p>
            <a:pPr>
              <a:buFontTx/>
              <a:buNone/>
            </a:pPr>
            <a:r>
              <a:rPr lang="en-US" dirty="0">
                <a:solidFill>
                  <a:srgbClr val="06541F"/>
                </a:solidFill>
              </a:rPr>
              <a:t>LOW- RISK</a:t>
            </a:r>
            <a:r>
              <a:rPr lang="en-US" dirty="0"/>
              <a:t>: Total Score is </a:t>
            </a:r>
            <a:r>
              <a:rPr lang="en-US" dirty="0" smtClean="0"/>
              <a:t>0-2 </a:t>
            </a:r>
            <a:r>
              <a:rPr lang="en-US" dirty="0"/>
              <a:t>(No problem)</a:t>
            </a:r>
          </a:p>
          <a:p>
            <a:r>
              <a:rPr lang="en-US" dirty="0"/>
              <a:t>If child is younger than 24 months, screen again after second birthday.</a:t>
            </a:r>
          </a:p>
          <a:p>
            <a:endParaRPr lang="en-US" dirty="0"/>
          </a:p>
        </p:txBody>
      </p:sp>
      <p:sp>
        <p:nvSpPr>
          <p:cNvPr id="4" name="Slide Number Placeholder 3"/>
          <p:cNvSpPr>
            <a:spLocks noGrp="1"/>
          </p:cNvSpPr>
          <p:nvPr>
            <p:ph type="sldNum" sz="quarter" idx="4294967295"/>
          </p:nvPr>
        </p:nvSpPr>
        <p:spPr>
          <a:xfrm>
            <a:off x="6457950" y="6356351"/>
            <a:ext cx="2057400" cy="365125"/>
          </a:xfrm>
        </p:spPr>
        <p:txBody>
          <a:bodyPr/>
          <a:lstStyle/>
          <a:p>
            <a:fld id="{321B64B3-26B7-4913-B2C6-0CF9F900152A}" type="slidenum">
              <a:rPr lang="en-US" smtClean="0">
                <a:solidFill>
                  <a:prstClr val="white">
                    <a:tint val="75000"/>
                  </a:prstClr>
                </a:solidFill>
              </a:rPr>
              <a:pPr/>
              <a:t>42</a:t>
            </a:fld>
            <a:endParaRPr lang="en-US" dirty="0">
              <a:solidFill>
                <a:prstClr val="white">
                  <a:tint val="75000"/>
                </a:prstClr>
              </a:solidFill>
            </a:endParaRPr>
          </a:p>
        </p:txBody>
      </p:sp>
    </p:spTree>
    <p:extLst>
      <p:ext uri="{BB962C8B-B14F-4D97-AF65-F5344CB8AC3E}">
        <p14:creationId xmlns:p14="http://schemas.microsoft.com/office/powerpoint/2010/main" val="26832344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9AB24A4-E46B-4283-8FE1-729AAEFA9028}"/>
              </a:ext>
            </a:extLst>
          </p:cNvPr>
          <p:cNvSpPr>
            <a:spLocks noGrp="1"/>
          </p:cNvSpPr>
          <p:nvPr>
            <p:ph type="title" idx="4294967295"/>
          </p:nvPr>
        </p:nvSpPr>
        <p:spPr>
          <a:xfrm>
            <a:off x="628650" y="365126"/>
            <a:ext cx="7886700" cy="1325563"/>
          </a:xfrm>
        </p:spPr>
        <p:txBody>
          <a:bodyPr/>
          <a:lstStyle/>
          <a:p>
            <a:pPr algn="ctr"/>
            <a:r>
              <a:rPr lang="en-US" dirty="0"/>
              <a:t>M-CHAT-R Follow-up Questions</a:t>
            </a:r>
          </a:p>
        </p:txBody>
      </p:sp>
      <p:sp>
        <p:nvSpPr>
          <p:cNvPr id="3" name="Content Placeholder 2">
            <a:extLst>
              <a:ext uri="{FF2B5EF4-FFF2-40B4-BE49-F238E27FC236}">
                <a16:creationId xmlns="" xmlns:a16="http://schemas.microsoft.com/office/drawing/2014/main" id="{0B893ADE-53D2-4F03-B0AD-41764B4C02C4}"/>
              </a:ext>
            </a:extLst>
          </p:cNvPr>
          <p:cNvSpPr>
            <a:spLocks noGrp="1"/>
          </p:cNvSpPr>
          <p:nvPr>
            <p:ph idx="4294967295"/>
          </p:nvPr>
        </p:nvSpPr>
        <p:spPr>
          <a:xfrm>
            <a:off x="628650" y="1825625"/>
            <a:ext cx="7886700" cy="4351338"/>
          </a:xfrm>
        </p:spPr>
        <p:txBody>
          <a:bodyPr/>
          <a:lstStyle/>
          <a:p>
            <a:r>
              <a:rPr lang="en-US" dirty="0"/>
              <a:t>If Total Score is </a:t>
            </a:r>
            <a:r>
              <a:rPr lang="en-US" dirty="0" smtClean="0"/>
              <a:t>3-7</a:t>
            </a:r>
            <a:r>
              <a:rPr lang="en-US" dirty="0"/>
              <a:t>, the provider should use the guide for follow-up questions to get more </a:t>
            </a:r>
            <a:r>
              <a:rPr lang="en-US" dirty="0" smtClean="0"/>
              <a:t>information, </a:t>
            </a:r>
            <a:r>
              <a:rPr lang="en-US" dirty="0"/>
              <a:t>to decide if the child is high-risk and if they should be referred for additional evaluation.</a:t>
            </a:r>
          </a:p>
        </p:txBody>
      </p:sp>
      <p:sp>
        <p:nvSpPr>
          <p:cNvPr id="4" name="Slide Number Placeholder 3">
            <a:extLst>
              <a:ext uri="{FF2B5EF4-FFF2-40B4-BE49-F238E27FC236}">
                <a16:creationId xmlns="" xmlns:a16="http://schemas.microsoft.com/office/drawing/2014/main" id="{DF15E806-DBA5-4B4A-8566-E94EA1F0323C}"/>
              </a:ext>
            </a:extLst>
          </p:cNvPr>
          <p:cNvSpPr>
            <a:spLocks noGrp="1"/>
          </p:cNvSpPr>
          <p:nvPr>
            <p:ph type="sldNum" sz="quarter" idx="4294967295"/>
          </p:nvPr>
        </p:nvSpPr>
        <p:spPr>
          <a:xfrm>
            <a:off x="6457950" y="6356351"/>
            <a:ext cx="2057400" cy="365125"/>
          </a:xfrm>
        </p:spPr>
        <p:txBody>
          <a:bodyPr/>
          <a:lstStyle/>
          <a:p>
            <a:fld id="{C0D807CB-5B1A-418C-A20A-893A08BAD7BC}" type="slidenum">
              <a:rPr lang="en-US" smtClean="0"/>
              <a:pPr/>
              <a:t>43</a:t>
            </a:fld>
            <a:endParaRPr lang="en-US"/>
          </a:p>
        </p:txBody>
      </p:sp>
    </p:spTree>
    <p:extLst>
      <p:ext uri="{BB962C8B-B14F-4D97-AF65-F5344CB8AC3E}">
        <p14:creationId xmlns:p14="http://schemas.microsoft.com/office/powerpoint/2010/main" val="8307175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idx="4294967295"/>
          </p:nvPr>
        </p:nvSpPr>
        <p:spPr>
          <a:xfrm>
            <a:off x="457200" y="274955"/>
            <a:ext cx="8230235" cy="1143635"/>
          </a:xfrm>
        </p:spPr>
        <p:txBody>
          <a:bodyPr/>
          <a:lstStyle/>
          <a:p>
            <a:pPr algn="ctr"/>
            <a:r>
              <a:rPr lang="en-US" b="1" dirty="0"/>
              <a:t>M-CHAT-R Case Exercise</a:t>
            </a:r>
          </a:p>
        </p:txBody>
      </p:sp>
      <p:sp>
        <p:nvSpPr>
          <p:cNvPr id="109571" name="Content Placeholder 2"/>
          <p:cNvSpPr>
            <a:spLocks noGrp="1"/>
          </p:cNvSpPr>
          <p:nvPr>
            <p:ph idx="4294967295"/>
          </p:nvPr>
        </p:nvSpPr>
        <p:spPr>
          <a:xfrm>
            <a:off x="457200" y="1600200"/>
            <a:ext cx="8230235" cy="4526915"/>
          </a:xfrm>
        </p:spPr>
        <p:txBody>
          <a:bodyPr/>
          <a:lstStyle/>
          <a:p>
            <a:endParaRPr lang="en-US" dirty="0"/>
          </a:p>
          <a:p>
            <a:r>
              <a:rPr lang="en-US" dirty="0"/>
              <a:t>Please score the sample M-CHAT-R and review the results as a group</a:t>
            </a:r>
          </a:p>
        </p:txBody>
      </p:sp>
      <p:sp>
        <p:nvSpPr>
          <p:cNvPr id="4" name="Slide Number Placeholder 3"/>
          <p:cNvSpPr>
            <a:spLocks noGrp="1"/>
          </p:cNvSpPr>
          <p:nvPr>
            <p:ph type="sldNum" sz="quarter" idx="4294967295"/>
          </p:nvPr>
        </p:nvSpPr>
        <p:spPr>
          <a:xfrm>
            <a:off x="6457950" y="6356351"/>
            <a:ext cx="2057400" cy="365125"/>
          </a:xfrm>
        </p:spPr>
        <p:txBody>
          <a:bodyPr/>
          <a:lstStyle/>
          <a:p>
            <a:fld id="{321B64B3-26B7-4913-B2C6-0CF9F900152A}" type="slidenum">
              <a:rPr lang="en-US" smtClean="0">
                <a:solidFill>
                  <a:prstClr val="white">
                    <a:tint val="75000"/>
                  </a:prstClr>
                </a:solidFill>
              </a:rPr>
              <a:pPr/>
              <a:t>44</a:t>
            </a:fld>
            <a:endParaRPr lang="en-US">
              <a:solidFill>
                <a:prstClr val="white">
                  <a:tint val="75000"/>
                </a:prstClr>
              </a:solidFill>
            </a:endParaRPr>
          </a:p>
        </p:txBody>
      </p:sp>
    </p:spTree>
    <p:extLst>
      <p:ext uri="{BB962C8B-B14F-4D97-AF65-F5344CB8AC3E}">
        <p14:creationId xmlns:p14="http://schemas.microsoft.com/office/powerpoint/2010/main" val="41002427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Shape 518"/>
          <p:cNvSpPr txBox="1">
            <a:spLocks noGrp="1"/>
          </p:cNvSpPr>
          <p:nvPr>
            <p:ph type="title" idx="4294967295"/>
          </p:nvPr>
        </p:nvSpPr>
        <p:spPr>
          <a:xfrm>
            <a:off x="609600" y="1444099"/>
            <a:ext cx="8229600" cy="769401"/>
          </a:xfrm>
          <a:prstGeom prst="rect">
            <a:avLst/>
          </a:prstGeom>
          <a:noFill/>
          <a:ln>
            <a:noFill/>
          </a:ln>
        </p:spPr>
        <p:txBody>
          <a:bodyPr lIns="91425" tIns="45700" rIns="91425" bIns="45700" anchor="ctr" anchorCtr="0">
            <a:spAutoFit/>
          </a:bodyPr>
          <a:lstStyle/>
          <a:p>
            <a:pPr marL="0" marR="0" lvl="0" indent="0" algn="ctr" rtl="0">
              <a:lnSpc>
                <a:spcPct val="100000"/>
              </a:lnSpc>
              <a:spcBef>
                <a:spcPts val="0"/>
              </a:spcBef>
              <a:spcAft>
                <a:spcPts val="0"/>
              </a:spcAft>
              <a:buClr>
                <a:schemeClr val="lt1"/>
              </a:buClr>
              <a:buSzPct val="25000"/>
              <a:buFont typeface="Calibri"/>
              <a:buNone/>
            </a:pPr>
            <a:r>
              <a:rPr lang="en-US" sz="4400" b="1" i="0" u="none" strike="noStrike" cap="none" baseline="0" dirty="0">
                <a:latin typeface="Calibri"/>
                <a:ea typeface="Calibri"/>
                <a:cs typeface="Calibri"/>
                <a:sym typeface="Calibri"/>
              </a:rPr>
              <a:t>THANK YOU!</a:t>
            </a:r>
          </a:p>
        </p:txBody>
      </p:sp>
    </p:spTree>
    <p:extLst>
      <p:ext uri="{BB962C8B-B14F-4D97-AF65-F5344CB8AC3E}">
        <p14:creationId xmlns:p14="http://schemas.microsoft.com/office/powerpoint/2010/main" val="3585813952"/>
      </p:ext>
    </p:extLst>
  </p:cSld>
  <p:clrMapOvr>
    <a:masterClrMapping/>
  </p:clrMapOvr>
  <p:transition xmlns:p14="http://schemas.microsoft.com/office/powerpoint/2010/mai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2232025" y="2209800"/>
            <a:ext cx="4724400" cy="922338"/>
          </a:xfrm>
          <a:prstGeom prst="roundRect">
            <a:avLst/>
          </a:prstGeom>
          <a:solidFill>
            <a:schemeClr val="accent2">
              <a:lumMod val="60000"/>
              <a:lumOff val="40000"/>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Rounded Rectangle 13"/>
          <p:cNvSpPr/>
          <p:nvPr/>
        </p:nvSpPr>
        <p:spPr>
          <a:xfrm>
            <a:off x="2205673" y="4267200"/>
            <a:ext cx="4724400" cy="923925"/>
          </a:xfrm>
          <a:prstGeom prst="roundRect">
            <a:avLst/>
          </a:prstGeom>
          <a:solidFill>
            <a:schemeClr val="accent1">
              <a:lumMod val="40000"/>
              <a:lumOff val="60000"/>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ounded Rectangle 12"/>
          <p:cNvSpPr/>
          <p:nvPr/>
        </p:nvSpPr>
        <p:spPr>
          <a:xfrm>
            <a:off x="2184400" y="1143000"/>
            <a:ext cx="4724400" cy="923925"/>
          </a:xfrm>
          <a:prstGeom prst="roundRect">
            <a:avLst/>
          </a:prstGeom>
          <a:solidFill>
            <a:srgbClr val="CCFFCC">
              <a:alpha val="49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smtClean="0">
                <a:solidFill>
                  <a:schemeClr val="tx1"/>
                </a:solidFill>
              </a:rPr>
              <a:t>If a referral is recommended, </a:t>
            </a:r>
            <a:r>
              <a:rPr lang="en-US" dirty="0">
                <a:solidFill>
                  <a:schemeClr val="tx1"/>
                </a:solidFill>
              </a:rPr>
              <a:t>provider discusses recommendation with parents and provides guidance </a:t>
            </a:r>
            <a:r>
              <a:rPr lang="en-US" dirty="0" smtClean="0">
                <a:solidFill>
                  <a:schemeClr val="tx1"/>
                </a:solidFill>
              </a:rPr>
              <a:t>re: process.</a:t>
            </a:r>
            <a:endParaRPr lang="en-US" dirty="0">
              <a:solidFill>
                <a:schemeClr val="tx1"/>
              </a:solidFill>
            </a:endParaRPr>
          </a:p>
        </p:txBody>
      </p:sp>
      <p:sp>
        <p:nvSpPr>
          <p:cNvPr id="12" name="Rounded Rectangle 11"/>
          <p:cNvSpPr/>
          <p:nvPr/>
        </p:nvSpPr>
        <p:spPr>
          <a:xfrm>
            <a:off x="2216150" y="76200"/>
            <a:ext cx="4724400" cy="922338"/>
          </a:xfrm>
          <a:prstGeom prst="roundRect">
            <a:avLst/>
          </a:prstGeom>
          <a:solidFill>
            <a:schemeClr val="accent5">
              <a:lumMod val="40000"/>
              <a:lumOff val="60000"/>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Provider initiates developmental conversation with parents and discusses screening </a:t>
            </a:r>
            <a:r>
              <a:rPr lang="en-US" dirty="0" smtClean="0">
                <a:solidFill>
                  <a:schemeClr val="tx1"/>
                </a:solidFill>
              </a:rPr>
              <a:t>results.</a:t>
            </a:r>
            <a:endParaRPr lang="en-US" dirty="0">
              <a:solidFill>
                <a:schemeClr val="tx1"/>
              </a:solidFill>
            </a:endParaRPr>
          </a:p>
        </p:txBody>
      </p:sp>
      <p:sp>
        <p:nvSpPr>
          <p:cNvPr id="33802" name="Rectangle 6"/>
          <p:cNvSpPr>
            <a:spLocks noChangeArrowheads="1"/>
          </p:cNvSpPr>
          <p:nvPr/>
        </p:nvSpPr>
        <p:spPr bwMode="auto">
          <a:xfrm>
            <a:off x="2484438" y="1671638"/>
            <a:ext cx="4073525" cy="400050"/>
          </a:xfrm>
          <a:prstGeom prst="rect">
            <a:avLst/>
          </a:prstGeom>
          <a:noFill/>
          <a:ln w="9525">
            <a:noFill/>
            <a:miter lim="800000"/>
            <a:headEnd/>
            <a:tailEnd/>
          </a:ln>
        </p:spPr>
        <p:txBody>
          <a:bodyPr>
            <a:spAutoFit/>
          </a:bodyPr>
          <a:lstStyle/>
          <a:p>
            <a:pPr algn="ctr">
              <a:defRPr/>
            </a:pPr>
            <a:endParaRPr lang="en-US" sz="2000" dirty="0">
              <a:solidFill>
                <a:schemeClr val="tx2">
                  <a:lumMod val="25000"/>
                </a:schemeClr>
              </a:solidFill>
              <a:latin typeface="Arial" pitchFamily="-108" charset="0"/>
              <a:ea typeface="ＭＳ Ｐゴシック" pitchFamily="-108" charset="-128"/>
              <a:cs typeface="ＭＳ Ｐゴシック" pitchFamily="-108" charset="-128"/>
            </a:endParaRPr>
          </a:p>
        </p:txBody>
      </p:sp>
      <p:sp>
        <p:nvSpPr>
          <p:cNvPr id="36873" name="Rectangle 7"/>
          <p:cNvSpPr>
            <a:spLocks noChangeArrowheads="1"/>
          </p:cNvSpPr>
          <p:nvPr/>
        </p:nvSpPr>
        <p:spPr bwMode="auto">
          <a:xfrm>
            <a:off x="2355117" y="4401234"/>
            <a:ext cx="45275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US" altLang="en-US" sz="1800" dirty="0">
                <a:latin typeface="Arial" charset="0"/>
              </a:rPr>
              <a:t>Front desk staff </a:t>
            </a:r>
            <a:r>
              <a:rPr lang="en-US" altLang="en-US" sz="1800" dirty="0" smtClean="0">
                <a:latin typeface="Arial" charset="0"/>
              </a:rPr>
              <a:t>scans </a:t>
            </a:r>
            <a:r>
              <a:rPr lang="en-US" altLang="en-US" sz="1800" dirty="0">
                <a:latin typeface="Arial" charset="0"/>
              </a:rPr>
              <a:t>screening results and uploads in </a:t>
            </a:r>
            <a:r>
              <a:rPr lang="en-US" altLang="en-US" sz="1800" dirty="0" smtClean="0">
                <a:latin typeface="Arial" charset="0"/>
              </a:rPr>
              <a:t>EMR.</a:t>
            </a:r>
            <a:endParaRPr lang="en-US" altLang="en-US" sz="1800" dirty="0">
              <a:latin typeface="Arial" charset="0"/>
            </a:endParaRPr>
          </a:p>
        </p:txBody>
      </p:sp>
      <p:sp>
        <p:nvSpPr>
          <p:cNvPr id="36875" name="Rectangle 9"/>
          <p:cNvSpPr>
            <a:spLocks noChangeArrowheads="1"/>
          </p:cNvSpPr>
          <p:nvPr/>
        </p:nvSpPr>
        <p:spPr bwMode="auto">
          <a:xfrm>
            <a:off x="2384425" y="2209800"/>
            <a:ext cx="4572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US" altLang="en-US" sz="1800" dirty="0" smtClean="0">
                <a:latin typeface="Arial" charset="0"/>
              </a:rPr>
              <a:t>If a referral is recommended, </a:t>
            </a:r>
            <a:r>
              <a:rPr lang="en-US" altLang="en-US" sz="1800" dirty="0">
                <a:latin typeface="Arial" charset="0"/>
              </a:rPr>
              <a:t>MA assists with completing referral forms and provides family written referral </a:t>
            </a:r>
            <a:r>
              <a:rPr lang="en-US" altLang="en-US" sz="1800" dirty="0" smtClean="0">
                <a:latin typeface="Arial" charset="0"/>
              </a:rPr>
              <a:t>info.</a:t>
            </a:r>
            <a:endParaRPr lang="en-US" altLang="en-US" sz="1800" dirty="0">
              <a:latin typeface="Arial" charset="0"/>
            </a:endParaRPr>
          </a:p>
        </p:txBody>
      </p:sp>
      <p:sp>
        <p:nvSpPr>
          <p:cNvPr id="27" name="Right Arrow 26"/>
          <p:cNvSpPr/>
          <p:nvPr/>
        </p:nvSpPr>
        <p:spPr>
          <a:xfrm>
            <a:off x="152400" y="1951038"/>
            <a:ext cx="1600200" cy="1358900"/>
          </a:xfrm>
          <a:prstGeom prs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dirty="0"/>
          </a:p>
        </p:txBody>
      </p:sp>
      <p:sp>
        <p:nvSpPr>
          <p:cNvPr id="17" name="Rounded Rectangle 16"/>
          <p:cNvSpPr/>
          <p:nvPr/>
        </p:nvSpPr>
        <p:spPr>
          <a:xfrm>
            <a:off x="2216150" y="5332413"/>
            <a:ext cx="4724400" cy="922338"/>
          </a:xfrm>
          <a:prstGeom prst="roundRect">
            <a:avLst/>
          </a:prstGeom>
          <a:solidFill>
            <a:schemeClr val="accent2">
              <a:lumMod val="60000"/>
              <a:lumOff val="40000"/>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chemeClr val="tx1"/>
                </a:solidFill>
              </a:rPr>
              <a:t>If </a:t>
            </a:r>
            <a:r>
              <a:rPr lang="en-US" sz="2000" b="1" dirty="0" smtClean="0">
                <a:solidFill>
                  <a:schemeClr val="tx1"/>
                </a:solidFill>
              </a:rPr>
              <a:t>a referral </a:t>
            </a:r>
            <a:r>
              <a:rPr lang="en-US" sz="2000" b="1" dirty="0">
                <a:solidFill>
                  <a:schemeClr val="tx1"/>
                </a:solidFill>
              </a:rPr>
              <a:t>made, within one week, care coordinator assists family with linkage to referrals</a:t>
            </a:r>
          </a:p>
        </p:txBody>
      </p:sp>
      <p:sp>
        <p:nvSpPr>
          <p:cNvPr id="18" name="Rounded Rectangle 15">
            <a:extLst>
              <a:ext uri="{FF2B5EF4-FFF2-40B4-BE49-F238E27FC236}">
                <a16:creationId xmlns="" xmlns:a16="http://schemas.microsoft.com/office/drawing/2014/main" id="{47AC49A3-E4E1-4A14-82D6-1815ECFB0C87}"/>
              </a:ext>
            </a:extLst>
          </p:cNvPr>
          <p:cNvSpPr/>
          <p:nvPr/>
        </p:nvSpPr>
        <p:spPr>
          <a:xfrm>
            <a:off x="2216150" y="3276600"/>
            <a:ext cx="4724400" cy="922338"/>
          </a:xfrm>
          <a:prstGeom prst="roundRect">
            <a:avLst/>
          </a:prstGeom>
          <a:solidFill>
            <a:schemeClr val="accent2">
              <a:lumMod val="60000"/>
              <a:lumOff val="40000"/>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Provider documents screening results and follow-up plan in EMR</a:t>
            </a:r>
          </a:p>
        </p:txBody>
      </p:sp>
    </p:spTree>
    <p:extLst>
      <p:ext uri="{BB962C8B-B14F-4D97-AF65-F5344CB8AC3E}">
        <p14:creationId xmlns:p14="http://schemas.microsoft.com/office/powerpoint/2010/main" val="23447376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Shape 129"/>
          <p:cNvSpPr txBox="1">
            <a:spLocks noGrp="1"/>
          </p:cNvSpPr>
          <p:nvPr>
            <p:ph type="title"/>
          </p:nvPr>
        </p:nvSpPr>
        <p:spPr>
          <a:xfrm>
            <a:off x="457200" y="461436"/>
            <a:ext cx="8229600" cy="769401"/>
          </a:xfrm>
          <a:prstGeom prst="rect">
            <a:avLst/>
          </a:prstGeom>
          <a:noFill/>
          <a:ln>
            <a:noFill/>
          </a:ln>
        </p:spPr>
        <p:txBody>
          <a:bodyPr lIns="91425" tIns="45700" rIns="91425" bIns="45700" anchor="ctr" anchorCtr="0">
            <a:spAutoFit/>
          </a:bodyPr>
          <a:lstStyle/>
          <a:p>
            <a:pPr marL="0" marR="0" lvl="0" indent="0" algn="ctr" rtl="0">
              <a:lnSpc>
                <a:spcPct val="100000"/>
              </a:lnSpc>
              <a:spcBef>
                <a:spcPts val="0"/>
              </a:spcBef>
              <a:spcAft>
                <a:spcPts val="0"/>
              </a:spcAft>
              <a:buClr>
                <a:schemeClr val="lt1"/>
              </a:buClr>
              <a:buSzPct val="25000"/>
              <a:buFont typeface="Calibri"/>
              <a:buNone/>
            </a:pPr>
            <a:r>
              <a:rPr lang="en-US" sz="4400" b="1" i="0" u="none" strike="noStrike" cap="none" baseline="0" dirty="0">
                <a:latin typeface="Calibri"/>
                <a:ea typeface="Calibri"/>
                <a:cs typeface="Calibri"/>
                <a:sym typeface="Calibri"/>
              </a:rPr>
              <a:t>Tips for Successful Screening</a:t>
            </a:r>
          </a:p>
        </p:txBody>
      </p:sp>
      <p:sp>
        <p:nvSpPr>
          <p:cNvPr id="130" name="Shape 130"/>
          <p:cNvSpPr txBox="1">
            <a:spLocks noGrp="1"/>
          </p:cNvSpPr>
          <p:nvPr>
            <p:ph type="body" idx="1"/>
          </p:nvPr>
        </p:nvSpPr>
        <p:spPr>
          <a:xfrm>
            <a:off x="457200" y="1600200"/>
            <a:ext cx="4038599" cy="4525961"/>
          </a:xfrm>
          <a:prstGeom prst="rect">
            <a:avLst/>
          </a:prstGeom>
          <a:noFill/>
          <a:ln>
            <a:noFill/>
          </a:ln>
        </p:spPr>
        <p:txBody>
          <a:bodyPr lIns="91425" tIns="45700" rIns="91425" bIns="45700" anchor="t" anchorCtr="0">
            <a:spAutoFit/>
          </a:bodyPr>
          <a:lstStyle/>
          <a:p>
            <a:pPr marL="342900" marR="0" lvl="0" indent="-342900" algn="l" rtl="0">
              <a:lnSpc>
                <a:spcPct val="100000"/>
              </a:lnSpc>
              <a:spcBef>
                <a:spcPts val="0"/>
              </a:spcBef>
              <a:spcAft>
                <a:spcPts val="0"/>
              </a:spcAft>
              <a:buSzPct val="100000"/>
              <a:buFont typeface="Calibri"/>
              <a:buChar char="•"/>
            </a:pPr>
            <a:r>
              <a:rPr lang="en-US" sz="2800" b="0" i="0" u="none" strike="noStrike" cap="none" baseline="0" dirty="0">
                <a:latin typeface="Calibri"/>
                <a:ea typeface="Calibri"/>
                <a:cs typeface="Calibri"/>
                <a:sym typeface="Calibri"/>
              </a:rPr>
              <a:t>Explain to the parents the screening </a:t>
            </a:r>
            <a:r>
              <a:rPr lang="en-US" sz="2800" b="0" i="0" u="none" strike="noStrike" cap="none" baseline="0" dirty="0" smtClean="0">
                <a:latin typeface="Calibri"/>
                <a:ea typeface="Calibri"/>
                <a:cs typeface="Calibri"/>
                <a:sym typeface="Calibri"/>
              </a:rPr>
              <a:t>process:</a:t>
            </a:r>
            <a:endParaRPr lang="en-US" sz="2800" b="0" i="0" u="none" strike="noStrike" cap="none" baseline="0" dirty="0">
              <a:latin typeface="Calibri"/>
              <a:ea typeface="Calibri"/>
              <a:cs typeface="Calibri"/>
              <a:sym typeface="Calibri"/>
            </a:endParaRPr>
          </a:p>
          <a:p>
            <a:pPr marL="742950" marR="0" lvl="1" indent="-285750" algn="l" rtl="0">
              <a:lnSpc>
                <a:spcPct val="100000"/>
              </a:lnSpc>
              <a:spcBef>
                <a:spcPts val="480"/>
              </a:spcBef>
              <a:spcAft>
                <a:spcPts val="0"/>
              </a:spcAft>
              <a:buSzPct val="100000"/>
              <a:buFont typeface="Calibri"/>
              <a:buChar char="–"/>
            </a:pPr>
            <a:r>
              <a:rPr lang="en-US" sz="2400" b="0" i="0" u="none" strike="noStrike" cap="none" baseline="0" dirty="0">
                <a:latin typeface="Calibri"/>
                <a:ea typeface="Calibri"/>
                <a:cs typeface="Calibri"/>
                <a:sym typeface="Calibri"/>
              </a:rPr>
              <a:t>Purpose</a:t>
            </a:r>
          </a:p>
          <a:p>
            <a:pPr marL="742950" marR="0" lvl="1" indent="-285750" algn="l" rtl="0">
              <a:lnSpc>
                <a:spcPct val="100000"/>
              </a:lnSpc>
              <a:spcBef>
                <a:spcPts val="480"/>
              </a:spcBef>
              <a:spcAft>
                <a:spcPts val="0"/>
              </a:spcAft>
              <a:buSzPct val="100000"/>
              <a:buFont typeface="Calibri"/>
              <a:buChar char="–"/>
            </a:pPr>
            <a:r>
              <a:rPr lang="en-US" sz="2400" b="0" i="0" u="none" strike="noStrike" cap="none" baseline="0" dirty="0">
                <a:latin typeface="Calibri"/>
                <a:ea typeface="Calibri"/>
                <a:cs typeface="Calibri"/>
                <a:sym typeface="Calibri"/>
              </a:rPr>
              <a:t>Importance</a:t>
            </a:r>
          </a:p>
          <a:p>
            <a:pPr marL="742950" marR="0" lvl="1" indent="-285750" algn="l" rtl="0">
              <a:lnSpc>
                <a:spcPct val="100000"/>
              </a:lnSpc>
              <a:spcBef>
                <a:spcPts val="480"/>
              </a:spcBef>
              <a:spcAft>
                <a:spcPts val="0"/>
              </a:spcAft>
              <a:buSzPct val="100000"/>
              <a:buFont typeface="Calibri"/>
              <a:buChar char="–"/>
            </a:pPr>
            <a:r>
              <a:rPr lang="en-US" sz="2400" b="0" i="0" u="none" strike="noStrike" cap="none" baseline="0" dirty="0">
                <a:latin typeface="Calibri"/>
                <a:ea typeface="Calibri"/>
                <a:cs typeface="Calibri"/>
                <a:sym typeface="Calibri"/>
              </a:rPr>
              <a:t>Next steps</a:t>
            </a:r>
          </a:p>
          <a:p>
            <a:pPr marL="342900" marR="0" lvl="0" indent="-342900" algn="l" rtl="0">
              <a:lnSpc>
                <a:spcPct val="100000"/>
              </a:lnSpc>
              <a:spcBef>
                <a:spcPts val="560"/>
              </a:spcBef>
              <a:spcAft>
                <a:spcPts val="0"/>
              </a:spcAft>
              <a:buClr>
                <a:schemeClr val="lt1"/>
              </a:buClr>
              <a:buFont typeface="Calibri"/>
              <a:buNone/>
            </a:pPr>
            <a:endParaRPr sz="2800" b="0" i="0" u="none" strike="noStrike" cap="none" baseline="0" dirty="0">
              <a:latin typeface="Calibri"/>
              <a:ea typeface="Calibri"/>
              <a:cs typeface="Calibri"/>
              <a:sym typeface="Calibri"/>
            </a:endParaRPr>
          </a:p>
          <a:p>
            <a:pPr marL="342900" marR="0" lvl="0" indent="-342900" algn="l" rtl="0">
              <a:lnSpc>
                <a:spcPct val="100000"/>
              </a:lnSpc>
              <a:spcBef>
                <a:spcPts val="560"/>
              </a:spcBef>
              <a:spcAft>
                <a:spcPts val="0"/>
              </a:spcAft>
              <a:buSzPct val="100000"/>
              <a:buFont typeface="Calibri"/>
              <a:buChar char="•"/>
            </a:pPr>
            <a:r>
              <a:rPr lang="en-US" sz="2800" b="0" i="0" u="none" strike="noStrike" cap="none" baseline="0" dirty="0">
                <a:latin typeface="Calibri"/>
                <a:ea typeface="Calibri"/>
                <a:cs typeface="Calibri"/>
                <a:sym typeface="Calibri"/>
              </a:rPr>
              <a:t>Determine whether a parent needs additional help with the </a:t>
            </a:r>
            <a:r>
              <a:rPr lang="en-US" sz="2800" b="0" i="0" u="none" strike="noStrike" cap="none" baseline="0" dirty="0" smtClean="0">
                <a:latin typeface="Calibri"/>
                <a:ea typeface="Calibri"/>
                <a:cs typeface="Calibri"/>
                <a:sym typeface="Calibri"/>
              </a:rPr>
              <a:t>questionnaires.</a:t>
            </a:r>
            <a:endParaRPr lang="en-US" sz="2800" b="0" i="0" u="none" strike="noStrike" cap="none" baseline="0" dirty="0">
              <a:latin typeface="Calibri"/>
              <a:ea typeface="Calibri"/>
              <a:cs typeface="Calibri"/>
              <a:sym typeface="Calibri"/>
            </a:endParaRPr>
          </a:p>
        </p:txBody>
      </p:sp>
      <p:sp>
        <p:nvSpPr>
          <p:cNvPr id="131" name="Shape 131"/>
          <p:cNvSpPr txBox="1">
            <a:spLocks noGrp="1"/>
          </p:cNvSpPr>
          <p:nvPr>
            <p:ph type="body" idx="2"/>
          </p:nvPr>
        </p:nvSpPr>
        <p:spPr>
          <a:xfrm>
            <a:off x="4648200" y="1600200"/>
            <a:ext cx="4038599" cy="2711471"/>
          </a:xfrm>
          <a:prstGeom prst="rect">
            <a:avLst/>
          </a:prstGeom>
          <a:noFill/>
          <a:ln>
            <a:noFill/>
          </a:ln>
        </p:spPr>
        <p:txBody>
          <a:bodyPr lIns="91425" tIns="45700" rIns="91425" bIns="45700" anchor="t" anchorCtr="0">
            <a:spAutoFit/>
          </a:bodyPr>
          <a:lstStyle/>
          <a:p>
            <a:pPr marL="342900" marR="0" lvl="0" indent="-342900" algn="l" rtl="0">
              <a:lnSpc>
                <a:spcPct val="100000"/>
              </a:lnSpc>
              <a:spcBef>
                <a:spcPts val="0"/>
              </a:spcBef>
              <a:spcAft>
                <a:spcPts val="0"/>
              </a:spcAft>
              <a:buSzPct val="100000"/>
              <a:buFont typeface="Calibri"/>
              <a:buChar char="•"/>
            </a:pPr>
            <a:r>
              <a:rPr lang="en-US" sz="2800" b="0" i="0" u="none" strike="noStrike" cap="none" baseline="0" dirty="0">
                <a:latin typeface="Calibri"/>
                <a:ea typeface="Calibri"/>
                <a:cs typeface="Calibri"/>
                <a:sym typeface="Calibri"/>
              </a:rPr>
              <a:t>If a parent declines to complete measure, provide this information to </a:t>
            </a:r>
            <a:r>
              <a:rPr lang="en-US" sz="2800" b="0" i="0" u="none" strike="noStrike" cap="none" baseline="0" dirty="0" smtClean="0">
                <a:latin typeface="Calibri"/>
                <a:ea typeface="Calibri"/>
                <a:cs typeface="Calibri"/>
                <a:sym typeface="Calibri"/>
              </a:rPr>
              <a:t>provider. </a:t>
            </a:r>
            <a:endParaRPr lang="en-US" sz="2800" b="0" i="0" u="none" strike="noStrike" cap="none" baseline="0" dirty="0">
              <a:latin typeface="Calibri"/>
              <a:ea typeface="Calibri"/>
              <a:cs typeface="Calibri"/>
              <a:sym typeface="Calibri"/>
            </a:endParaRPr>
          </a:p>
          <a:p>
            <a:pPr marL="342900" marR="0" lvl="0" indent="-342900" algn="l" rtl="0">
              <a:lnSpc>
                <a:spcPct val="100000"/>
              </a:lnSpc>
              <a:spcBef>
                <a:spcPts val="560"/>
              </a:spcBef>
              <a:spcAft>
                <a:spcPts val="0"/>
              </a:spcAft>
              <a:buClr>
                <a:schemeClr val="lt1"/>
              </a:buClr>
              <a:buFont typeface="Calibri"/>
              <a:buNone/>
            </a:pPr>
            <a:endParaRPr sz="2800" b="0" i="0" u="none" strike="noStrike" cap="none" baseline="0" dirty="0">
              <a:latin typeface="Calibri"/>
              <a:ea typeface="Calibri"/>
              <a:cs typeface="Calibri"/>
              <a:sym typeface="Calibri"/>
            </a:endParaRPr>
          </a:p>
          <a:p>
            <a:pPr marL="0" marR="0" lvl="0" indent="0" algn="l" rtl="0">
              <a:spcBef>
                <a:spcPts val="0"/>
              </a:spcBef>
              <a:buNone/>
            </a:pPr>
            <a:endParaRPr sz="2800" b="0" i="0" u="none" strike="noStrike" cap="none" baseline="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775616276"/>
      </p:ext>
    </p:extLst>
  </p:cSld>
  <p:clrMapOvr>
    <a:masterClrMapping/>
  </p:clrMapOvr>
  <p:transition xmlns:p14="http://schemas.microsoft.com/office/powerpoint/2010/mai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 xmlns:a16="http://schemas.microsoft.com/office/drawing/2014/main" id="{33C2F33F-76A8-4881-9450-91384B5217A8}"/>
              </a:ext>
            </a:extLst>
          </p:cNvPr>
          <p:cNvSpPr>
            <a:spLocks noGrp="1"/>
          </p:cNvSpPr>
          <p:nvPr>
            <p:ph type="title" idx="4294967295"/>
          </p:nvPr>
        </p:nvSpPr>
        <p:spPr>
          <a:xfrm>
            <a:off x="628650" y="365126"/>
            <a:ext cx="7886700" cy="1325563"/>
          </a:xfrm>
        </p:spPr>
        <p:txBody>
          <a:bodyPr>
            <a:normAutofit/>
          </a:bodyPr>
          <a:lstStyle/>
          <a:p>
            <a:pPr algn="ctr"/>
            <a:r>
              <a:rPr lang="en-US" sz="4000" dirty="0">
                <a:latin typeface="+mn-lt"/>
              </a:rPr>
              <a:t>Documents Needed after Screening</a:t>
            </a:r>
          </a:p>
        </p:txBody>
      </p:sp>
      <p:sp>
        <p:nvSpPr>
          <p:cNvPr id="7" name="Content Placeholder 6">
            <a:extLst>
              <a:ext uri="{FF2B5EF4-FFF2-40B4-BE49-F238E27FC236}">
                <a16:creationId xmlns="" xmlns:a16="http://schemas.microsoft.com/office/drawing/2014/main" id="{DA80BB69-7614-4618-9F86-6DB822EB776F}"/>
              </a:ext>
            </a:extLst>
          </p:cNvPr>
          <p:cNvSpPr>
            <a:spLocks noGrp="1"/>
          </p:cNvSpPr>
          <p:nvPr>
            <p:ph idx="4294967295"/>
          </p:nvPr>
        </p:nvSpPr>
        <p:spPr>
          <a:xfrm>
            <a:off x="628650" y="1371600"/>
            <a:ext cx="7886700" cy="4351338"/>
          </a:xfrm>
        </p:spPr>
        <p:txBody>
          <a:bodyPr>
            <a:noAutofit/>
          </a:bodyPr>
          <a:lstStyle/>
          <a:p>
            <a:r>
              <a:rPr lang="en-US" sz="3200" dirty="0"/>
              <a:t> Completed summary page showing scores of screening measures</a:t>
            </a:r>
          </a:p>
          <a:p>
            <a:r>
              <a:rPr lang="en-US" sz="3200" i="1" dirty="0" smtClean="0"/>
              <a:t>Milestones Moments </a:t>
            </a:r>
            <a:r>
              <a:rPr lang="en-US" sz="3200" dirty="0" smtClean="0"/>
              <a:t>booklet</a:t>
            </a:r>
            <a:endParaRPr lang="en-US" sz="3200" dirty="0"/>
          </a:p>
          <a:p>
            <a:r>
              <a:rPr lang="en-US" sz="3200" dirty="0"/>
              <a:t> Referral forms:</a:t>
            </a:r>
          </a:p>
          <a:p>
            <a:pPr lvl="1">
              <a:buFont typeface="Courier New" panose="02070309020205020404" pitchFamily="49" charset="0"/>
              <a:buChar char="o"/>
            </a:pPr>
            <a:r>
              <a:rPr lang="en-US" sz="2900" dirty="0"/>
              <a:t> Early intervention program</a:t>
            </a:r>
          </a:p>
          <a:p>
            <a:pPr lvl="1">
              <a:buFont typeface="Courier New" panose="02070309020205020404" pitchFamily="49" charset="0"/>
              <a:buChar char="o"/>
            </a:pPr>
            <a:r>
              <a:rPr lang="en-US" sz="2900" dirty="0"/>
              <a:t> School IEP</a:t>
            </a:r>
          </a:p>
          <a:p>
            <a:pPr lvl="1">
              <a:buFont typeface="Courier New" panose="02070309020205020404" pitchFamily="49" charset="0"/>
              <a:buChar char="o"/>
            </a:pPr>
            <a:r>
              <a:rPr lang="en-US" sz="2900" dirty="0"/>
              <a:t> Mental health program</a:t>
            </a:r>
          </a:p>
          <a:p>
            <a:r>
              <a:rPr lang="en-US" sz="3200" dirty="0"/>
              <a:t> Plan for inputting information in chart</a:t>
            </a:r>
          </a:p>
          <a:p>
            <a:pPr marL="342900" lvl="1" indent="0">
              <a:buNone/>
            </a:pPr>
            <a:endParaRPr lang="en-US" sz="2900" dirty="0"/>
          </a:p>
        </p:txBody>
      </p:sp>
      <p:sp>
        <p:nvSpPr>
          <p:cNvPr id="5" name="Slide Number Placeholder 4">
            <a:extLst>
              <a:ext uri="{FF2B5EF4-FFF2-40B4-BE49-F238E27FC236}">
                <a16:creationId xmlns="" xmlns:a16="http://schemas.microsoft.com/office/drawing/2014/main" id="{51C672E1-CAC0-456A-BCC4-B17DAB8DA1F9}"/>
              </a:ext>
            </a:extLst>
          </p:cNvPr>
          <p:cNvSpPr>
            <a:spLocks noGrp="1"/>
          </p:cNvSpPr>
          <p:nvPr>
            <p:ph type="sldNum" sz="quarter" idx="4294967295"/>
          </p:nvPr>
        </p:nvSpPr>
        <p:spPr>
          <a:xfrm>
            <a:off x="6457950" y="6356351"/>
            <a:ext cx="2057400" cy="365125"/>
          </a:xfrm>
        </p:spPr>
        <p:txBody>
          <a:bodyPr/>
          <a:lstStyle/>
          <a:p>
            <a:fld id="{C0D807CB-5B1A-418C-A20A-893A08BAD7BC}" type="slidenum">
              <a:rPr lang="en-US" smtClean="0"/>
              <a:pPr/>
              <a:t>7</a:t>
            </a:fld>
            <a:endParaRPr lang="en-US"/>
          </a:p>
        </p:txBody>
      </p:sp>
    </p:spTree>
    <p:extLst>
      <p:ext uri="{BB962C8B-B14F-4D97-AF65-F5344CB8AC3E}">
        <p14:creationId xmlns:p14="http://schemas.microsoft.com/office/powerpoint/2010/main" val="18716720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Shape 218"/>
          <p:cNvSpPr txBox="1">
            <a:spLocks noGrp="1"/>
          </p:cNvSpPr>
          <p:nvPr>
            <p:ph type="title" idx="4294967295"/>
          </p:nvPr>
        </p:nvSpPr>
        <p:spPr>
          <a:xfrm>
            <a:off x="457200" y="2954824"/>
            <a:ext cx="8229600" cy="1938952"/>
          </a:xfrm>
          <a:prstGeom prst="rect">
            <a:avLst/>
          </a:prstGeom>
          <a:noFill/>
          <a:ln>
            <a:noFill/>
          </a:ln>
        </p:spPr>
        <p:txBody>
          <a:bodyPr lIns="91425" tIns="45700" rIns="91425" bIns="45700" anchor="ctr" anchorCtr="0">
            <a:spAutoFit/>
          </a:bodyPr>
          <a:lstStyle/>
          <a:p>
            <a:pPr lvl="0" algn="ctr">
              <a:lnSpc>
                <a:spcPct val="100000"/>
              </a:lnSpc>
              <a:spcBef>
                <a:spcPts val="0"/>
              </a:spcBef>
              <a:buClr>
                <a:schemeClr val="lt1"/>
              </a:buClr>
              <a:buSzPct val="25000"/>
            </a:pPr>
            <a:r>
              <a:rPr lang="en-US" sz="4000" b="1" i="0" u="sng" strike="noStrike" cap="none" baseline="0" dirty="0">
                <a:latin typeface="Calibri"/>
                <a:ea typeface="Calibri"/>
                <a:cs typeface="Calibri"/>
                <a:sym typeface="Calibri"/>
              </a:rPr>
              <a:t>SCREENING TRAINING:</a:t>
            </a:r>
            <a:r>
              <a:rPr lang="en-US" sz="4000" b="0" i="0" u="none" strike="noStrike" cap="none" baseline="0" dirty="0">
                <a:latin typeface="Calibri"/>
                <a:ea typeface="Calibri"/>
                <a:cs typeface="Calibri"/>
                <a:sym typeface="Calibri"/>
              </a:rPr>
              <a:t/>
            </a:r>
            <a:br>
              <a:rPr lang="en-US" sz="4000" b="0" i="0" u="none" strike="noStrike" cap="none" baseline="0" dirty="0">
                <a:latin typeface="Calibri"/>
                <a:ea typeface="Calibri"/>
                <a:cs typeface="Calibri"/>
                <a:sym typeface="Calibri"/>
              </a:rPr>
            </a:br>
            <a:r>
              <a:rPr lang="en-US" sz="4000" b="0" i="0" u="none" strike="noStrike" cap="none" baseline="0" dirty="0">
                <a:latin typeface="Calibri"/>
                <a:ea typeface="Calibri"/>
                <a:cs typeface="Calibri"/>
                <a:sym typeface="Calibri"/>
              </a:rPr>
              <a:t>Ages and Stages </a:t>
            </a:r>
            <a:r>
              <a:rPr lang="en-US" sz="4000" b="0" i="0" u="none" strike="noStrike" cap="none" baseline="0" dirty="0" smtClean="0">
                <a:latin typeface="Calibri"/>
                <a:ea typeface="Calibri"/>
                <a:cs typeface="Calibri"/>
                <a:sym typeface="Calibri"/>
              </a:rPr>
              <a:t>Questionnaire-3</a:t>
            </a:r>
            <a:r>
              <a:rPr lang="en-US" sz="4000" dirty="0"/>
              <a:t>® </a:t>
            </a:r>
            <a:r>
              <a:rPr lang="en-US" sz="4000" b="0" i="0" u="none" strike="noStrike" cap="none" baseline="0" dirty="0" smtClean="0">
                <a:latin typeface="Calibri"/>
                <a:ea typeface="Calibri"/>
                <a:cs typeface="Calibri"/>
                <a:sym typeface="Calibri"/>
              </a:rPr>
              <a:t> </a:t>
            </a:r>
            <a:r>
              <a:rPr lang="en-US" sz="4000" b="0" i="0" u="none" strike="noStrike" cap="none" baseline="0" dirty="0">
                <a:latin typeface="Calibri"/>
                <a:ea typeface="Calibri"/>
                <a:cs typeface="Calibri"/>
                <a:sym typeface="Calibri"/>
              </a:rPr>
              <a:t>(ASQ-3) </a:t>
            </a:r>
          </a:p>
        </p:txBody>
      </p:sp>
      <p:pic>
        <p:nvPicPr>
          <p:cNvPr id="219" name="Shape 219"/>
          <p:cNvPicPr preferRelativeResize="0"/>
          <p:nvPr/>
        </p:nvPicPr>
        <p:blipFill rotWithShape="1">
          <a:blip r:embed="rId3">
            <a:alphaModFix/>
          </a:blip>
          <a:srcRect/>
          <a:stretch/>
        </p:blipFill>
        <p:spPr>
          <a:xfrm>
            <a:off x="2819400" y="762000"/>
            <a:ext cx="2616200" cy="2286000"/>
          </a:xfrm>
          <a:prstGeom prst="rect">
            <a:avLst/>
          </a:prstGeom>
          <a:noFill/>
          <a:ln>
            <a:noFill/>
          </a:ln>
        </p:spPr>
      </p:pic>
    </p:spTree>
    <p:extLst>
      <p:ext uri="{BB962C8B-B14F-4D97-AF65-F5344CB8AC3E}">
        <p14:creationId xmlns:p14="http://schemas.microsoft.com/office/powerpoint/2010/main" val="1855623253"/>
      </p:ext>
    </p:extLst>
  </p:cSld>
  <p:clrMapOvr>
    <a:masterClrMapping/>
  </p:clrMapOvr>
  <p:transition xmlns:p14="http://schemas.microsoft.com/office/powerpoint/2010/mai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Shape 225"/>
          <p:cNvSpPr txBox="1">
            <a:spLocks noGrp="1"/>
          </p:cNvSpPr>
          <p:nvPr>
            <p:ph type="title" idx="4294967295"/>
          </p:nvPr>
        </p:nvSpPr>
        <p:spPr>
          <a:xfrm>
            <a:off x="457200" y="0"/>
            <a:ext cx="8229600" cy="1143000"/>
          </a:xfrm>
          <a:prstGeom prst="rect">
            <a:avLst/>
          </a:prstGeom>
          <a:noFill/>
          <a:ln>
            <a:noFill/>
          </a:ln>
        </p:spPr>
        <p:txBody>
          <a:bodyPr lIns="91425" tIns="45700" rIns="91425" bIns="45700" anchor="ctr" anchorCtr="0">
            <a:spAutoFit/>
          </a:bodyPr>
          <a:lstStyle/>
          <a:p>
            <a:pPr marL="0" marR="0" lvl="0" indent="0" algn="ctr" rtl="0">
              <a:lnSpc>
                <a:spcPct val="100000"/>
              </a:lnSpc>
              <a:spcBef>
                <a:spcPts val="0"/>
              </a:spcBef>
              <a:spcAft>
                <a:spcPts val="0"/>
              </a:spcAft>
              <a:buClr>
                <a:schemeClr val="lt1"/>
              </a:buClr>
              <a:buSzPct val="25000"/>
              <a:buFont typeface="Calibri"/>
              <a:buNone/>
            </a:pPr>
            <a:r>
              <a:rPr lang="en-US" sz="2300" b="0" i="0" u="none" strike="noStrike" cap="none" baseline="0" dirty="0">
                <a:solidFill>
                  <a:schemeClr val="lt1"/>
                </a:solidFill>
                <a:latin typeface="Calibri"/>
                <a:ea typeface="Calibri"/>
                <a:cs typeface="Calibri"/>
                <a:sym typeface="Calibri"/>
              </a:rPr>
              <a:t/>
            </a:r>
            <a:br>
              <a:rPr lang="en-US" sz="2300" b="0" i="0" u="none" strike="noStrike" cap="none" baseline="0" dirty="0">
                <a:solidFill>
                  <a:schemeClr val="lt1"/>
                </a:solidFill>
                <a:latin typeface="Calibri"/>
                <a:ea typeface="Calibri"/>
                <a:cs typeface="Calibri"/>
                <a:sym typeface="Calibri"/>
              </a:rPr>
            </a:br>
            <a:r>
              <a:rPr lang="en-US" sz="2300" b="0" i="0" u="none" strike="noStrike" cap="none" baseline="0" dirty="0">
                <a:latin typeface="Calibri"/>
                <a:ea typeface="Calibri"/>
                <a:cs typeface="Calibri"/>
                <a:sym typeface="Calibri"/>
              </a:rPr>
              <a:t>	</a:t>
            </a:r>
            <a:r>
              <a:rPr lang="en-US" sz="4400" b="1" i="0" u="sng" strike="noStrike" cap="none" baseline="0" dirty="0">
                <a:latin typeface="Calibri"/>
                <a:ea typeface="Calibri"/>
                <a:cs typeface="Calibri"/>
                <a:sym typeface="Calibri"/>
              </a:rPr>
              <a:t>ASQ-3: Overview</a:t>
            </a:r>
          </a:p>
        </p:txBody>
      </p:sp>
      <p:sp>
        <p:nvSpPr>
          <p:cNvPr id="226" name="Shape 226"/>
          <p:cNvSpPr txBox="1">
            <a:spLocks noGrp="1"/>
          </p:cNvSpPr>
          <p:nvPr>
            <p:ph type="body" idx="4294967295"/>
          </p:nvPr>
        </p:nvSpPr>
        <p:spPr>
          <a:xfrm>
            <a:off x="381001" y="1295400"/>
            <a:ext cx="8458200" cy="4875140"/>
          </a:xfrm>
          <a:prstGeom prst="rect">
            <a:avLst/>
          </a:prstGeom>
          <a:noFill/>
          <a:ln>
            <a:noFill/>
          </a:ln>
        </p:spPr>
        <p:txBody>
          <a:bodyPr wrap="square" lIns="91425" tIns="45700" rIns="91425" bIns="45700" anchor="t" anchorCtr="0">
            <a:spAutoFit/>
          </a:bodyPr>
          <a:lstStyle/>
          <a:p>
            <a:pPr marL="342900" marR="0" lvl="0" indent="-342900" algn="l" rtl="0">
              <a:lnSpc>
                <a:spcPct val="90000"/>
              </a:lnSpc>
              <a:spcBef>
                <a:spcPts val="0"/>
              </a:spcBef>
              <a:spcAft>
                <a:spcPts val="0"/>
              </a:spcAft>
              <a:buSzPct val="100000"/>
              <a:buFont typeface="Calibri"/>
              <a:buChar char="•"/>
            </a:pPr>
            <a:r>
              <a:rPr lang="en-US" sz="2800" b="0" i="0" u="none" strike="noStrike" cap="none" baseline="0" dirty="0">
                <a:latin typeface="Calibri"/>
                <a:ea typeface="Calibri"/>
                <a:cs typeface="Calibri"/>
                <a:sym typeface="Calibri"/>
              </a:rPr>
              <a:t>Standardized screening measure</a:t>
            </a:r>
          </a:p>
          <a:p>
            <a:pPr marL="342900" marR="0" lvl="0" indent="-342900" algn="l" rtl="0">
              <a:lnSpc>
                <a:spcPct val="90000"/>
              </a:lnSpc>
              <a:spcBef>
                <a:spcPts val="640"/>
              </a:spcBef>
              <a:spcAft>
                <a:spcPts val="0"/>
              </a:spcAft>
              <a:buSzPct val="100000"/>
              <a:buFont typeface="Calibri"/>
              <a:buChar char="•"/>
            </a:pPr>
            <a:r>
              <a:rPr lang="en-US" sz="2800" b="0" i="0" u="none" strike="noStrike" cap="none" baseline="0" dirty="0">
                <a:latin typeface="Calibri"/>
                <a:ea typeface="Calibri"/>
                <a:cs typeface="Calibri"/>
                <a:sym typeface="Calibri"/>
              </a:rPr>
              <a:t>Available in English, </a:t>
            </a:r>
            <a:r>
              <a:rPr lang="en-US" sz="2800" b="0" i="0" u="none" strike="noStrike" cap="none" baseline="0" dirty="0" smtClean="0">
                <a:latin typeface="Calibri"/>
                <a:ea typeface="Calibri"/>
                <a:cs typeface="Calibri"/>
                <a:sym typeface="Calibri"/>
              </a:rPr>
              <a:t>Spanish</a:t>
            </a:r>
            <a:r>
              <a:rPr lang="en-US" sz="2800" dirty="0">
                <a:latin typeface="Calibri"/>
                <a:ea typeface="Calibri"/>
                <a:cs typeface="Calibri"/>
                <a:sym typeface="Calibri"/>
              </a:rPr>
              <a:t> </a:t>
            </a:r>
            <a:r>
              <a:rPr lang="en-US" sz="2800" dirty="0" smtClean="0">
                <a:latin typeface="Calibri"/>
                <a:ea typeface="Calibri"/>
                <a:cs typeface="Calibri"/>
                <a:sym typeface="Calibri"/>
              </a:rPr>
              <a:t>and</a:t>
            </a:r>
            <a:r>
              <a:rPr lang="en-US" sz="2800" b="0" i="0" u="none" strike="noStrike" cap="none" baseline="0" dirty="0" smtClean="0">
                <a:latin typeface="Calibri"/>
                <a:ea typeface="Calibri"/>
                <a:cs typeface="Calibri"/>
                <a:sym typeface="Calibri"/>
              </a:rPr>
              <a:t> </a:t>
            </a:r>
            <a:r>
              <a:rPr lang="en-US" sz="2800" b="0" i="0" u="none" strike="noStrike" cap="none" baseline="0" dirty="0">
                <a:latin typeface="Calibri"/>
                <a:ea typeface="Calibri"/>
                <a:cs typeface="Calibri"/>
                <a:sym typeface="Calibri"/>
              </a:rPr>
              <a:t>other languages</a:t>
            </a:r>
          </a:p>
          <a:p>
            <a:pPr marL="342900" marR="0" lvl="0" indent="-342900" algn="l" rtl="0">
              <a:lnSpc>
                <a:spcPct val="90000"/>
              </a:lnSpc>
              <a:spcBef>
                <a:spcPts val="640"/>
              </a:spcBef>
              <a:spcAft>
                <a:spcPts val="0"/>
              </a:spcAft>
              <a:buSzPct val="100000"/>
              <a:buFont typeface="Calibri"/>
              <a:buChar char="•"/>
            </a:pPr>
            <a:r>
              <a:rPr lang="en-US" sz="2800" b="0" i="0" u="none" strike="noStrike" cap="none" baseline="0" dirty="0">
                <a:latin typeface="Calibri"/>
                <a:ea typeface="Calibri"/>
                <a:cs typeface="Calibri"/>
                <a:sym typeface="Calibri"/>
              </a:rPr>
              <a:t>Completed by parent/caregiver in 10-15 min</a:t>
            </a:r>
          </a:p>
          <a:p>
            <a:pPr marL="342900" marR="0" lvl="0" indent="-342900" algn="l" rtl="0">
              <a:lnSpc>
                <a:spcPct val="90000"/>
              </a:lnSpc>
              <a:spcBef>
                <a:spcPts val="640"/>
              </a:spcBef>
              <a:spcAft>
                <a:spcPts val="0"/>
              </a:spcAft>
              <a:buSzPct val="100000"/>
              <a:buFont typeface="Calibri"/>
              <a:buChar char="•"/>
            </a:pPr>
            <a:r>
              <a:rPr lang="en-US" sz="2800" dirty="0" smtClean="0">
                <a:latin typeface="Calibri"/>
                <a:ea typeface="Calibri"/>
                <a:cs typeface="Calibri"/>
                <a:sym typeface="Calibri"/>
              </a:rPr>
              <a:t>For children ages</a:t>
            </a:r>
            <a:r>
              <a:rPr lang="en-US" sz="2800" b="0" i="0" u="none" strike="noStrike" cap="none" baseline="0" dirty="0" smtClean="0">
                <a:latin typeface="Calibri"/>
                <a:ea typeface="Calibri"/>
                <a:cs typeface="Calibri"/>
                <a:sym typeface="Calibri"/>
              </a:rPr>
              <a:t> </a:t>
            </a:r>
            <a:r>
              <a:rPr lang="en-US" sz="2800" b="0" i="0" u="none" strike="noStrike" cap="none" baseline="0" dirty="0">
                <a:latin typeface="Calibri"/>
                <a:ea typeface="Calibri"/>
                <a:cs typeface="Calibri"/>
                <a:sym typeface="Calibri"/>
              </a:rPr>
              <a:t>2 to 60 months (different forms for different ages)</a:t>
            </a:r>
          </a:p>
          <a:p>
            <a:pPr marL="342900" marR="0" lvl="0" indent="-342900" algn="l" rtl="0">
              <a:lnSpc>
                <a:spcPct val="90000"/>
              </a:lnSpc>
              <a:spcBef>
                <a:spcPts val="640"/>
              </a:spcBef>
              <a:spcAft>
                <a:spcPts val="0"/>
              </a:spcAft>
              <a:buSzPct val="100000"/>
              <a:buFont typeface="Calibri"/>
              <a:buChar char="•"/>
            </a:pPr>
            <a:r>
              <a:rPr lang="en-US" sz="2800" b="0" i="0" u="none" strike="noStrike" cap="none" baseline="0" dirty="0">
                <a:latin typeface="Calibri"/>
                <a:ea typeface="Calibri"/>
                <a:cs typeface="Calibri"/>
                <a:sym typeface="Calibri"/>
              </a:rPr>
              <a:t>Accurately identifies children at risk for developmental delays</a:t>
            </a:r>
          </a:p>
          <a:p>
            <a:pPr marL="342900" marR="0" lvl="0" indent="-342900" algn="l" rtl="0">
              <a:lnSpc>
                <a:spcPct val="90000"/>
              </a:lnSpc>
              <a:spcBef>
                <a:spcPts val="640"/>
              </a:spcBef>
              <a:spcAft>
                <a:spcPts val="0"/>
              </a:spcAft>
              <a:buSzPct val="100000"/>
              <a:buFont typeface="Calibri"/>
              <a:buChar char="•"/>
            </a:pPr>
            <a:r>
              <a:rPr lang="en-US" sz="2800" b="0" i="0" u="none" strike="noStrike" cap="none" baseline="0" dirty="0">
                <a:latin typeface="Calibri"/>
                <a:ea typeface="Calibri"/>
                <a:cs typeface="Calibri"/>
                <a:sym typeface="Calibri"/>
              </a:rPr>
              <a:t>Encourages parent involvement</a:t>
            </a:r>
          </a:p>
          <a:p>
            <a:pPr marL="342900" marR="0" lvl="0" indent="-342900" algn="l" rtl="0">
              <a:lnSpc>
                <a:spcPct val="90000"/>
              </a:lnSpc>
              <a:spcBef>
                <a:spcPts val="640"/>
              </a:spcBef>
              <a:spcAft>
                <a:spcPts val="0"/>
              </a:spcAft>
              <a:buSzPct val="100000"/>
              <a:buFont typeface="Calibri"/>
              <a:buChar char="•"/>
            </a:pPr>
            <a:r>
              <a:rPr lang="en-US" sz="2800" dirty="0">
                <a:latin typeface="Calibri"/>
                <a:ea typeface="Calibri"/>
                <a:cs typeface="Calibri"/>
                <a:sym typeface="Calibri"/>
              </a:rPr>
              <a:t>Parents learn about development while completing measure</a:t>
            </a:r>
            <a:endParaRPr lang="en-US" sz="2800" b="0" i="0" u="none" strike="noStrike" cap="none" baseline="0" dirty="0">
              <a:latin typeface="Calibri"/>
              <a:ea typeface="Calibri"/>
              <a:cs typeface="Calibri"/>
              <a:sym typeface="Calibri"/>
            </a:endParaRPr>
          </a:p>
          <a:p>
            <a:pPr marL="0" marR="0" lvl="0" indent="0" algn="l" rtl="0">
              <a:spcBef>
                <a:spcPts val="0"/>
              </a:spcBef>
              <a:buNone/>
            </a:pPr>
            <a:endParaRPr sz="3200" b="0" i="0" u="none" strike="noStrike" cap="none" baseline="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676668542"/>
      </p:ext>
    </p:extLst>
  </p:cSld>
  <p:clrMapOvr>
    <a:masterClrMapping/>
  </p:clrMapOvr>
  <p:transition xmlns:p14="http://schemas.microsoft.com/office/powerpoint/2010/main" spd="slow">
    <p:cut/>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a1d9b26b-c461-47ab-abce-17e65eba4131" xsi:nil="true"/>
    <lcf76f155ced4ddcb4097134ff3c332f xmlns="99b5a819-147e-4e6b-ae0a-c276a1d3e371">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530642A87876D4E9B488AD62872FCBE" ma:contentTypeVersion="18" ma:contentTypeDescription="Create a new document." ma:contentTypeScope="" ma:versionID="c4f0c54b4c6ae6cd0dd8d3be9d374530">
  <xsd:schema xmlns:xsd="http://www.w3.org/2001/XMLSchema" xmlns:xs="http://www.w3.org/2001/XMLSchema" xmlns:p="http://schemas.microsoft.com/office/2006/metadata/properties" xmlns:ns2="99b5a819-147e-4e6b-ae0a-c276a1d3e371" xmlns:ns3="a1d9b26b-c461-47ab-abce-17e65eba4131" targetNamespace="http://schemas.microsoft.com/office/2006/metadata/properties" ma:root="true" ma:fieldsID="4b985fc019e06957bd4ffe609452f49a" ns2:_="" ns3:_="">
    <xsd:import namespace="99b5a819-147e-4e6b-ae0a-c276a1d3e371"/>
    <xsd:import namespace="a1d9b26b-c461-47ab-abce-17e65eba413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b5a819-147e-4e6b-ae0a-c276a1d3e3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1430dc5-f31d-46e6-8534-577abdeaf2d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1d9b26b-c461-47ab-abce-17e65eba413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30dc303-27d6-4061-9dba-13110417a818}" ma:internalName="TaxCatchAll" ma:showField="CatchAllData" ma:web="a1d9b26b-c461-47ab-abce-17e65eba413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96CD154-611E-47BE-9E6E-EDD37B048A28}">
  <ds:schemaRefs>
    <ds:schemaRef ds:uri="http://schemas.microsoft.com/sharepoint/v3/contenttype/forms"/>
  </ds:schemaRefs>
</ds:datastoreItem>
</file>

<file path=customXml/itemProps2.xml><?xml version="1.0" encoding="utf-8"?>
<ds:datastoreItem xmlns:ds="http://schemas.openxmlformats.org/officeDocument/2006/customXml" ds:itemID="{768672A1-315F-4E64-BD93-29D87FD5A2CE}">
  <ds:schemaRefs>
    <ds:schemaRef ds:uri="http://schemas.microsoft.com/office/2006/documentManagement/types"/>
    <ds:schemaRef ds:uri="http://schemas.microsoft.com/office/infopath/2007/PartnerControls"/>
    <ds:schemaRef ds:uri="http://schemas.microsoft.com/office/2006/metadata/properties"/>
    <ds:schemaRef ds:uri="http://www.w3.org/XML/1998/namespace"/>
    <ds:schemaRef ds:uri="http://schemas.openxmlformats.org/package/2006/metadata/core-properties"/>
    <ds:schemaRef ds:uri="http://purl.org/dc/elements/1.1/"/>
    <ds:schemaRef ds:uri="99b5a819-147e-4e6b-ae0a-c276a1d3e371"/>
    <ds:schemaRef ds:uri="a1d9b26b-c461-47ab-abce-17e65eba4131"/>
    <ds:schemaRef ds:uri="http://purl.org/dc/dcmitype/"/>
    <ds:schemaRef ds:uri="http://purl.org/dc/terms/"/>
  </ds:schemaRefs>
</ds:datastoreItem>
</file>

<file path=customXml/itemProps3.xml><?xml version="1.0" encoding="utf-8"?>
<ds:datastoreItem xmlns:ds="http://schemas.openxmlformats.org/officeDocument/2006/customXml" ds:itemID="{3544E0BA-4B54-4C20-9EBD-3D2A92C9271C}"/>
</file>

<file path=docProps/app.xml><?xml version="1.0" encoding="utf-8"?>
<Properties xmlns="http://schemas.openxmlformats.org/officeDocument/2006/extended-properties" xmlns:vt="http://schemas.openxmlformats.org/officeDocument/2006/docPropsVTypes">
  <Template/>
  <TotalTime>1386</TotalTime>
  <Words>4700</Words>
  <Application>Microsoft Macintosh PowerPoint</Application>
  <PresentationFormat>On-screen Show (4:3)</PresentationFormat>
  <Paragraphs>418</Paragraphs>
  <Slides>45</Slides>
  <Notes>43</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DEVELOPMENTAL SCREENING: Administration, Scoring, and Interpretation</vt:lpstr>
      <vt:lpstr>The Perez Family: Miguel</vt:lpstr>
      <vt:lpstr>It Takes a Whole Team!</vt:lpstr>
      <vt:lpstr>Workflow: Roles of Care Team Members</vt:lpstr>
      <vt:lpstr>PowerPoint Presentation</vt:lpstr>
      <vt:lpstr>Tips for Successful Screening</vt:lpstr>
      <vt:lpstr>Documents Needed after Screening</vt:lpstr>
      <vt:lpstr>SCREENING TRAINING: Ages and Stages Questionnaire-3®  (ASQ-3) </vt:lpstr>
      <vt:lpstr>  ASQ-3: Overview</vt:lpstr>
      <vt:lpstr>ASQ-3: Domains</vt:lpstr>
      <vt:lpstr>ASQ-3: Age Administration Chart</vt:lpstr>
      <vt:lpstr>Online Age Calculator</vt:lpstr>
      <vt:lpstr>ASQ-3: Adjustment for Prematurity</vt:lpstr>
      <vt:lpstr>ASQ-3: Administration</vt:lpstr>
      <vt:lpstr>ASQ-3: Scoring</vt:lpstr>
      <vt:lpstr>Sample Scoring</vt:lpstr>
      <vt:lpstr>ASQ-3: Scoring Steps</vt:lpstr>
      <vt:lpstr>ASQ-3: Scoring Steps (cont’d)s</vt:lpstr>
      <vt:lpstr>Practice Scoring</vt:lpstr>
      <vt:lpstr>ASQ-3: Omitted Items</vt:lpstr>
      <vt:lpstr>   ASQ-3 Omitted items example</vt:lpstr>
      <vt:lpstr>Practice Omitted Items</vt:lpstr>
      <vt:lpstr>ASQ-3: Interpretation</vt:lpstr>
      <vt:lpstr>PowerPoint Presentation</vt:lpstr>
      <vt:lpstr>What is the ASQ:SE-2</vt:lpstr>
      <vt:lpstr>ASQ:SE-2 Domains</vt:lpstr>
      <vt:lpstr>ASQ:SE-2 Scoring</vt:lpstr>
      <vt:lpstr>ASQ:SE-2 Scoring</vt:lpstr>
      <vt:lpstr>Practice Scoring ASQ:SE-2</vt:lpstr>
      <vt:lpstr>ASQ:SE-2 Summary Sheet</vt:lpstr>
      <vt:lpstr>ASQ:SE-2 Summary Sheet Sample</vt:lpstr>
      <vt:lpstr>ASQ:SE-2: Scoring Omitted Items </vt:lpstr>
      <vt:lpstr>ASQ:SE-3: Adjusting the Score</vt:lpstr>
      <vt:lpstr>Miguel’s Results…</vt:lpstr>
      <vt:lpstr>ASQ: Frequently Asked Questions</vt:lpstr>
      <vt:lpstr>M-CHAT-R:  Modified Checklist for Autism in Toddlers (Revised)</vt:lpstr>
      <vt:lpstr>Disparities in Screening for ASD? </vt:lpstr>
      <vt:lpstr>M-CHAT-R: Overview</vt:lpstr>
      <vt:lpstr>M-CHAT-R: Overview</vt:lpstr>
      <vt:lpstr>M-CHAT-R: Scoring </vt:lpstr>
      <vt:lpstr>                Reverse Scoring For items 2,  5,  and  12  “YES”   indicates ASD risk </vt:lpstr>
      <vt:lpstr>M-CHAT-R Interpretation and Follow-up Recommendations</vt:lpstr>
      <vt:lpstr>M-CHAT-R Follow-up Questions</vt:lpstr>
      <vt:lpstr>M-CHAT-R Case Exercise</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Developmental Screening: Referrals and Resources</dc:title>
  <dc:creator>Marian Williams</dc:creator>
  <cp:lastModifiedBy>Gustavo Muniz</cp:lastModifiedBy>
  <cp:revision>199</cp:revision>
  <cp:lastPrinted>2014-07-20T19:50:05Z</cp:lastPrinted>
  <dcterms:created xsi:type="dcterms:W3CDTF">2014-07-20T15:43:23Z</dcterms:created>
  <dcterms:modified xsi:type="dcterms:W3CDTF">2020-07-13T15:46:38Z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0x010100C530642A87876D4E9B488AD62872FCBE</vt:lpwstr>
  </property>
</Properties>
</file>