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7" r:id="rId5"/>
    <p:sldId id="258" r:id="rId6"/>
    <p:sldId id="259" r:id="rId7"/>
    <p:sldId id="279" r:id="rId8"/>
    <p:sldId id="278" r:id="rId9"/>
    <p:sldId id="261" r:id="rId10"/>
    <p:sldId id="262" r:id="rId11"/>
    <p:sldId id="263" r:id="rId12"/>
    <p:sldId id="264" r:id="rId13"/>
    <p:sldId id="265" r:id="rId14"/>
    <p:sldId id="266" r:id="rId15"/>
    <p:sldId id="267" r:id="rId16"/>
    <p:sldId id="268" r:id="rId17"/>
    <p:sldId id="269" r:id="rId18"/>
    <p:sldId id="270" r:id="rId19"/>
    <p:sldId id="271" r:id="rId20"/>
    <p:sldId id="376" r:id="rId21"/>
    <p:sldId id="373" r:id="rId22"/>
    <p:sldId id="374" r:id="rId23"/>
    <p:sldId id="275"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59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8AE93-AEA3-887A-2817-B7679C304238}" v="2" dt="2020-07-13T15:42:48.468"/>
    <p1510:client id="{7C143E19-5F01-4BC9-A363-1381BB275531}" v="22" dt="2020-07-12T18:15:51.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5" autoAdjust="0"/>
    <p:restoredTop sz="75822" autoAdjust="0"/>
  </p:normalViewPr>
  <p:slideViewPr>
    <p:cSldViewPr snapToGrid="0">
      <p:cViewPr varScale="1">
        <p:scale>
          <a:sx n="149" d="100"/>
          <a:sy n="149" d="100"/>
        </p:scale>
        <p:origin x="-138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Isbell" userId="8016f19d-7e52-4262-904f-977ded5275fb" providerId="ADAL" clId="{7C143E19-5F01-4BC9-A363-1381BB275531}"/>
    <pc:docChg chg="undo custSel modSld">
      <pc:chgData name="Ann Isbell" userId="8016f19d-7e52-4262-904f-977ded5275fb" providerId="ADAL" clId="{7C143E19-5F01-4BC9-A363-1381BB275531}" dt="2020-07-12T18:26:18.285" v="1159" actId="404"/>
      <pc:docMkLst>
        <pc:docMk/>
      </pc:docMkLst>
      <pc:sldChg chg="modSp mod">
        <pc:chgData name="Ann Isbell" userId="8016f19d-7e52-4262-904f-977ded5275fb" providerId="ADAL" clId="{7C143E19-5F01-4BC9-A363-1381BB275531}" dt="2020-07-12T17:33:01.760" v="12" actId="255"/>
        <pc:sldMkLst>
          <pc:docMk/>
          <pc:sldMk cId="3128654521" sldId="257"/>
        </pc:sldMkLst>
        <pc:spChg chg="mod">
          <ac:chgData name="Ann Isbell" userId="8016f19d-7e52-4262-904f-977ded5275fb" providerId="ADAL" clId="{7C143E19-5F01-4BC9-A363-1381BB275531}" dt="2020-07-12T17:33:01.760" v="12" actId="255"/>
          <ac:spMkLst>
            <pc:docMk/>
            <pc:sldMk cId="3128654521" sldId="257"/>
            <ac:spMk id="2" creationId="{CDBDA050-1512-4A66-8D9A-F990395ADCE0}"/>
          </ac:spMkLst>
        </pc:spChg>
      </pc:sldChg>
      <pc:sldChg chg="modSp mod modNotesTx">
        <pc:chgData name="Ann Isbell" userId="8016f19d-7e52-4262-904f-977ded5275fb" providerId="ADAL" clId="{7C143E19-5F01-4BC9-A363-1381BB275531}" dt="2020-07-12T18:23:50.241" v="1087" actId="1035"/>
        <pc:sldMkLst>
          <pc:docMk/>
          <pc:sldMk cId="823799858" sldId="258"/>
        </pc:sldMkLst>
        <pc:spChg chg="mod">
          <ac:chgData name="Ann Isbell" userId="8016f19d-7e52-4262-904f-977ded5275fb" providerId="ADAL" clId="{7C143E19-5F01-4BC9-A363-1381BB275531}" dt="2020-07-12T18:21:34.195" v="1024" actId="1035"/>
          <ac:spMkLst>
            <pc:docMk/>
            <pc:sldMk cId="823799858" sldId="258"/>
            <ac:spMk id="3" creationId="{AFC1DB2C-E302-4865-98D3-F1A8B696ECFA}"/>
          </ac:spMkLst>
        </pc:spChg>
        <pc:spChg chg="mod">
          <ac:chgData name="Ann Isbell" userId="8016f19d-7e52-4262-904f-977ded5275fb" providerId="ADAL" clId="{7C143E19-5F01-4BC9-A363-1381BB275531}" dt="2020-07-12T18:23:50.241" v="1087" actId="1035"/>
          <ac:spMkLst>
            <pc:docMk/>
            <pc:sldMk cId="823799858" sldId="258"/>
            <ac:spMk id="6" creationId="{00000000-0000-0000-0000-000000000000}"/>
          </ac:spMkLst>
        </pc:spChg>
      </pc:sldChg>
      <pc:sldChg chg="modSp mod modNotesTx">
        <pc:chgData name="Ann Isbell" userId="8016f19d-7e52-4262-904f-977ded5275fb" providerId="ADAL" clId="{7C143E19-5F01-4BC9-A363-1381BB275531}" dt="2020-07-12T18:23:41.752" v="1076" actId="20577"/>
        <pc:sldMkLst>
          <pc:docMk/>
          <pc:sldMk cId="126359805" sldId="259"/>
        </pc:sldMkLst>
        <pc:spChg chg="mod">
          <ac:chgData name="Ann Isbell" userId="8016f19d-7e52-4262-904f-977ded5275fb" providerId="ADAL" clId="{7C143E19-5F01-4BC9-A363-1381BB275531}" dt="2020-07-12T18:23:41.752" v="1076" actId="20577"/>
          <ac:spMkLst>
            <pc:docMk/>
            <pc:sldMk cId="126359805" sldId="259"/>
            <ac:spMk id="5122" creationId="{2DB4AA36-59C4-462B-9FD4-A1514C533294}"/>
          </ac:spMkLst>
        </pc:spChg>
        <pc:spChg chg="mod">
          <ac:chgData name="Ann Isbell" userId="8016f19d-7e52-4262-904f-977ded5275fb" providerId="ADAL" clId="{7C143E19-5F01-4BC9-A363-1381BB275531}" dt="2020-07-12T17:36:19.964" v="107" actId="20577"/>
          <ac:spMkLst>
            <pc:docMk/>
            <pc:sldMk cId="126359805" sldId="259"/>
            <ac:spMk id="5123" creationId="{DF0E894D-74B6-43D2-95F8-5BD6283F5642}"/>
          </ac:spMkLst>
        </pc:spChg>
      </pc:sldChg>
      <pc:sldChg chg="modSp mod">
        <pc:chgData name="Ann Isbell" userId="8016f19d-7e52-4262-904f-977ded5275fb" providerId="ADAL" clId="{7C143E19-5F01-4BC9-A363-1381BB275531}" dt="2020-07-12T18:22:21.740" v="1035" actId="27636"/>
        <pc:sldMkLst>
          <pc:docMk/>
          <pc:sldMk cId="1533478847" sldId="261"/>
        </pc:sldMkLst>
        <pc:spChg chg="mod">
          <ac:chgData name="Ann Isbell" userId="8016f19d-7e52-4262-904f-977ded5275fb" providerId="ADAL" clId="{7C143E19-5F01-4BC9-A363-1381BB275531}" dt="2020-07-12T17:42:34.003" v="183" actId="20577"/>
          <ac:spMkLst>
            <pc:docMk/>
            <pc:sldMk cId="1533478847" sldId="261"/>
            <ac:spMk id="7171" creationId="{8EB3028C-5265-41BB-94DF-BDC5C54E2E1C}"/>
          </ac:spMkLst>
        </pc:spChg>
        <pc:spChg chg="mod">
          <ac:chgData name="Ann Isbell" userId="8016f19d-7e52-4262-904f-977ded5275fb" providerId="ADAL" clId="{7C143E19-5F01-4BC9-A363-1381BB275531}" dt="2020-07-12T18:22:21.740" v="1035" actId="27636"/>
          <ac:spMkLst>
            <pc:docMk/>
            <pc:sldMk cId="1533478847" sldId="261"/>
            <ac:spMk id="23554" creationId="{0CA60180-0D79-4830-BC87-4F9F1FCBD0DC}"/>
          </ac:spMkLst>
        </pc:spChg>
      </pc:sldChg>
      <pc:sldChg chg="modSp mod">
        <pc:chgData name="Ann Isbell" userId="8016f19d-7e52-4262-904f-977ded5275fb" providerId="ADAL" clId="{7C143E19-5F01-4BC9-A363-1381BB275531}" dt="2020-07-12T18:23:07.405" v="1042" actId="20577"/>
        <pc:sldMkLst>
          <pc:docMk/>
          <pc:sldMk cId="1614176586" sldId="263"/>
        </pc:sldMkLst>
        <pc:spChg chg="mod">
          <ac:chgData name="Ann Isbell" userId="8016f19d-7e52-4262-904f-977ded5275fb" providerId="ADAL" clId="{7C143E19-5F01-4BC9-A363-1381BB275531}" dt="2020-07-12T18:23:07.405" v="1042" actId="20577"/>
          <ac:spMkLst>
            <pc:docMk/>
            <pc:sldMk cId="1614176586" sldId="263"/>
            <ac:spMk id="11266" creationId="{96E2B8EB-141B-4AD0-A191-0904D61C1F9B}"/>
          </ac:spMkLst>
        </pc:spChg>
        <pc:spChg chg="mod">
          <ac:chgData name="Ann Isbell" userId="8016f19d-7e52-4262-904f-977ded5275fb" providerId="ADAL" clId="{7C143E19-5F01-4BC9-A363-1381BB275531}" dt="2020-07-12T17:43:29.094" v="186" actId="20577"/>
          <ac:spMkLst>
            <pc:docMk/>
            <pc:sldMk cId="1614176586" sldId="263"/>
            <ac:spMk id="11267" creationId="{33A6E54D-0612-4EBB-8D72-67E42007AFCF}"/>
          </ac:spMkLst>
        </pc:spChg>
      </pc:sldChg>
      <pc:sldChg chg="modSp mod">
        <pc:chgData name="Ann Isbell" userId="8016f19d-7e52-4262-904f-977ded5275fb" providerId="ADAL" clId="{7C143E19-5F01-4BC9-A363-1381BB275531}" dt="2020-07-12T18:23:14.300" v="1043" actId="122"/>
        <pc:sldMkLst>
          <pc:docMk/>
          <pc:sldMk cId="3630625678" sldId="264"/>
        </pc:sldMkLst>
        <pc:spChg chg="mod">
          <ac:chgData name="Ann Isbell" userId="8016f19d-7e52-4262-904f-977ded5275fb" providerId="ADAL" clId="{7C143E19-5F01-4BC9-A363-1381BB275531}" dt="2020-07-12T18:23:14.300" v="1043" actId="122"/>
          <ac:spMkLst>
            <pc:docMk/>
            <pc:sldMk cId="3630625678" sldId="264"/>
            <ac:spMk id="12290" creationId="{A44BF610-0E93-4909-AE99-C64F048DF054}"/>
          </ac:spMkLst>
        </pc:spChg>
        <pc:spChg chg="mod">
          <ac:chgData name="Ann Isbell" userId="8016f19d-7e52-4262-904f-977ded5275fb" providerId="ADAL" clId="{7C143E19-5F01-4BC9-A363-1381BB275531}" dt="2020-07-12T17:47:05.922" v="300" actId="20577"/>
          <ac:spMkLst>
            <pc:docMk/>
            <pc:sldMk cId="3630625678" sldId="264"/>
            <ac:spMk id="12291" creationId="{210AC7D3-A044-417D-B9C1-4880AEB4DFD8}"/>
          </ac:spMkLst>
        </pc:spChg>
      </pc:sldChg>
      <pc:sldChg chg="modSp mod">
        <pc:chgData name="Ann Isbell" userId="8016f19d-7e52-4262-904f-977ded5275fb" providerId="ADAL" clId="{7C143E19-5F01-4BC9-A363-1381BB275531}" dt="2020-07-12T18:23:58.732" v="1088" actId="6549"/>
        <pc:sldMkLst>
          <pc:docMk/>
          <pc:sldMk cId="4049847567" sldId="265"/>
        </pc:sldMkLst>
        <pc:spChg chg="mod">
          <ac:chgData name="Ann Isbell" userId="8016f19d-7e52-4262-904f-977ded5275fb" providerId="ADAL" clId="{7C143E19-5F01-4BC9-A363-1381BB275531}" dt="2020-07-12T18:23:58.732" v="1088" actId="6549"/>
          <ac:spMkLst>
            <pc:docMk/>
            <pc:sldMk cId="4049847567" sldId="265"/>
            <ac:spMk id="13314" creationId="{1DAAC1A7-B00E-4BB2-B13D-249AB88ACF71}"/>
          </ac:spMkLst>
        </pc:spChg>
        <pc:spChg chg="mod">
          <ac:chgData name="Ann Isbell" userId="8016f19d-7e52-4262-904f-977ded5275fb" providerId="ADAL" clId="{7C143E19-5F01-4BC9-A363-1381BB275531}" dt="2020-07-12T17:47:19.363" v="301" actId="14100"/>
          <ac:spMkLst>
            <pc:docMk/>
            <pc:sldMk cId="4049847567" sldId="265"/>
            <ac:spMk id="13315" creationId="{6F499404-49E4-45BE-BBC3-B7D0F4683B0E}"/>
          </ac:spMkLst>
        </pc:spChg>
      </pc:sldChg>
      <pc:sldChg chg="modSp mod modNotesTx">
        <pc:chgData name="Ann Isbell" userId="8016f19d-7e52-4262-904f-977ded5275fb" providerId="ADAL" clId="{7C143E19-5F01-4BC9-A363-1381BB275531}" dt="2020-07-12T18:24:19.700" v="1109" actId="1036"/>
        <pc:sldMkLst>
          <pc:docMk/>
          <pc:sldMk cId="151844357" sldId="266"/>
        </pc:sldMkLst>
        <pc:spChg chg="mod">
          <ac:chgData name="Ann Isbell" userId="8016f19d-7e52-4262-904f-977ded5275fb" providerId="ADAL" clId="{7C143E19-5F01-4BC9-A363-1381BB275531}" dt="2020-07-12T18:24:19.700" v="1109" actId="1036"/>
          <ac:spMkLst>
            <pc:docMk/>
            <pc:sldMk cId="151844357" sldId="266"/>
            <ac:spMk id="14338" creationId="{EA47CDB6-FBD0-4DFE-ACD7-CB6FC6F3E3A3}"/>
          </ac:spMkLst>
        </pc:spChg>
      </pc:sldChg>
      <pc:sldChg chg="modSp mod">
        <pc:chgData name="Ann Isbell" userId="8016f19d-7e52-4262-904f-977ded5275fb" providerId="ADAL" clId="{7C143E19-5F01-4BC9-A363-1381BB275531}" dt="2020-07-12T17:49:56.247" v="346" actId="20577"/>
        <pc:sldMkLst>
          <pc:docMk/>
          <pc:sldMk cId="3872797502" sldId="267"/>
        </pc:sldMkLst>
        <pc:spChg chg="mod">
          <ac:chgData name="Ann Isbell" userId="8016f19d-7e52-4262-904f-977ded5275fb" providerId="ADAL" clId="{7C143E19-5F01-4BC9-A363-1381BB275531}" dt="2020-07-12T17:49:56.247" v="346" actId="20577"/>
          <ac:spMkLst>
            <pc:docMk/>
            <pc:sldMk cId="3872797502" sldId="267"/>
            <ac:spMk id="15363" creationId="{0620AF5F-D76A-4779-A649-A503CABEC0A9}"/>
          </ac:spMkLst>
        </pc:spChg>
      </pc:sldChg>
      <pc:sldChg chg="modSp mod">
        <pc:chgData name="Ann Isbell" userId="8016f19d-7e52-4262-904f-977ded5275fb" providerId="ADAL" clId="{7C143E19-5F01-4BC9-A363-1381BB275531}" dt="2020-07-12T17:53:54.397" v="367" actId="20577"/>
        <pc:sldMkLst>
          <pc:docMk/>
          <pc:sldMk cId="1862383849" sldId="268"/>
        </pc:sldMkLst>
        <pc:spChg chg="mod">
          <ac:chgData name="Ann Isbell" userId="8016f19d-7e52-4262-904f-977ded5275fb" providerId="ADAL" clId="{7C143E19-5F01-4BC9-A363-1381BB275531}" dt="2020-07-12T17:51:04.803" v="349" actId="14100"/>
          <ac:spMkLst>
            <pc:docMk/>
            <pc:sldMk cId="1862383849" sldId="268"/>
            <ac:spMk id="16386" creationId="{F4467A75-131C-4DD0-ABA5-62CD4B475A78}"/>
          </ac:spMkLst>
        </pc:spChg>
        <pc:spChg chg="mod">
          <ac:chgData name="Ann Isbell" userId="8016f19d-7e52-4262-904f-977ded5275fb" providerId="ADAL" clId="{7C143E19-5F01-4BC9-A363-1381BB275531}" dt="2020-07-12T17:53:54.397" v="367" actId="20577"/>
          <ac:spMkLst>
            <pc:docMk/>
            <pc:sldMk cId="1862383849" sldId="268"/>
            <ac:spMk id="16387" creationId="{8B0FD6B4-DA39-4C04-83B9-02D6708775B9}"/>
          </ac:spMkLst>
        </pc:spChg>
      </pc:sldChg>
      <pc:sldChg chg="modSp mod">
        <pc:chgData name="Ann Isbell" userId="8016f19d-7e52-4262-904f-977ded5275fb" providerId="ADAL" clId="{7C143E19-5F01-4BC9-A363-1381BB275531}" dt="2020-07-12T18:24:51.146" v="1129" actId="404"/>
        <pc:sldMkLst>
          <pc:docMk/>
          <pc:sldMk cId="2002858765" sldId="269"/>
        </pc:sldMkLst>
        <pc:spChg chg="mod">
          <ac:chgData name="Ann Isbell" userId="8016f19d-7e52-4262-904f-977ded5275fb" providerId="ADAL" clId="{7C143E19-5F01-4BC9-A363-1381BB275531}" dt="2020-07-12T18:24:51.146" v="1129" actId="404"/>
          <ac:spMkLst>
            <pc:docMk/>
            <pc:sldMk cId="2002858765" sldId="269"/>
            <ac:spMk id="17410" creationId="{38B11332-6C40-4778-941B-3399A47DA889}"/>
          </ac:spMkLst>
        </pc:spChg>
        <pc:spChg chg="mod">
          <ac:chgData name="Ann Isbell" userId="8016f19d-7e52-4262-904f-977ded5275fb" providerId="ADAL" clId="{7C143E19-5F01-4BC9-A363-1381BB275531}" dt="2020-07-12T17:54:06.154" v="371" actId="20577"/>
          <ac:spMkLst>
            <pc:docMk/>
            <pc:sldMk cId="2002858765" sldId="269"/>
            <ac:spMk id="17412" creationId="{D857CF0A-B553-43FE-9D54-A287693DE684}"/>
          </ac:spMkLst>
        </pc:spChg>
      </pc:sldChg>
      <pc:sldChg chg="modSp mod modNotesTx">
        <pc:chgData name="Ann Isbell" userId="8016f19d-7e52-4262-904f-977ded5275fb" providerId="ADAL" clId="{7C143E19-5F01-4BC9-A363-1381BB275531}" dt="2020-07-12T18:25:07.423" v="1149" actId="122"/>
        <pc:sldMkLst>
          <pc:docMk/>
          <pc:sldMk cId="2079795444" sldId="270"/>
        </pc:sldMkLst>
        <pc:spChg chg="mod">
          <ac:chgData name="Ann Isbell" userId="8016f19d-7e52-4262-904f-977ded5275fb" providerId="ADAL" clId="{7C143E19-5F01-4BC9-A363-1381BB275531}" dt="2020-07-12T18:25:07.423" v="1149" actId="122"/>
          <ac:spMkLst>
            <pc:docMk/>
            <pc:sldMk cId="2079795444" sldId="270"/>
            <ac:spMk id="18434" creationId="{59330E06-46AC-4FA1-B2E7-1C443B922711}"/>
          </ac:spMkLst>
        </pc:spChg>
        <pc:spChg chg="mod">
          <ac:chgData name="Ann Isbell" userId="8016f19d-7e52-4262-904f-977ded5275fb" providerId="ADAL" clId="{7C143E19-5F01-4BC9-A363-1381BB275531}" dt="2020-07-12T17:54:37.987" v="375" actId="20577"/>
          <ac:spMkLst>
            <pc:docMk/>
            <pc:sldMk cId="2079795444" sldId="270"/>
            <ac:spMk id="18438" creationId="{DC05861F-059D-4753-BF83-E7EE4FCA7E33}"/>
          </ac:spMkLst>
        </pc:spChg>
      </pc:sldChg>
      <pc:sldChg chg="modSp mod">
        <pc:chgData name="Ann Isbell" userId="8016f19d-7e52-4262-904f-977ded5275fb" providerId="ADAL" clId="{7C143E19-5F01-4BC9-A363-1381BB275531}" dt="2020-07-12T18:25:38.299" v="1153" actId="27636"/>
        <pc:sldMkLst>
          <pc:docMk/>
          <pc:sldMk cId="1072614579" sldId="271"/>
        </pc:sldMkLst>
        <pc:spChg chg="mod">
          <ac:chgData name="Ann Isbell" userId="8016f19d-7e52-4262-904f-977ded5275fb" providerId="ADAL" clId="{7C143E19-5F01-4BC9-A363-1381BB275531}" dt="2020-07-12T18:25:38.299" v="1153" actId="27636"/>
          <ac:spMkLst>
            <pc:docMk/>
            <pc:sldMk cId="1072614579" sldId="271"/>
            <ac:spMk id="19458" creationId="{F20DAA27-5054-4359-A028-638C34254CC7}"/>
          </ac:spMkLst>
        </pc:spChg>
        <pc:spChg chg="mod">
          <ac:chgData name="Ann Isbell" userId="8016f19d-7e52-4262-904f-977ded5275fb" providerId="ADAL" clId="{7C143E19-5F01-4BC9-A363-1381BB275531}" dt="2020-07-12T18:04:30.442" v="546" actId="20577"/>
          <ac:spMkLst>
            <pc:docMk/>
            <pc:sldMk cId="1072614579" sldId="271"/>
            <ac:spMk id="19459" creationId="{BEE13A3C-1FA9-43FF-BC5B-6F15963A320E}"/>
          </ac:spMkLst>
        </pc:spChg>
      </pc:sldChg>
      <pc:sldChg chg="modSp mod">
        <pc:chgData name="Ann Isbell" userId="8016f19d-7e52-4262-904f-977ded5275fb" providerId="ADAL" clId="{7C143E19-5F01-4BC9-A363-1381BB275531}" dt="2020-07-12T18:26:13.695" v="1157" actId="122"/>
        <pc:sldMkLst>
          <pc:docMk/>
          <pc:sldMk cId="82658317" sldId="275"/>
        </pc:sldMkLst>
        <pc:spChg chg="mod">
          <ac:chgData name="Ann Isbell" userId="8016f19d-7e52-4262-904f-977ded5275fb" providerId="ADAL" clId="{7C143E19-5F01-4BC9-A363-1381BB275531}" dt="2020-07-12T18:20:16.549" v="1001" actId="20577"/>
          <ac:spMkLst>
            <pc:docMk/>
            <pc:sldMk cId="82658317" sldId="275"/>
            <ac:spMk id="2" creationId="{5681368E-11F4-4866-880B-8DBA922C25E6}"/>
          </ac:spMkLst>
        </pc:spChg>
        <pc:spChg chg="mod">
          <ac:chgData name="Ann Isbell" userId="8016f19d-7e52-4262-904f-977ded5275fb" providerId="ADAL" clId="{7C143E19-5F01-4BC9-A363-1381BB275531}" dt="2020-07-12T18:26:13.695" v="1157" actId="122"/>
          <ac:spMkLst>
            <pc:docMk/>
            <pc:sldMk cId="82658317" sldId="275"/>
            <ac:spMk id="23554" creationId="{66F6419B-401C-4E9E-8765-9F9C7D888692}"/>
          </ac:spMkLst>
        </pc:spChg>
      </pc:sldChg>
      <pc:sldChg chg="modSp mod">
        <pc:chgData name="Ann Isbell" userId="8016f19d-7e52-4262-904f-977ded5275fb" providerId="ADAL" clId="{7C143E19-5F01-4BC9-A363-1381BB275531}" dt="2020-07-12T18:26:18.285" v="1159" actId="404"/>
        <pc:sldMkLst>
          <pc:docMk/>
          <pc:sldMk cId="1118641019" sldId="276"/>
        </pc:sldMkLst>
        <pc:spChg chg="mod">
          <ac:chgData name="Ann Isbell" userId="8016f19d-7e52-4262-904f-977ded5275fb" providerId="ADAL" clId="{7C143E19-5F01-4BC9-A363-1381BB275531}" dt="2020-07-12T18:26:18.285" v="1159" actId="404"/>
          <ac:spMkLst>
            <pc:docMk/>
            <pc:sldMk cId="1118641019" sldId="276"/>
            <ac:spMk id="2" creationId="{9BF6A74D-16A0-44F9-88E5-CF9434331124}"/>
          </ac:spMkLst>
        </pc:spChg>
        <pc:spChg chg="mod">
          <ac:chgData name="Ann Isbell" userId="8016f19d-7e52-4262-904f-977ded5275fb" providerId="ADAL" clId="{7C143E19-5F01-4BC9-A363-1381BB275531}" dt="2020-07-12T18:20:38.820" v="1002" actId="20577"/>
          <ac:spMkLst>
            <pc:docMk/>
            <pc:sldMk cId="1118641019" sldId="276"/>
            <ac:spMk id="24579" creationId="{DE2ABB2A-B186-4BB8-BBBF-FD60BD4A1567}"/>
          </ac:spMkLst>
        </pc:spChg>
      </pc:sldChg>
      <pc:sldChg chg="modSp mod">
        <pc:chgData name="Ann Isbell" userId="8016f19d-7e52-4262-904f-977ded5275fb" providerId="ADAL" clId="{7C143E19-5F01-4BC9-A363-1381BB275531}" dt="2020-07-12T18:21:59.423" v="1028" actId="404"/>
        <pc:sldMkLst>
          <pc:docMk/>
          <pc:sldMk cId="3467368235" sldId="278"/>
        </pc:sldMkLst>
        <pc:spChg chg="mod">
          <ac:chgData name="Ann Isbell" userId="8016f19d-7e52-4262-904f-977ded5275fb" providerId="ADAL" clId="{7C143E19-5F01-4BC9-A363-1381BB275531}" dt="2020-07-12T18:21:59.423" v="1028" actId="404"/>
          <ac:spMkLst>
            <pc:docMk/>
            <pc:sldMk cId="3467368235" sldId="278"/>
            <ac:spMk id="2" creationId="{AC8F305C-996C-45E4-9EBC-598919E85BC9}"/>
          </ac:spMkLst>
        </pc:spChg>
        <pc:spChg chg="mod">
          <ac:chgData name="Ann Isbell" userId="8016f19d-7e52-4262-904f-977ded5275fb" providerId="ADAL" clId="{7C143E19-5F01-4BC9-A363-1381BB275531}" dt="2020-07-12T17:41:26.317" v="180" actId="20577"/>
          <ac:spMkLst>
            <pc:docMk/>
            <pc:sldMk cId="3467368235" sldId="278"/>
            <ac:spMk id="4" creationId="{886E833B-B085-45B6-8428-6CE25B986D65}"/>
          </ac:spMkLst>
        </pc:spChg>
      </pc:sldChg>
      <pc:sldChg chg="modSp mod">
        <pc:chgData name="Ann Isbell" userId="8016f19d-7e52-4262-904f-977ded5275fb" providerId="ADAL" clId="{7C143E19-5F01-4BC9-A363-1381BB275531}" dt="2020-07-12T18:22:07.561" v="1032" actId="20577"/>
        <pc:sldMkLst>
          <pc:docMk/>
          <pc:sldMk cId="27996658" sldId="279"/>
        </pc:sldMkLst>
        <pc:spChg chg="mod">
          <ac:chgData name="Ann Isbell" userId="8016f19d-7e52-4262-904f-977ded5275fb" providerId="ADAL" clId="{7C143E19-5F01-4BC9-A363-1381BB275531}" dt="2020-07-12T18:22:07.561" v="1032" actId="20577"/>
          <ac:spMkLst>
            <pc:docMk/>
            <pc:sldMk cId="27996658" sldId="279"/>
            <ac:spMk id="2" creationId="{605EF33D-480C-4A89-8DFF-CC6DE9439344}"/>
          </ac:spMkLst>
        </pc:spChg>
        <pc:spChg chg="mod">
          <ac:chgData name="Ann Isbell" userId="8016f19d-7e52-4262-904f-977ded5275fb" providerId="ADAL" clId="{7C143E19-5F01-4BC9-A363-1381BB275531}" dt="2020-07-12T17:39:58.901" v="131"/>
          <ac:spMkLst>
            <pc:docMk/>
            <pc:sldMk cId="27996658" sldId="279"/>
            <ac:spMk id="4" creationId="{4118A2D6-87CF-4BAA-8BAB-23EA867FEB3B}"/>
          </ac:spMkLst>
        </pc:spChg>
      </pc:sldChg>
      <pc:sldChg chg="modSp mod modNotesTx">
        <pc:chgData name="Ann Isbell" userId="8016f19d-7e52-4262-904f-977ded5275fb" providerId="ADAL" clId="{7C143E19-5F01-4BC9-A363-1381BB275531}" dt="2020-07-12T18:25:56.525" v="1155" actId="122"/>
        <pc:sldMkLst>
          <pc:docMk/>
          <pc:sldMk cId="4091827628" sldId="373"/>
        </pc:sldMkLst>
        <pc:spChg chg="mod">
          <ac:chgData name="Ann Isbell" userId="8016f19d-7e52-4262-904f-977ded5275fb" providerId="ADAL" clId="{7C143E19-5F01-4BC9-A363-1381BB275531}" dt="2020-07-12T18:11:10.733" v="699" actId="122"/>
          <ac:spMkLst>
            <pc:docMk/>
            <pc:sldMk cId="4091827628" sldId="373"/>
            <ac:spMk id="12" creationId="{243254D5-6749-438D-8F0A-2BF07D8AF4F7}"/>
          </ac:spMkLst>
        </pc:spChg>
        <pc:spChg chg="mod">
          <ac:chgData name="Ann Isbell" userId="8016f19d-7e52-4262-904f-977ded5275fb" providerId="ADAL" clId="{7C143E19-5F01-4BC9-A363-1381BB275531}" dt="2020-07-12T18:09:22.985" v="622" actId="1038"/>
          <ac:spMkLst>
            <pc:docMk/>
            <pc:sldMk cId="4091827628" sldId="373"/>
            <ac:spMk id="13" creationId="{00000000-0000-0000-0000-000000000000}"/>
          </ac:spMkLst>
        </pc:spChg>
        <pc:spChg chg="mod">
          <ac:chgData name="Ann Isbell" userId="8016f19d-7e52-4262-904f-977ded5275fb" providerId="ADAL" clId="{7C143E19-5F01-4BC9-A363-1381BB275531}" dt="2020-07-12T18:11:13.535" v="700" actId="122"/>
          <ac:spMkLst>
            <pc:docMk/>
            <pc:sldMk cId="4091827628" sldId="373"/>
            <ac:spMk id="15" creationId="{88C16A7A-38AA-4E06-B8F5-3ACA0658954C}"/>
          </ac:spMkLst>
        </pc:spChg>
        <pc:spChg chg="mod">
          <ac:chgData name="Ann Isbell" userId="8016f19d-7e52-4262-904f-977ded5275fb" providerId="ADAL" clId="{7C143E19-5F01-4BC9-A363-1381BB275531}" dt="2020-07-12T18:10:56.080" v="696" actId="14100"/>
          <ac:spMkLst>
            <pc:docMk/>
            <pc:sldMk cId="4091827628" sldId="373"/>
            <ac:spMk id="19" creationId="{00000000-0000-0000-0000-000000000000}"/>
          </ac:spMkLst>
        </pc:spChg>
        <pc:spChg chg="mod">
          <ac:chgData name="Ann Isbell" userId="8016f19d-7e52-4262-904f-977ded5275fb" providerId="ADAL" clId="{7C143E19-5F01-4BC9-A363-1381BB275531}" dt="2020-07-12T18:09:32.372" v="630" actId="1037"/>
          <ac:spMkLst>
            <pc:docMk/>
            <pc:sldMk cId="4091827628" sldId="373"/>
            <ac:spMk id="20" creationId="{00000000-0000-0000-0000-000000000000}"/>
          </ac:spMkLst>
        </pc:spChg>
        <pc:spChg chg="mod">
          <ac:chgData name="Ann Isbell" userId="8016f19d-7e52-4262-904f-977ded5275fb" providerId="ADAL" clId="{7C143E19-5F01-4BC9-A363-1381BB275531}" dt="2020-07-12T18:10:06.618" v="645" actId="20577"/>
          <ac:spMkLst>
            <pc:docMk/>
            <pc:sldMk cId="4091827628" sldId="373"/>
            <ac:spMk id="24" creationId="{00000000-0000-0000-0000-000000000000}"/>
          </ac:spMkLst>
        </pc:spChg>
        <pc:spChg chg="mod">
          <ac:chgData name="Ann Isbell" userId="8016f19d-7e52-4262-904f-977ded5275fb" providerId="ADAL" clId="{7C143E19-5F01-4BC9-A363-1381BB275531}" dt="2020-07-12T18:25:56.525" v="1155" actId="122"/>
          <ac:spMkLst>
            <pc:docMk/>
            <pc:sldMk cId="4091827628" sldId="373"/>
            <ac:spMk id="35844" creationId="{00000000-0000-0000-0000-000000000000}"/>
          </ac:spMkLst>
        </pc:spChg>
        <pc:spChg chg="mod">
          <ac:chgData name="Ann Isbell" userId="8016f19d-7e52-4262-904f-977ded5275fb" providerId="ADAL" clId="{7C143E19-5F01-4BC9-A363-1381BB275531}" dt="2020-07-12T18:09:58.310" v="641" actId="20577"/>
          <ac:spMkLst>
            <pc:docMk/>
            <pc:sldMk cId="4091827628" sldId="373"/>
            <ac:spMk id="35845" creationId="{00000000-0000-0000-0000-000000000000}"/>
          </ac:spMkLst>
        </pc:spChg>
        <pc:cxnChg chg="mod">
          <ac:chgData name="Ann Isbell" userId="8016f19d-7e52-4262-904f-977ded5275fb" providerId="ADAL" clId="{7C143E19-5F01-4BC9-A363-1381BB275531}" dt="2020-07-12T18:09:18.099" v="618" actId="1037"/>
          <ac:cxnSpMkLst>
            <pc:docMk/>
            <pc:sldMk cId="4091827628" sldId="373"/>
            <ac:cxnSpMk id="17" creationId="{00000000-0000-0000-0000-000000000000}"/>
          </ac:cxnSpMkLst>
        </pc:cxnChg>
        <pc:cxnChg chg="mod">
          <ac:chgData name="Ann Isbell" userId="8016f19d-7e52-4262-904f-977ded5275fb" providerId="ADAL" clId="{7C143E19-5F01-4BC9-A363-1381BB275531}" dt="2020-07-12T18:09:39.762" v="637" actId="1035"/>
          <ac:cxnSpMkLst>
            <pc:docMk/>
            <pc:sldMk cId="4091827628" sldId="373"/>
            <ac:cxnSpMk id="29" creationId="{00000000-0000-0000-0000-000000000000}"/>
          </ac:cxnSpMkLst>
        </pc:cxnChg>
      </pc:sldChg>
      <pc:sldChg chg="modSp mod">
        <pc:chgData name="Ann Isbell" userId="8016f19d-7e52-4262-904f-977ded5275fb" providerId="ADAL" clId="{7C143E19-5F01-4BC9-A363-1381BB275531}" dt="2020-07-12T18:19:40.916" v="993" actId="1035"/>
        <pc:sldMkLst>
          <pc:docMk/>
          <pc:sldMk cId="2344737630" sldId="374"/>
        </pc:sldMkLst>
        <pc:spChg chg="mod">
          <ac:chgData name="Ann Isbell" userId="8016f19d-7e52-4262-904f-977ded5275fb" providerId="ADAL" clId="{7C143E19-5F01-4BC9-A363-1381BB275531}" dt="2020-07-12T18:16:58.494" v="833" actId="14100"/>
          <ac:spMkLst>
            <pc:docMk/>
            <pc:sldMk cId="2344737630" sldId="374"/>
            <ac:spMk id="12" creationId="{00000000-0000-0000-0000-000000000000}"/>
          </ac:spMkLst>
        </pc:spChg>
        <pc:spChg chg="mod">
          <ac:chgData name="Ann Isbell" userId="8016f19d-7e52-4262-904f-977ded5275fb" providerId="ADAL" clId="{7C143E19-5F01-4BC9-A363-1381BB275531}" dt="2020-07-12T18:18:37.276" v="890" actId="1035"/>
          <ac:spMkLst>
            <pc:docMk/>
            <pc:sldMk cId="2344737630" sldId="374"/>
            <ac:spMk id="13" creationId="{00000000-0000-0000-0000-000000000000}"/>
          </ac:spMkLst>
        </pc:spChg>
        <pc:spChg chg="mod">
          <ac:chgData name="Ann Isbell" userId="8016f19d-7e52-4262-904f-977ded5275fb" providerId="ADAL" clId="{7C143E19-5F01-4BC9-A363-1381BB275531}" dt="2020-07-12T18:19:31.099" v="967" actId="14100"/>
          <ac:spMkLst>
            <pc:docMk/>
            <pc:sldMk cId="2344737630" sldId="374"/>
            <ac:spMk id="14" creationId="{00000000-0000-0000-0000-000000000000}"/>
          </ac:spMkLst>
        </pc:spChg>
        <pc:spChg chg="mod">
          <ac:chgData name="Ann Isbell" userId="8016f19d-7e52-4262-904f-977ded5275fb" providerId="ADAL" clId="{7C143E19-5F01-4BC9-A363-1381BB275531}" dt="2020-07-12T18:18:43.176" v="898" actId="1036"/>
          <ac:spMkLst>
            <pc:docMk/>
            <pc:sldMk cId="2344737630" sldId="374"/>
            <ac:spMk id="16" creationId="{00000000-0000-0000-0000-000000000000}"/>
          </ac:spMkLst>
        </pc:spChg>
        <pc:spChg chg="mod">
          <ac:chgData name="Ann Isbell" userId="8016f19d-7e52-4262-904f-977ded5275fb" providerId="ADAL" clId="{7C143E19-5F01-4BC9-A363-1381BB275531}" dt="2020-07-12T18:19:40.916" v="993" actId="1035"/>
          <ac:spMkLst>
            <pc:docMk/>
            <pc:sldMk cId="2344737630" sldId="374"/>
            <ac:spMk id="17" creationId="{00000000-0000-0000-0000-000000000000}"/>
          </ac:spMkLst>
        </pc:spChg>
        <pc:spChg chg="mod">
          <ac:chgData name="Ann Isbell" userId="8016f19d-7e52-4262-904f-977ded5275fb" providerId="ADAL" clId="{7C143E19-5F01-4BC9-A363-1381BB275531}" dt="2020-07-12T18:19:07.514" v="911" actId="1036"/>
          <ac:spMkLst>
            <pc:docMk/>
            <pc:sldMk cId="2344737630" sldId="374"/>
            <ac:spMk id="18" creationId="{47AC49A3-E4E1-4A14-82D6-1815ECFB0C87}"/>
          </ac:spMkLst>
        </pc:spChg>
        <pc:spChg chg="mod">
          <ac:chgData name="Ann Isbell" userId="8016f19d-7e52-4262-904f-977ded5275fb" providerId="ADAL" clId="{7C143E19-5F01-4BC9-A363-1381BB275531}" dt="2020-07-12T18:14:35.422" v="803" actId="255"/>
          <ac:spMkLst>
            <pc:docMk/>
            <pc:sldMk cId="2344737630" sldId="374"/>
            <ac:spMk id="27" creationId="{00000000-0000-0000-0000-000000000000}"/>
          </ac:spMkLst>
        </pc:spChg>
        <pc:spChg chg="mod">
          <ac:chgData name="Ann Isbell" userId="8016f19d-7e52-4262-904f-977ded5275fb" providerId="ADAL" clId="{7C143E19-5F01-4BC9-A363-1381BB275531}" dt="2020-07-12T18:14:35.422" v="803" actId="255"/>
          <ac:spMkLst>
            <pc:docMk/>
            <pc:sldMk cId="2344737630" sldId="374"/>
            <ac:spMk id="33802" creationId="{00000000-0000-0000-0000-000000000000}"/>
          </ac:spMkLst>
        </pc:spChg>
        <pc:spChg chg="mod">
          <ac:chgData name="Ann Isbell" userId="8016f19d-7e52-4262-904f-977ded5275fb" providerId="ADAL" clId="{7C143E19-5F01-4BC9-A363-1381BB275531}" dt="2020-07-12T18:19:24.462" v="966" actId="1035"/>
          <ac:spMkLst>
            <pc:docMk/>
            <pc:sldMk cId="2344737630" sldId="374"/>
            <ac:spMk id="36873" creationId="{00000000-0000-0000-0000-000000000000}"/>
          </ac:spMkLst>
        </pc:spChg>
        <pc:spChg chg="mod">
          <ac:chgData name="Ann Isbell" userId="8016f19d-7e52-4262-904f-977ded5275fb" providerId="ADAL" clId="{7C143E19-5F01-4BC9-A363-1381BB275531}" dt="2020-07-12T18:18:53.533" v="900" actId="14100"/>
          <ac:spMkLst>
            <pc:docMk/>
            <pc:sldMk cId="2344737630" sldId="374"/>
            <ac:spMk id="36875" creationId="{00000000-0000-0000-0000-000000000000}"/>
          </ac:spMkLst>
        </pc:spChg>
      </pc:sldChg>
      <pc:sldChg chg="modSp mod">
        <pc:chgData name="Ann Isbell" userId="8016f19d-7e52-4262-904f-977ded5275fb" providerId="ADAL" clId="{7C143E19-5F01-4BC9-A363-1381BB275531}" dt="2020-07-12T18:25:47.861" v="1154" actId="2711"/>
        <pc:sldMkLst>
          <pc:docMk/>
          <pc:sldMk cId="1296449683" sldId="376"/>
        </pc:sldMkLst>
        <pc:spChg chg="mod">
          <ac:chgData name="Ann Isbell" userId="8016f19d-7e52-4262-904f-977ded5275fb" providerId="ADAL" clId="{7C143E19-5F01-4BC9-A363-1381BB275531}" dt="2020-07-12T18:25:47.861" v="1154" actId="2711"/>
          <ac:spMkLst>
            <pc:docMk/>
            <pc:sldMk cId="1296449683" sldId="376"/>
            <ac:spMk id="2" creationId="{FFD666D7-FAB1-4D15-A8FF-A065BB974F68}"/>
          </ac:spMkLst>
        </pc:spChg>
      </pc:sldChg>
    </pc:docChg>
  </pc:docChgLst>
  <pc:docChgLst>
    <pc:chgData name="Gustavo Muniz" userId="S::gmuniz@first5la.org::9fda4d8d-c501-4025-b5c5-aeb7203a1545" providerId="AD" clId="Web-{5338AE93-AEA3-887A-2817-B7679C304238}"/>
    <pc:docChg chg="addSld delSld">
      <pc:chgData name="Gustavo Muniz" userId="S::gmuniz@first5la.org::9fda4d8d-c501-4025-b5c5-aeb7203a1545" providerId="AD" clId="Web-{5338AE93-AEA3-887A-2817-B7679C304238}" dt="2020-07-13T15:42:48.468" v="1"/>
      <pc:docMkLst>
        <pc:docMk/>
      </pc:docMkLst>
      <pc:sldChg chg="new del">
        <pc:chgData name="Gustavo Muniz" userId="S::gmuniz@first5la.org::9fda4d8d-c501-4025-b5c5-aeb7203a1545" providerId="AD" clId="Web-{5338AE93-AEA3-887A-2817-B7679C304238}" dt="2020-07-13T15:42:48.468" v="1"/>
        <pc:sldMkLst>
          <pc:docMk/>
          <pc:sldMk cId="1072534380" sldId="3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EDB81-3423-FF4F-849F-C3222CD8D82B}" type="doc">
      <dgm:prSet loTypeId="urn:microsoft.com/office/officeart/2005/8/layout/cycle7" loCatId="cycle" qsTypeId="urn:microsoft.com/office/officeart/2005/8/quickstyle/simple4" qsCatId="simple" csTypeId="urn:microsoft.com/office/officeart/2005/8/colors/accent1_2" csCatId="accent1" phldr="1"/>
      <dgm:spPr/>
      <dgm:t>
        <a:bodyPr/>
        <a:lstStyle/>
        <a:p>
          <a:endParaRPr lang="en-US"/>
        </a:p>
      </dgm:t>
    </dgm:pt>
    <dgm:pt modelId="{33DE198E-5B7A-0D43-8A80-80FCBAE30C12}">
      <dgm:prSet custT="1"/>
      <dgm:spPr>
        <a:solidFill>
          <a:srgbClr val="9D3297"/>
        </a:solidFill>
      </dgm:spPr>
      <dgm:t>
        <a:bodyPr/>
        <a:lstStyle/>
        <a:p>
          <a:pPr rtl="0"/>
          <a:r>
            <a:rPr lang="en-US" sz="2400" dirty="0"/>
            <a:t>Developmental Surveillance</a:t>
          </a:r>
        </a:p>
      </dgm:t>
    </dgm:pt>
    <dgm:pt modelId="{C2CC086A-FECF-A743-8A90-4649599E8FF4}" type="parTrans" cxnId="{FDC11D3F-78B2-F242-A7B1-5AB746A1D660}">
      <dgm:prSet/>
      <dgm:spPr/>
      <dgm:t>
        <a:bodyPr/>
        <a:lstStyle/>
        <a:p>
          <a:endParaRPr lang="en-US"/>
        </a:p>
      </dgm:t>
    </dgm:pt>
    <dgm:pt modelId="{9EF1C2DA-EE90-F74E-8DED-7AF84EA0397C}" type="sibTrans" cxnId="{FDC11D3F-78B2-F242-A7B1-5AB746A1D660}">
      <dgm:prSet/>
      <dgm:spPr>
        <a:solidFill>
          <a:srgbClr val="9D3297"/>
        </a:solidFill>
      </dgm:spPr>
      <dgm:t>
        <a:bodyPr/>
        <a:lstStyle/>
        <a:p>
          <a:endParaRPr lang="en-US"/>
        </a:p>
      </dgm:t>
    </dgm:pt>
    <dgm:pt modelId="{F0A639CF-7F7E-DA41-A38E-7D99ED69F94A}">
      <dgm:prSet custT="1"/>
      <dgm:spPr>
        <a:solidFill>
          <a:schemeClr val="accent6">
            <a:lumMod val="60000"/>
            <a:lumOff val="40000"/>
          </a:schemeClr>
        </a:solidFill>
      </dgm:spPr>
      <dgm:t>
        <a:bodyPr anchor="t"/>
        <a:lstStyle/>
        <a:p>
          <a:pPr algn="ctr" rtl="0"/>
          <a:endParaRPr lang="en-US" sz="2000" dirty="0"/>
        </a:p>
      </dgm:t>
    </dgm:pt>
    <dgm:pt modelId="{2B1BEDC7-B81C-C844-B560-00473E3FFA79}" type="parTrans" cxnId="{5823EA65-668D-E840-BE4D-329C86C943F5}">
      <dgm:prSet/>
      <dgm:spPr/>
      <dgm:t>
        <a:bodyPr/>
        <a:lstStyle/>
        <a:p>
          <a:endParaRPr lang="en-US"/>
        </a:p>
      </dgm:t>
    </dgm:pt>
    <dgm:pt modelId="{AFC6B36E-89B0-DF4F-9CB6-31F25019CF45}" type="sibTrans" cxnId="{5823EA65-668D-E840-BE4D-329C86C943F5}">
      <dgm:prSet/>
      <dgm:spPr/>
      <dgm:t>
        <a:bodyPr/>
        <a:lstStyle/>
        <a:p>
          <a:endParaRPr lang="en-US"/>
        </a:p>
      </dgm:t>
    </dgm:pt>
    <dgm:pt modelId="{5E586C75-19B9-9340-9224-154C7D509074}">
      <dgm:prSet custT="1"/>
      <dgm:spPr>
        <a:solidFill>
          <a:schemeClr val="accent6">
            <a:lumMod val="60000"/>
            <a:lumOff val="40000"/>
          </a:schemeClr>
        </a:solidFill>
      </dgm:spPr>
      <dgm:t>
        <a:bodyPr anchor="t"/>
        <a:lstStyle/>
        <a:p>
          <a:pPr algn="ctr" rtl="0"/>
          <a:endParaRPr lang="en-US" sz="2000" dirty="0"/>
        </a:p>
      </dgm:t>
    </dgm:pt>
    <dgm:pt modelId="{49289099-6073-9142-8258-5A27BFE111BB}" type="parTrans" cxnId="{94EB6D28-C94D-B849-89C1-99B717C3D357}">
      <dgm:prSet/>
      <dgm:spPr/>
      <dgm:t>
        <a:bodyPr/>
        <a:lstStyle/>
        <a:p>
          <a:endParaRPr lang="en-US"/>
        </a:p>
      </dgm:t>
    </dgm:pt>
    <dgm:pt modelId="{AF55AD93-3990-E44D-A275-80594EF21B62}" type="sibTrans" cxnId="{94EB6D28-C94D-B849-89C1-99B717C3D357}">
      <dgm:prSet/>
      <dgm:spPr/>
      <dgm:t>
        <a:bodyPr/>
        <a:lstStyle/>
        <a:p>
          <a:endParaRPr lang="en-US"/>
        </a:p>
      </dgm:t>
    </dgm:pt>
    <dgm:pt modelId="{0FD32068-E23A-4244-8FD8-D9E5C7754219}">
      <dgm:prSet custT="1"/>
      <dgm:spPr>
        <a:solidFill>
          <a:schemeClr val="accent6">
            <a:lumMod val="60000"/>
            <a:lumOff val="40000"/>
          </a:schemeClr>
        </a:solidFill>
      </dgm:spPr>
      <dgm:t>
        <a:bodyPr anchor="t"/>
        <a:lstStyle/>
        <a:p>
          <a:pPr algn="ctr" rtl="0"/>
          <a:endParaRPr lang="en-US" sz="2000" dirty="0"/>
        </a:p>
      </dgm:t>
    </dgm:pt>
    <dgm:pt modelId="{6E53FE5A-693F-2241-B7B5-7930890B198E}" type="parTrans" cxnId="{1E04962B-4B9A-A24D-BD4E-861550C86493}">
      <dgm:prSet/>
      <dgm:spPr/>
      <dgm:t>
        <a:bodyPr/>
        <a:lstStyle/>
        <a:p>
          <a:endParaRPr lang="en-US"/>
        </a:p>
      </dgm:t>
    </dgm:pt>
    <dgm:pt modelId="{0A3A731A-AAA9-F24B-B508-EEE1BE28EA21}" type="sibTrans" cxnId="{1E04962B-4B9A-A24D-BD4E-861550C86493}">
      <dgm:prSet/>
      <dgm:spPr/>
      <dgm:t>
        <a:bodyPr/>
        <a:lstStyle/>
        <a:p>
          <a:endParaRPr lang="en-US"/>
        </a:p>
      </dgm:t>
    </dgm:pt>
    <dgm:pt modelId="{8BFF3AA8-1D31-C342-B787-ADDB02512AAD}">
      <dgm:prSet custT="1"/>
      <dgm:spPr>
        <a:solidFill>
          <a:schemeClr val="accent6">
            <a:lumMod val="60000"/>
            <a:lumOff val="40000"/>
          </a:schemeClr>
        </a:solidFill>
      </dgm:spPr>
      <dgm:t>
        <a:bodyPr anchor="t"/>
        <a:lstStyle/>
        <a:p>
          <a:pPr algn="ctr" rtl="0"/>
          <a:endParaRPr lang="en-US" sz="2000" dirty="0"/>
        </a:p>
      </dgm:t>
    </dgm:pt>
    <dgm:pt modelId="{41C779F3-9B09-5B48-B904-A487C335E2C4}" type="parTrans" cxnId="{0220A713-E29C-9D4A-ABAE-5220B3BB06EE}">
      <dgm:prSet/>
      <dgm:spPr/>
      <dgm:t>
        <a:bodyPr/>
        <a:lstStyle/>
        <a:p>
          <a:endParaRPr lang="en-US"/>
        </a:p>
      </dgm:t>
    </dgm:pt>
    <dgm:pt modelId="{0FBA3C5E-B110-B847-A8D5-0A0FA29DC6B9}" type="sibTrans" cxnId="{0220A713-E29C-9D4A-ABAE-5220B3BB06EE}">
      <dgm:prSet/>
      <dgm:spPr/>
      <dgm:t>
        <a:bodyPr/>
        <a:lstStyle/>
        <a:p>
          <a:endParaRPr lang="en-US"/>
        </a:p>
      </dgm:t>
    </dgm:pt>
    <dgm:pt modelId="{5AB2219B-5A94-2345-8F80-0CA888CA98A3}">
      <dgm:prSet custT="1"/>
      <dgm:spPr>
        <a:solidFill>
          <a:schemeClr val="accent6">
            <a:lumMod val="60000"/>
            <a:lumOff val="40000"/>
          </a:schemeClr>
        </a:solidFill>
      </dgm:spPr>
      <dgm:t>
        <a:bodyPr anchor="t"/>
        <a:lstStyle/>
        <a:p>
          <a:pPr algn="ctr" rtl="0"/>
          <a:endParaRPr lang="en-US" sz="2000" dirty="0"/>
        </a:p>
      </dgm:t>
    </dgm:pt>
    <dgm:pt modelId="{988FD802-0099-0B4C-AA1F-30DA035FBDEC}" type="parTrans" cxnId="{77924E56-68DE-2D47-807D-38AF7A03427D}">
      <dgm:prSet/>
      <dgm:spPr/>
      <dgm:t>
        <a:bodyPr/>
        <a:lstStyle/>
        <a:p>
          <a:endParaRPr lang="en-US"/>
        </a:p>
      </dgm:t>
    </dgm:pt>
    <dgm:pt modelId="{87A584B3-A346-C049-9367-715BB5DBC8A5}" type="sibTrans" cxnId="{77924E56-68DE-2D47-807D-38AF7A03427D}">
      <dgm:prSet/>
      <dgm:spPr/>
      <dgm:t>
        <a:bodyPr/>
        <a:lstStyle/>
        <a:p>
          <a:endParaRPr lang="en-US"/>
        </a:p>
      </dgm:t>
    </dgm:pt>
    <dgm:pt modelId="{73A101D8-D16D-2848-B4C9-7CED028F627C}">
      <dgm:prSet custT="1"/>
      <dgm:spPr>
        <a:solidFill>
          <a:schemeClr val="accent6">
            <a:lumMod val="60000"/>
            <a:lumOff val="40000"/>
          </a:schemeClr>
        </a:solidFill>
      </dgm:spPr>
      <dgm:t>
        <a:bodyPr anchor="t"/>
        <a:lstStyle/>
        <a:p>
          <a:pPr algn="ctr" rtl="0"/>
          <a:endParaRPr lang="en-US" sz="2000" dirty="0"/>
        </a:p>
      </dgm:t>
    </dgm:pt>
    <dgm:pt modelId="{D5A49A84-4E9F-724E-94E6-3A12E0361E41}" type="parTrans" cxnId="{CED8640D-9FC2-5F4A-9433-0936CBCB2692}">
      <dgm:prSet/>
      <dgm:spPr/>
      <dgm:t>
        <a:bodyPr/>
        <a:lstStyle/>
        <a:p>
          <a:endParaRPr lang="en-US"/>
        </a:p>
      </dgm:t>
    </dgm:pt>
    <dgm:pt modelId="{F31AEA56-2A42-E340-963D-469852C87379}" type="sibTrans" cxnId="{CED8640D-9FC2-5F4A-9433-0936CBCB2692}">
      <dgm:prSet/>
      <dgm:spPr/>
      <dgm:t>
        <a:bodyPr/>
        <a:lstStyle/>
        <a:p>
          <a:endParaRPr lang="en-US"/>
        </a:p>
      </dgm:t>
    </dgm:pt>
    <dgm:pt modelId="{EEC724D3-BFDE-8447-9769-3756EDB95D1F}">
      <dgm:prSet custT="1"/>
      <dgm:spPr>
        <a:solidFill>
          <a:schemeClr val="accent6">
            <a:lumMod val="60000"/>
            <a:lumOff val="40000"/>
          </a:schemeClr>
        </a:solidFill>
      </dgm:spPr>
      <dgm:t>
        <a:bodyPr anchor="t"/>
        <a:lstStyle/>
        <a:p>
          <a:pPr algn="ctr" rtl="0"/>
          <a:endParaRPr lang="en-US" sz="2000" dirty="0"/>
        </a:p>
      </dgm:t>
    </dgm:pt>
    <dgm:pt modelId="{35FEBB46-0D8D-9747-A1E2-94E6EF1C2CA0}" type="parTrans" cxnId="{077B4169-E794-E84A-BDEC-C28ECBF32C51}">
      <dgm:prSet/>
      <dgm:spPr/>
      <dgm:t>
        <a:bodyPr/>
        <a:lstStyle/>
        <a:p>
          <a:endParaRPr lang="en-US"/>
        </a:p>
      </dgm:t>
    </dgm:pt>
    <dgm:pt modelId="{DAE4F161-21A2-A446-9DB4-926D03B253C2}" type="sibTrans" cxnId="{077B4169-E794-E84A-BDEC-C28ECBF32C51}">
      <dgm:prSet/>
      <dgm:spPr/>
      <dgm:t>
        <a:bodyPr/>
        <a:lstStyle/>
        <a:p>
          <a:endParaRPr lang="en-US"/>
        </a:p>
      </dgm:t>
    </dgm:pt>
    <dgm:pt modelId="{3416A865-6410-CA4F-8FCF-33CCE91A3C8F}">
      <dgm:prSet/>
      <dgm:spPr>
        <a:solidFill>
          <a:srgbClr val="FF6600"/>
        </a:solidFill>
      </dgm:spPr>
      <dgm:t>
        <a:bodyPr/>
        <a:lstStyle/>
        <a:p>
          <a:pPr rtl="0"/>
          <a:r>
            <a:rPr lang="en-US" dirty="0"/>
            <a:t>Developmental Screenings</a:t>
          </a:r>
        </a:p>
      </dgm:t>
    </dgm:pt>
    <dgm:pt modelId="{B38D8EC8-79F8-2242-8E5C-71B9EF9B9FA1}" type="parTrans" cxnId="{1BD6710F-519B-DE40-8E10-C944A357B8BC}">
      <dgm:prSet/>
      <dgm:spPr/>
      <dgm:t>
        <a:bodyPr/>
        <a:lstStyle/>
        <a:p>
          <a:endParaRPr lang="en-US"/>
        </a:p>
      </dgm:t>
    </dgm:pt>
    <dgm:pt modelId="{B4CD8872-F922-6641-ABCC-CB0FEE7F82B6}" type="sibTrans" cxnId="{1BD6710F-519B-DE40-8E10-C944A357B8BC}">
      <dgm:prSet/>
      <dgm:spPr>
        <a:solidFill>
          <a:srgbClr val="2EBCB8"/>
        </a:solidFill>
      </dgm:spPr>
      <dgm:t>
        <a:bodyPr/>
        <a:lstStyle/>
        <a:p>
          <a:endParaRPr lang="en-US"/>
        </a:p>
      </dgm:t>
    </dgm:pt>
    <dgm:pt modelId="{BB163836-F50A-DB40-AE16-15AD8AE47091}">
      <dgm:prSet custT="1"/>
      <dgm:spPr>
        <a:solidFill>
          <a:schemeClr val="accent6">
            <a:lumMod val="60000"/>
            <a:lumOff val="40000"/>
          </a:schemeClr>
        </a:solidFill>
      </dgm:spPr>
      <dgm:t>
        <a:bodyPr anchor="t"/>
        <a:lstStyle/>
        <a:p>
          <a:pPr algn="ctr" rtl="0"/>
          <a:r>
            <a:rPr lang="en-US" sz="2800" dirty="0"/>
            <a:t> Follow up</a:t>
          </a:r>
        </a:p>
        <a:p>
          <a:pPr algn="ctr" rtl="0"/>
          <a:r>
            <a:rPr lang="en-US" sz="2800" dirty="0"/>
            <a:t>Monitoring</a:t>
          </a:r>
        </a:p>
      </dgm:t>
    </dgm:pt>
    <dgm:pt modelId="{A97EF1EA-2486-7343-9474-1B81F48A819E}" type="parTrans" cxnId="{61E03E35-2C28-064F-9404-39F30EFFFAE7}">
      <dgm:prSet/>
      <dgm:spPr/>
      <dgm:t>
        <a:bodyPr/>
        <a:lstStyle/>
        <a:p>
          <a:endParaRPr lang="en-US"/>
        </a:p>
      </dgm:t>
    </dgm:pt>
    <dgm:pt modelId="{DB9C2F21-A7BB-1F49-B4E6-A7BE865BA9F0}" type="sibTrans" cxnId="{61E03E35-2C28-064F-9404-39F30EFFFAE7}">
      <dgm:prSet/>
      <dgm:spPr>
        <a:solidFill>
          <a:schemeClr val="accent2"/>
        </a:solidFill>
      </dgm:spPr>
      <dgm:t>
        <a:bodyPr/>
        <a:lstStyle/>
        <a:p>
          <a:endParaRPr lang="en-US"/>
        </a:p>
      </dgm:t>
    </dgm:pt>
    <dgm:pt modelId="{78BFF428-1A27-0642-82E5-5B45C39BA3CA}" type="pres">
      <dgm:prSet presAssocID="{8D4EDB81-3423-FF4F-849F-C3222CD8D82B}" presName="Name0" presStyleCnt="0">
        <dgm:presLayoutVars>
          <dgm:dir/>
          <dgm:resizeHandles val="exact"/>
        </dgm:presLayoutVars>
      </dgm:prSet>
      <dgm:spPr/>
      <dgm:t>
        <a:bodyPr/>
        <a:lstStyle/>
        <a:p>
          <a:endParaRPr lang="en-US"/>
        </a:p>
      </dgm:t>
    </dgm:pt>
    <dgm:pt modelId="{C53CD0C6-DA56-534F-A4B2-5344E05B4259}" type="pres">
      <dgm:prSet presAssocID="{33DE198E-5B7A-0D43-8A80-80FCBAE30C12}" presName="node" presStyleLbl="node1" presStyleIdx="0" presStyleCnt="3">
        <dgm:presLayoutVars>
          <dgm:bulletEnabled val="1"/>
        </dgm:presLayoutVars>
      </dgm:prSet>
      <dgm:spPr/>
      <dgm:t>
        <a:bodyPr/>
        <a:lstStyle/>
        <a:p>
          <a:endParaRPr lang="en-US"/>
        </a:p>
      </dgm:t>
    </dgm:pt>
    <dgm:pt modelId="{BD6D9327-962D-3246-90CA-7897A578AEC4}" type="pres">
      <dgm:prSet presAssocID="{9EF1C2DA-EE90-F74E-8DED-7AF84EA0397C}" presName="sibTrans" presStyleLbl="sibTrans2D1" presStyleIdx="0" presStyleCnt="3"/>
      <dgm:spPr/>
      <dgm:t>
        <a:bodyPr/>
        <a:lstStyle/>
        <a:p>
          <a:endParaRPr lang="en-US"/>
        </a:p>
      </dgm:t>
    </dgm:pt>
    <dgm:pt modelId="{6E61A670-D947-AD46-8BF9-E2889CD60B16}" type="pres">
      <dgm:prSet presAssocID="{9EF1C2DA-EE90-F74E-8DED-7AF84EA0397C}" presName="connectorText" presStyleLbl="sibTrans2D1" presStyleIdx="0" presStyleCnt="3"/>
      <dgm:spPr/>
      <dgm:t>
        <a:bodyPr/>
        <a:lstStyle/>
        <a:p>
          <a:endParaRPr lang="en-US"/>
        </a:p>
      </dgm:t>
    </dgm:pt>
    <dgm:pt modelId="{4B6CE7E1-594B-0A4A-B92D-B1FF07B08787}" type="pres">
      <dgm:prSet presAssocID="{3416A865-6410-CA4F-8FCF-33CCE91A3C8F}" presName="node" presStyleLbl="node1" presStyleIdx="1" presStyleCnt="3">
        <dgm:presLayoutVars>
          <dgm:bulletEnabled val="1"/>
        </dgm:presLayoutVars>
      </dgm:prSet>
      <dgm:spPr/>
      <dgm:t>
        <a:bodyPr/>
        <a:lstStyle/>
        <a:p>
          <a:endParaRPr lang="en-US"/>
        </a:p>
      </dgm:t>
    </dgm:pt>
    <dgm:pt modelId="{AB7D2349-E863-C74A-959A-59BCF5690342}" type="pres">
      <dgm:prSet presAssocID="{B4CD8872-F922-6641-ABCC-CB0FEE7F82B6}" presName="sibTrans" presStyleLbl="sibTrans2D1" presStyleIdx="1" presStyleCnt="3"/>
      <dgm:spPr/>
      <dgm:t>
        <a:bodyPr/>
        <a:lstStyle/>
        <a:p>
          <a:endParaRPr lang="en-US"/>
        </a:p>
      </dgm:t>
    </dgm:pt>
    <dgm:pt modelId="{081B2D23-8D3D-0D45-9F1B-E0812928DA8C}" type="pres">
      <dgm:prSet presAssocID="{B4CD8872-F922-6641-ABCC-CB0FEE7F82B6}" presName="connectorText" presStyleLbl="sibTrans2D1" presStyleIdx="1" presStyleCnt="3"/>
      <dgm:spPr/>
      <dgm:t>
        <a:bodyPr/>
        <a:lstStyle/>
        <a:p>
          <a:endParaRPr lang="en-US"/>
        </a:p>
      </dgm:t>
    </dgm:pt>
    <dgm:pt modelId="{DA027FFD-EC76-3045-97CE-910E302F0DC0}" type="pres">
      <dgm:prSet presAssocID="{BB163836-F50A-DB40-AE16-15AD8AE47091}" presName="node" presStyleLbl="node1" presStyleIdx="2" presStyleCnt="3">
        <dgm:presLayoutVars>
          <dgm:bulletEnabled val="1"/>
        </dgm:presLayoutVars>
      </dgm:prSet>
      <dgm:spPr/>
      <dgm:t>
        <a:bodyPr/>
        <a:lstStyle/>
        <a:p>
          <a:endParaRPr lang="en-US"/>
        </a:p>
      </dgm:t>
    </dgm:pt>
    <dgm:pt modelId="{47D327E8-9734-724C-A6BA-6848EC504454}" type="pres">
      <dgm:prSet presAssocID="{DB9C2F21-A7BB-1F49-B4E6-A7BE865BA9F0}" presName="sibTrans" presStyleLbl="sibTrans2D1" presStyleIdx="2" presStyleCnt="3"/>
      <dgm:spPr/>
      <dgm:t>
        <a:bodyPr/>
        <a:lstStyle/>
        <a:p>
          <a:endParaRPr lang="en-US"/>
        </a:p>
      </dgm:t>
    </dgm:pt>
    <dgm:pt modelId="{DF997FBD-B935-FD49-9788-5FAA940BD962}" type="pres">
      <dgm:prSet presAssocID="{DB9C2F21-A7BB-1F49-B4E6-A7BE865BA9F0}" presName="connectorText" presStyleLbl="sibTrans2D1" presStyleIdx="2" presStyleCnt="3"/>
      <dgm:spPr/>
      <dgm:t>
        <a:bodyPr/>
        <a:lstStyle/>
        <a:p>
          <a:endParaRPr lang="en-US"/>
        </a:p>
      </dgm:t>
    </dgm:pt>
  </dgm:ptLst>
  <dgm:cxnLst>
    <dgm:cxn modelId="{FDC11D3F-78B2-F242-A7B1-5AB746A1D660}" srcId="{8D4EDB81-3423-FF4F-849F-C3222CD8D82B}" destId="{33DE198E-5B7A-0D43-8A80-80FCBAE30C12}" srcOrd="0" destOrd="0" parTransId="{C2CC086A-FECF-A743-8A90-4649599E8FF4}" sibTransId="{9EF1C2DA-EE90-F74E-8DED-7AF84EA0397C}"/>
    <dgm:cxn modelId="{C04F9F78-1975-4060-A6A1-2A2086E968D8}" type="presOf" srcId="{5E586C75-19B9-9340-9224-154C7D509074}" destId="{DA027FFD-EC76-3045-97CE-910E302F0DC0}" srcOrd="0" destOrd="2" presId="urn:microsoft.com/office/officeart/2005/8/layout/cycle7"/>
    <dgm:cxn modelId="{61E03E35-2C28-064F-9404-39F30EFFFAE7}" srcId="{8D4EDB81-3423-FF4F-849F-C3222CD8D82B}" destId="{BB163836-F50A-DB40-AE16-15AD8AE47091}" srcOrd="2" destOrd="0" parTransId="{A97EF1EA-2486-7343-9474-1B81F48A819E}" sibTransId="{DB9C2F21-A7BB-1F49-B4E6-A7BE865BA9F0}"/>
    <dgm:cxn modelId="{94EB6D28-C94D-B849-89C1-99B717C3D357}" srcId="{BB163836-F50A-DB40-AE16-15AD8AE47091}" destId="{5E586C75-19B9-9340-9224-154C7D509074}" srcOrd="1" destOrd="0" parTransId="{49289099-6073-9142-8258-5A27BFE111BB}" sibTransId="{AF55AD93-3990-E44D-A275-80594EF21B62}"/>
    <dgm:cxn modelId="{717ADEB5-1D92-4D8C-A1EB-BC7295E60133}" type="presOf" srcId="{5AB2219B-5A94-2345-8F80-0CA888CA98A3}" destId="{DA027FFD-EC76-3045-97CE-910E302F0DC0}" srcOrd="0" destOrd="5" presId="urn:microsoft.com/office/officeart/2005/8/layout/cycle7"/>
    <dgm:cxn modelId="{0220A713-E29C-9D4A-ABAE-5220B3BB06EE}" srcId="{BB163836-F50A-DB40-AE16-15AD8AE47091}" destId="{8BFF3AA8-1D31-C342-B787-ADDB02512AAD}" srcOrd="3" destOrd="0" parTransId="{41C779F3-9B09-5B48-B904-A487C335E2C4}" sibTransId="{0FBA3C5E-B110-B847-A8D5-0A0FA29DC6B9}"/>
    <dgm:cxn modelId="{90B329E7-B45E-41A5-82B5-AA9C3A589033}" type="presOf" srcId="{B4CD8872-F922-6641-ABCC-CB0FEE7F82B6}" destId="{081B2D23-8D3D-0D45-9F1B-E0812928DA8C}" srcOrd="1" destOrd="0" presId="urn:microsoft.com/office/officeart/2005/8/layout/cycle7"/>
    <dgm:cxn modelId="{5823EA65-668D-E840-BE4D-329C86C943F5}" srcId="{BB163836-F50A-DB40-AE16-15AD8AE47091}" destId="{F0A639CF-7F7E-DA41-A38E-7D99ED69F94A}" srcOrd="0" destOrd="0" parTransId="{2B1BEDC7-B81C-C844-B560-00473E3FFA79}" sibTransId="{AFC6B36E-89B0-DF4F-9CB6-31F25019CF45}"/>
    <dgm:cxn modelId="{5B4E66F8-633D-4A37-8B90-AE7F4036F30A}" type="presOf" srcId="{8D4EDB81-3423-FF4F-849F-C3222CD8D82B}" destId="{78BFF428-1A27-0642-82E5-5B45C39BA3CA}" srcOrd="0" destOrd="0" presId="urn:microsoft.com/office/officeart/2005/8/layout/cycle7"/>
    <dgm:cxn modelId="{F9669F19-906A-46BB-A085-73DD5381A3AE}" type="presOf" srcId="{DB9C2F21-A7BB-1F49-B4E6-A7BE865BA9F0}" destId="{DF997FBD-B935-FD49-9788-5FAA940BD962}" srcOrd="1" destOrd="0" presId="urn:microsoft.com/office/officeart/2005/8/layout/cycle7"/>
    <dgm:cxn modelId="{CED8640D-9FC2-5F4A-9433-0936CBCB2692}" srcId="{BB163836-F50A-DB40-AE16-15AD8AE47091}" destId="{73A101D8-D16D-2848-B4C9-7CED028F627C}" srcOrd="5" destOrd="0" parTransId="{D5A49A84-4E9F-724E-94E6-3A12E0361E41}" sibTransId="{F31AEA56-2A42-E340-963D-469852C87379}"/>
    <dgm:cxn modelId="{881928B7-D829-40C6-B3D1-6465D9A0F31E}" type="presOf" srcId="{9EF1C2DA-EE90-F74E-8DED-7AF84EA0397C}" destId="{BD6D9327-962D-3246-90CA-7897A578AEC4}" srcOrd="0" destOrd="0" presId="urn:microsoft.com/office/officeart/2005/8/layout/cycle7"/>
    <dgm:cxn modelId="{077B4169-E794-E84A-BDEC-C28ECBF32C51}" srcId="{BB163836-F50A-DB40-AE16-15AD8AE47091}" destId="{EEC724D3-BFDE-8447-9769-3756EDB95D1F}" srcOrd="6" destOrd="0" parTransId="{35FEBB46-0D8D-9747-A1E2-94E6EF1C2CA0}" sibTransId="{DAE4F161-21A2-A446-9DB4-926D03B253C2}"/>
    <dgm:cxn modelId="{8E1E31C0-8F09-461A-9973-E00328CD3DD7}" type="presOf" srcId="{9EF1C2DA-EE90-F74E-8DED-7AF84EA0397C}" destId="{6E61A670-D947-AD46-8BF9-E2889CD60B16}" srcOrd="1" destOrd="0" presId="urn:microsoft.com/office/officeart/2005/8/layout/cycle7"/>
    <dgm:cxn modelId="{4C32FC22-AFD1-449E-8295-8ADDBF2CAE2B}" type="presOf" srcId="{0FD32068-E23A-4244-8FD8-D9E5C7754219}" destId="{DA027FFD-EC76-3045-97CE-910E302F0DC0}" srcOrd="0" destOrd="3" presId="urn:microsoft.com/office/officeart/2005/8/layout/cycle7"/>
    <dgm:cxn modelId="{DF273F3D-A323-4F3F-81B0-856ECFF3C8B9}" type="presOf" srcId="{73A101D8-D16D-2848-B4C9-7CED028F627C}" destId="{DA027FFD-EC76-3045-97CE-910E302F0DC0}" srcOrd="0" destOrd="6" presId="urn:microsoft.com/office/officeart/2005/8/layout/cycle7"/>
    <dgm:cxn modelId="{C5DC9D5D-E927-428C-8AE1-9837556A36A3}" type="presOf" srcId="{3416A865-6410-CA4F-8FCF-33CCE91A3C8F}" destId="{4B6CE7E1-594B-0A4A-B92D-B1FF07B08787}" srcOrd="0" destOrd="0" presId="urn:microsoft.com/office/officeart/2005/8/layout/cycle7"/>
    <dgm:cxn modelId="{83F89C62-246E-4A2D-A109-A70AE20C3767}" type="presOf" srcId="{DB9C2F21-A7BB-1F49-B4E6-A7BE865BA9F0}" destId="{47D327E8-9734-724C-A6BA-6848EC504454}" srcOrd="0" destOrd="0" presId="urn:microsoft.com/office/officeart/2005/8/layout/cycle7"/>
    <dgm:cxn modelId="{467E25FB-8063-4502-8AD0-5CA471394CDD}" type="presOf" srcId="{BB163836-F50A-DB40-AE16-15AD8AE47091}" destId="{DA027FFD-EC76-3045-97CE-910E302F0DC0}" srcOrd="0" destOrd="0" presId="urn:microsoft.com/office/officeart/2005/8/layout/cycle7"/>
    <dgm:cxn modelId="{1E04962B-4B9A-A24D-BD4E-861550C86493}" srcId="{BB163836-F50A-DB40-AE16-15AD8AE47091}" destId="{0FD32068-E23A-4244-8FD8-D9E5C7754219}" srcOrd="2" destOrd="0" parTransId="{6E53FE5A-693F-2241-B7B5-7930890B198E}" sibTransId="{0A3A731A-AAA9-F24B-B508-EEE1BE28EA21}"/>
    <dgm:cxn modelId="{77924E56-68DE-2D47-807D-38AF7A03427D}" srcId="{BB163836-F50A-DB40-AE16-15AD8AE47091}" destId="{5AB2219B-5A94-2345-8F80-0CA888CA98A3}" srcOrd="4" destOrd="0" parTransId="{988FD802-0099-0B4C-AA1F-30DA035FBDEC}" sibTransId="{87A584B3-A346-C049-9367-715BB5DBC8A5}"/>
    <dgm:cxn modelId="{14FFC2A6-61DC-43A3-9BD9-8602944DFB16}" type="presOf" srcId="{8BFF3AA8-1D31-C342-B787-ADDB02512AAD}" destId="{DA027FFD-EC76-3045-97CE-910E302F0DC0}" srcOrd="0" destOrd="4" presId="urn:microsoft.com/office/officeart/2005/8/layout/cycle7"/>
    <dgm:cxn modelId="{DE67212F-0AAD-4D3B-B3EC-FECD5983B61C}" type="presOf" srcId="{33DE198E-5B7A-0D43-8A80-80FCBAE30C12}" destId="{C53CD0C6-DA56-534F-A4B2-5344E05B4259}" srcOrd="0" destOrd="0" presId="urn:microsoft.com/office/officeart/2005/8/layout/cycle7"/>
    <dgm:cxn modelId="{C46D9A66-57EE-42EF-B7DE-364859DDB161}" type="presOf" srcId="{F0A639CF-7F7E-DA41-A38E-7D99ED69F94A}" destId="{DA027FFD-EC76-3045-97CE-910E302F0DC0}" srcOrd="0" destOrd="1" presId="urn:microsoft.com/office/officeart/2005/8/layout/cycle7"/>
    <dgm:cxn modelId="{2395F682-F7F0-44D8-8876-967655D72009}" type="presOf" srcId="{B4CD8872-F922-6641-ABCC-CB0FEE7F82B6}" destId="{AB7D2349-E863-C74A-959A-59BCF5690342}" srcOrd="0" destOrd="0" presId="urn:microsoft.com/office/officeart/2005/8/layout/cycle7"/>
    <dgm:cxn modelId="{03CEDE48-5E14-41B2-9F48-D701E2453C7B}" type="presOf" srcId="{EEC724D3-BFDE-8447-9769-3756EDB95D1F}" destId="{DA027FFD-EC76-3045-97CE-910E302F0DC0}" srcOrd="0" destOrd="7" presId="urn:microsoft.com/office/officeart/2005/8/layout/cycle7"/>
    <dgm:cxn modelId="{1BD6710F-519B-DE40-8E10-C944A357B8BC}" srcId="{8D4EDB81-3423-FF4F-849F-C3222CD8D82B}" destId="{3416A865-6410-CA4F-8FCF-33CCE91A3C8F}" srcOrd="1" destOrd="0" parTransId="{B38D8EC8-79F8-2242-8E5C-71B9EF9B9FA1}" sibTransId="{B4CD8872-F922-6641-ABCC-CB0FEE7F82B6}"/>
    <dgm:cxn modelId="{516AC257-0B9D-487B-83BD-4AA2DEEBFADA}" type="presParOf" srcId="{78BFF428-1A27-0642-82E5-5B45C39BA3CA}" destId="{C53CD0C6-DA56-534F-A4B2-5344E05B4259}" srcOrd="0" destOrd="0" presId="urn:microsoft.com/office/officeart/2005/8/layout/cycle7"/>
    <dgm:cxn modelId="{514D993B-B102-4276-B16F-0690351266B5}" type="presParOf" srcId="{78BFF428-1A27-0642-82E5-5B45C39BA3CA}" destId="{BD6D9327-962D-3246-90CA-7897A578AEC4}" srcOrd="1" destOrd="0" presId="urn:microsoft.com/office/officeart/2005/8/layout/cycle7"/>
    <dgm:cxn modelId="{D4CD407C-436C-4267-9685-2985CDB9E3B2}" type="presParOf" srcId="{BD6D9327-962D-3246-90CA-7897A578AEC4}" destId="{6E61A670-D947-AD46-8BF9-E2889CD60B16}" srcOrd="0" destOrd="0" presId="urn:microsoft.com/office/officeart/2005/8/layout/cycle7"/>
    <dgm:cxn modelId="{CFC841F0-E9D0-4D9F-81B2-275DE11582DA}" type="presParOf" srcId="{78BFF428-1A27-0642-82E5-5B45C39BA3CA}" destId="{4B6CE7E1-594B-0A4A-B92D-B1FF07B08787}" srcOrd="2" destOrd="0" presId="urn:microsoft.com/office/officeart/2005/8/layout/cycle7"/>
    <dgm:cxn modelId="{85FA3215-A6CB-44AF-8BC3-0769F5A9B926}" type="presParOf" srcId="{78BFF428-1A27-0642-82E5-5B45C39BA3CA}" destId="{AB7D2349-E863-C74A-959A-59BCF5690342}" srcOrd="3" destOrd="0" presId="urn:microsoft.com/office/officeart/2005/8/layout/cycle7"/>
    <dgm:cxn modelId="{DF23D9DB-5855-4C82-9388-08BD575503BC}" type="presParOf" srcId="{AB7D2349-E863-C74A-959A-59BCF5690342}" destId="{081B2D23-8D3D-0D45-9F1B-E0812928DA8C}" srcOrd="0" destOrd="0" presId="urn:microsoft.com/office/officeart/2005/8/layout/cycle7"/>
    <dgm:cxn modelId="{13897FC8-B5D9-47DA-861C-DCE96FAABC9C}" type="presParOf" srcId="{78BFF428-1A27-0642-82E5-5B45C39BA3CA}" destId="{DA027FFD-EC76-3045-97CE-910E302F0DC0}" srcOrd="4" destOrd="0" presId="urn:microsoft.com/office/officeart/2005/8/layout/cycle7"/>
    <dgm:cxn modelId="{041A2239-A4EA-44C8-8EC7-74E7B322DD7E}" type="presParOf" srcId="{78BFF428-1A27-0642-82E5-5B45C39BA3CA}" destId="{47D327E8-9734-724C-A6BA-6848EC504454}" srcOrd="5" destOrd="0" presId="urn:microsoft.com/office/officeart/2005/8/layout/cycle7"/>
    <dgm:cxn modelId="{29B8615D-1552-46B2-B302-2F220EE5D44E}" type="presParOf" srcId="{47D327E8-9734-724C-A6BA-6848EC504454}" destId="{DF997FBD-B935-FD49-9788-5FAA940BD962}"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D0C6-DA56-534F-A4B2-5344E05B4259}">
      <dsp:nvSpPr>
        <dsp:cNvPr id="0" name=""/>
        <dsp:cNvSpPr/>
      </dsp:nvSpPr>
      <dsp:spPr>
        <a:xfrm>
          <a:off x="1922784" y="17128"/>
          <a:ext cx="2326630" cy="1163315"/>
        </a:xfrm>
        <a:prstGeom prst="roundRect">
          <a:avLst>
            <a:gd name="adj" fmla="val 10000"/>
          </a:avLst>
        </a:prstGeom>
        <a:solidFill>
          <a:srgbClr val="9D329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Developmental Surveillance</a:t>
          </a:r>
        </a:p>
      </dsp:txBody>
      <dsp:txXfrm>
        <a:off x="1956856" y="51200"/>
        <a:ext cx="2258486" cy="1095171"/>
      </dsp:txXfrm>
    </dsp:sp>
    <dsp:sp modelId="{BD6D9327-962D-3246-90CA-7897A578AEC4}">
      <dsp:nvSpPr>
        <dsp:cNvPr id="0" name=""/>
        <dsp:cNvSpPr/>
      </dsp:nvSpPr>
      <dsp:spPr>
        <a:xfrm rot="3600000">
          <a:off x="3440257" y="2059401"/>
          <a:ext cx="1213331" cy="407160"/>
        </a:xfrm>
        <a:prstGeom prst="leftRightArrow">
          <a:avLst>
            <a:gd name="adj1" fmla="val 60000"/>
            <a:gd name="adj2" fmla="val 50000"/>
          </a:avLst>
        </a:prstGeom>
        <a:solidFill>
          <a:srgbClr val="9D329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562405" y="2140833"/>
        <a:ext cx="969035" cy="244296"/>
      </dsp:txXfrm>
    </dsp:sp>
    <dsp:sp modelId="{4B6CE7E1-594B-0A4A-B92D-B1FF07B08787}">
      <dsp:nvSpPr>
        <dsp:cNvPr id="0" name=""/>
        <dsp:cNvSpPr/>
      </dsp:nvSpPr>
      <dsp:spPr>
        <a:xfrm>
          <a:off x="3844432" y="3345519"/>
          <a:ext cx="2326630" cy="1163315"/>
        </a:xfrm>
        <a:prstGeom prst="roundRect">
          <a:avLst>
            <a:gd name="adj" fmla="val 1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a:t>Developmental Screenings</a:t>
          </a:r>
        </a:p>
      </dsp:txBody>
      <dsp:txXfrm>
        <a:off x="3878504" y="3379591"/>
        <a:ext cx="2258486" cy="1095171"/>
      </dsp:txXfrm>
    </dsp:sp>
    <dsp:sp modelId="{AB7D2349-E863-C74A-959A-59BCF5690342}">
      <dsp:nvSpPr>
        <dsp:cNvPr id="0" name=""/>
        <dsp:cNvSpPr/>
      </dsp:nvSpPr>
      <dsp:spPr>
        <a:xfrm rot="10800000">
          <a:off x="2479434" y="3723596"/>
          <a:ext cx="1213331" cy="407160"/>
        </a:xfrm>
        <a:prstGeom prst="leftRightArrow">
          <a:avLst>
            <a:gd name="adj1" fmla="val 60000"/>
            <a:gd name="adj2" fmla="val 50000"/>
          </a:avLst>
        </a:prstGeom>
        <a:solidFill>
          <a:srgbClr val="2EBCB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601582" y="3805028"/>
        <a:ext cx="969035" cy="244296"/>
      </dsp:txXfrm>
    </dsp:sp>
    <dsp:sp modelId="{DA027FFD-EC76-3045-97CE-910E302F0DC0}">
      <dsp:nvSpPr>
        <dsp:cNvPr id="0" name=""/>
        <dsp:cNvSpPr/>
      </dsp:nvSpPr>
      <dsp:spPr>
        <a:xfrm>
          <a:off x="1137" y="3345519"/>
          <a:ext cx="2326630" cy="1163315"/>
        </a:xfrm>
        <a:prstGeom prst="roundRect">
          <a:avLst>
            <a:gd name="adj" fmla="val 10000"/>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rtl="0">
            <a:lnSpc>
              <a:spcPct val="90000"/>
            </a:lnSpc>
            <a:spcBef>
              <a:spcPct val="0"/>
            </a:spcBef>
            <a:spcAft>
              <a:spcPct val="35000"/>
            </a:spcAft>
          </a:pPr>
          <a:r>
            <a:rPr lang="en-US" sz="2800" kern="1200" dirty="0"/>
            <a:t> Follow up</a:t>
          </a:r>
        </a:p>
        <a:p>
          <a:pPr lvl="0" algn="ctr" defTabSz="1244600" rtl="0">
            <a:lnSpc>
              <a:spcPct val="90000"/>
            </a:lnSpc>
            <a:spcBef>
              <a:spcPct val="0"/>
            </a:spcBef>
            <a:spcAft>
              <a:spcPct val="35000"/>
            </a:spcAft>
          </a:pPr>
          <a:r>
            <a:rPr lang="en-US" sz="2800" kern="1200" dirty="0"/>
            <a:t>Monitoring</a:t>
          </a:r>
        </a:p>
        <a:p>
          <a:pPr marL="228600" lvl="1" indent="-228600" algn="ctr" defTabSz="889000" rtl="0">
            <a:lnSpc>
              <a:spcPct val="90000"/>
            </a:lnSpc>
            <a:spcBef>
              <a:spcPct val="0"/>
            </a:spcBef>
            <a:spcAft>
              <a:spcPct val="15000"/>
            </a:spcAft>
            <a:buChar char="••"/>
          </a:pPr>
          <a:endParaRPr lang="en-US" sz="2000" kern="1200" dirty="0"/>
        </a:p>
        <a:p>
          <a:pPr marL="228600" lvl="1" indent="-228600" algn="ctr" defTabSz="889000" rtl="0">
            <a:lnSpc>
              <a:spcPct val="90000"/>
            </a:lnSpc>
            <a:spcBef>
              <a:spcPct val="0"/>
            </a:spcBef>
            <a:spcAft>
              <a:spcPct val="15000"/>
            </a:spcAft>
            <a:buChar char="••"/>
          </a:pPr>
          <a:endParaRPr lang="en-US" sz="2000" kern="1200" dirty="0"/>
        </a:p>
        <a:p>
          <a:pPr marL="228600" lvl="1" indent="-228600" algn="ctr" defTabSz="889000" rtl="0">
            <a:lnSpc>
              <a:spcPct val="90000"/>
            </a:lnSpc>
            <a:spcBef>
              <a:spcPct val="0"/>
            </a:spcBef>
            <a:spcAft>
              <a:spcPct val="15000"/>
            </a:spcAft>
            <a:buChar char="••"/>
          </a:pPr>
          <a:endParaRPr lang="en-US" sz="2000" kern="1200" dirty="0"/>
        </a:p>
        <a:p>
          <a:pPr marL="228600" lvl="1" indent="-228600" algn="ctr" defTabSz="889000" rtl="0">
            <a:lnSpc>
              <a:spcPct val="90000"/>
            </a:lnSpc>
            <a:spcBef>
              <a:spcPct val="0"/>
            </a:spcBef>
            <a:spcAft>
              <a:spcPct val="15000"/>
            </a:spcAft>
            <a:buChar char="••"/>
          </a:pPr>
          <a:endParaRPr lang="en-US" sz="2000" kern="1200" dirty="0"/>
        </a:p>
        <a:p>
          <a:pPr marL="228600" lvl="1" indent="-228600" algn="ctr" defTabSz="889000" rtl="0">
            <a:lnSpc>
              <a:spcPct val="90000"/>
            </a:lnSpc>
            <a:spcBef>
              <a:spcPct val="0"/>
            </a:spcBef>
            <a:spcAft>
              <a:spcPct val="15000"/>
            </a:spcAft>
            <a:buChar char="••"/>
          </a:pPr>
          <a:endParaRPr lang="en-US" sz="2000" kern="1200" dirty="0"/>
        </a:p>
        <a:p>
          <a:pPr marL="228600" lvl="1" indent="-228600" algn="ctr" defTabSz="889000" rtl="0">
            <a:lnSpc>
              <a:spcPct val="90000"/>
            </a:lnSpc>
            <a:spcBef>
              <a:spcPct val="0"/>
            </a:spcBef>
            <a:spcAft>
              <a:spcPct val="15000"/>
            </a:spcAft>
            <a:buChar char="••"/>
          </a:pPr>
          <a:endParaRPr lang="en-US" sz="2000" kern="1200" dirty="0"/>
        </a:p>
        <a:p>
          <a:pPr marL="228600" lvl="1" indent="-228600" algn="ctr" defTabSz="889000" rtl="0">
            <a:lnSpc>
              <a:spcPct val="90000"/>
            </a:lnSpc>
            <a:spcBef>
              <a:spcPct val="0"/>
            </a:spcBef>
            <a:spcAft>
              <a:spcPct val="15000"/>
            </a:spcAft>
            <a:buChar char="••"/>
          </a:pPr>
          <a:endParaRPr lang="en-US" sz="2000" kern="1200" dirty="0"/>
        </a:p>
      </dsp:txBody>
      <dsp:txXfrm>
        <a:off x="35209" y="3379591"/>
        <a:ext cx="2258486" cy="1095171"/>
      </dsp:txXfrm>
    </dsp:sp>
    <dsp:sp modelId="{47D327E8-9734-724C-A6BA-6848EC504454}">
      <dsp:nvSpPr>
        <dsp:cNvPr id="0" name=""/>
        <dsp:cNvSpPr/>
      </dsp:nvSpPr>
      <dsp:spPr>
        <a:xfrm rot="18000000">
          <a:off x="1518610" y="2059401"/>
          <a:ext cx="1213331" cy="407160"/>
        </a:xfrm>
        <a:prstGeom prst="leftRightArrow">
          <a:avLst>
            <a:gd name="adj1" fmla="val 60000"/>
            <a:gd name="adj2" fmla="val 5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640758" y="2140833"/>
        <a:ext cx="969035" cy="24429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CE3F2-B79E-4292-8767-97403A1831E3}" type="datetimeFigureOut">
              <a:rPr lang="en-US" smtClean="0"/>
              <a:t>7/13/20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6FA4F-5914-4198-ACB4-F809B41C54AD}" type="slidenum">
              <a:rPr lang="en-US" smtClean="0"/>
              <a:t>‹#›</a:t>
            </a:fld>
            <a:endParaRPr lang="en-US"/>
          </a:p>
        </p:txBody>
      </p:sp>
    </p:spTree>
    <p:extLst>
      <p:ext uri="{BB962C8B-B14F-4D97-AF65-F5344CB8AC3E}">
        <p14:creationId xmlns:p14="http://schemas.microsoft.com/office/powerpoint/2010/main" val="390734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ass.gov/files/documents/2016/08/xf/importance-developmental-milestones.pdf" TargetMode="External"/><Relationship Id="rId4" Type="http://schemas.openxmlformats.org/officeDocument/2006/relationships/hyperlink" Target="https://www.cdc.gov/ncbddd/developmentaldisabilities/facts.html" TargetMode="External"/><Relationship Id="rId5" Type="http://schemas.openxmlformats.org/officeDocument/2006/relationships/hyperlink" Target="https://doi.org/10.1542/peds.2007-1680"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training is designed to be shared with all staff in the clinic, to help generate interest and enthusiasm for the launch of the developmental screening program. It provides basic information about the importance of developmental screening and can be customized to add the rationale for initiating the program at your agency.    It is designed to be presented in about 15 minutes, such as in a staff meeting.</a:t>
            </a:r>
          </a:p>
        </p:txBody>
      </p:sp>
    </p:spTree>
    <p:extLst>
      <p:ext uri="{BB962C8B-B14F-4D97-AF65-F5344CB8AC3E}">
        <p14:creationId xmlns:p14="http://schemas.microsoft.com/office/powerpoint/2010/main" val="65654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389331D9-7D4C-436F-A0AE-844803363C6C}"/>
              </a:ext>
            </a:extLst>
          </p:cNvPr>
          <p:cNvSpPr>
            <a:spLocks noGrp="1" noRot="1" noChangeAspect="1" noTextEdit="1"/>
          </p:cNvSpPr>
          <p:nvPr>
            <p:ph type="sldImg"/>
          </p:nvPr>
        </p:nvSpPr>
        <p:spPr>
          <a:xfrm>
            <a:off x="1371600" y="1143000"/>
            <a:ext cx="4114800" cy="3086100"/>
          </a:xfrm>
          <a:ln/>
        </p:spPr>
      </p:sp>
      <p:sp>
        <p:nvSpPr>
          <p:cNvPr id="37891" name="Notes Placeholder 2">
            <a:extLst>
              <a:ext uri="{FF2B5EF4-FFF2-40B4-BE49-F238E27FC236}">
                <a16:creationId xmlns:a16="http://schemas.microsoft.com/office/drawing/2014/main" xmlns="" id="{0612041E-2B38-429F-B4CE-0BDFC5F7EC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[customize this slide to fit what your clinic is currently doing]</a:t>
            </a:r>
          </a:p>
        </p:txBody>
      </p:sp>
      <p:sp>
        <p:nvSpPr>
          <p:cNvPr id="37892" name="Slide Number Placeholder 3">
            <a:extLst>
              <a:ext uri="{FF2B5EF4-FFF2-40B4-BE49-F238E27FC236}">
                <a16:creationId xmlns:a16="http://schemas.microsoft.com/office/drawing/2014/main" xmlns="" id="{1A7C9D9F-C193-433E-9A2B-20A787B33A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775ECA2A-46D2-4A55-8B9A-B145F99BF209}"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1255311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xmlns="" id="{A3452109-C2F0-40A2-B5F6-BAF91D81A14E}"/>
              </a:ext>
            </a:extLst>
          </p:cNvPr>
          <p:cNvSpPr>
            <a:spLocks noGrp="1" noRot="1" noChangeAspect="1" noTextEdit="1"/>
          </p:cNvSpPr>
          <p:nvPr>
            <p:ph type="sldImg"/>
          </p:nvPr>
        </p:nvSpPr>
        <p:spPr>
          <a:xfrm>
            <a:off x="1371600" y="1143000"/>
            <a:ext cx="4114800" cy="3086100"/>
          </a:xfrm>
          <a:ln/>
        </p:spPr>
      </p:sp>
      <p:sp>
        <p:nvSpPr>
          <p:cNvPr id="38915" name="Notes Placeholder 2">
            <a:extLst>
              <a:ext uri="{FF2B5EF4-FFF2-40B4-BE49-F238E27FC236}">
                <a16:creationId xmlns:a16="http://schemas.microsoft.com/office/drawing/2014/main" xmlns="" id="{396F3C4C-6C48-4452-8EBC-AA0450F029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Recognizes children who may be at risk of developmental delays by:</a:t>
            </a:r>
          </a:p>
          <a:p>
            <a:pPr lvl="1"/>
            <a:r>
              <a:rPr lang="en-US" altLang="en-US" dirty="0">
                <a:latin typeface="Arial" panose="020B0604020202020204" pitchFamily="34" charset="0"/>
                <a:ea typeface="ＭＳ Ｐゴシック" panose="020B0600070205080204" pitchFamily="34" charset="-128"/>
              </a:rPr>
              <a:t>Eliciting and attending to parent’s concerns</a:t>
            </a:r>
          </a:p>
          <a:p>
            <a:pPr lvl="1"/>
            <a:r>
              <a:rPr lang="en-US" altLang="en-US" dirty="0">
                <a:latin typeface="Arial" panose="020B0604020202020204" pitchFamily="34" charset="0"/>
                <a:ea typeface="ＭＳ Ｐゴシック" panose="020B0600070205080204" pitchFamily="34" charset="-128"/>
              </a:rPr>
              <a:t>Documenting and maintaining a developmental history</a:t>
            </a:r>
          </a:p>
          <a:p>
            <a:pPr lvl="1"/>
            <a:r>
              <a:rPr lang="en-US" altLang="en-US" dirty="0">
                <a:latin typeface="Arial" panose="020B0604020202020204" pitchFamily="34" charset="0"/>
                <a:ea typeface="ＭＳ Ｐゴシック" panose="020B0600070205080204" pitchFamily="34" charset="-128"/>
              </a:rPr>
              <a:t>Making accurate observations and assessing risks and protective factors</a:t>
            </a:r>
          </a:p>
          <a:p>
            <a:pPr lvl="1"/>
            <a:r>
              <a:rPr lang="en-US" altLang="en-US" dirty="0">
                <a:latin typeface="Arial" panose="020B0604020202020204" pitchFamily="34" charset="0"/>
                <a:ea typeface="ＭＳ Ｐゴシック" panose="020B0600070205080204" pitchFamily="34" charset="-128"/>
              </a:rPr>
              <a:t>Maintaining an accurate record</a:t>
            </a:r>
          </a:p>
        </p:txBody>
      </p:sp>
      <p:sp>
        <p:nvSpPr>
          <p:cNvPr id="38916" name="Slide Number Placeholder 3">
            <a:extLst>
              <a:ext uri="{FF2B5EF4-FFF2-40B4-BE49-F238E27FC236}">
                <a16:creationId xmlns:a16="http://schemas.microsoft.com/office/drawing/2014/main" xmlns="" id="{EFF24F41-4F24-41BB-ABAB-3F50626DDF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3A592DF6-67DA-4620-BDD5-6170EE3C1AFF}"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3804346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EC59B58B-F062-4032-8F69-84861EDDDCC9}"/>
              </a:ext>
            </a:extLst>
          </p:cNvPr>
          <p:cNvSpPr>
            <a:spLocks noGrp="1" noRot="1" noChangeAspect="1" noTextEdit="1"/>
          </p:cNvSpPr>
          <p:nvPr>
            <p:ph type="sldImg"/>
          </p:nvPr>
        </p:nvSpPr>
        <p:spPr>
          <a:xfrm>
            <a:off x="1371600" y="1143000"/>
            <a:ext cx="4114800" cy="3086100"/>
          </a:xfrm>
          <a:ln/>
        </p:spPr>
      </p:sp>
      <p:sp>
        <p:nvSpPr>
          <p:cNvPr id="39939" name="Notes Placeholder 2">
            <a:extLst>
              <a:ext uri="{FF2B5EF4-FFF2-40B4-BE49-F238E27FC236}">
                <a16:creationId xmlns:a16="http://schemas.microsoft.com/office/drawing/2014/main" xmlns="" id="{4DFB48FF-2A5D-48B4-BE82-C6A21F54CB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There is an opportunity to take advantage of frequent and longitudinal relationships with family to monitor development over time and in the context of family environment.</a:t>
            </a:r>
          </a:p>
          <a:p>
            <a:r>
              <a:rPr lang="en-US" altLang="en-US" dirty="0">
                <a:latin typeface="Arial" panose="020B0604020202020204" pitchFamily="34" charset="0"/>
                <a:ea typeface="ＭＳ Ｐゴシック" panose="020B0600070205080204" pitchFamily="34" charset="-128"/>
              </a:rPr>
              <a:t>Most clinics are already doing this part — talk about what your clinic is already doing to monitor children’s development.</a:t>
            </a:r>
          </a:p>
        </p:txBody>
      </p:sp>
      <p:sp>
        <p:nvSpPr>
          <p:cNvPr id="39940" name="Slide Number Placeholder 3">
            <a:extLst>
              <a:ext uri="{FF2B5EF4-FFF2-40B4-BE49-F238E27FC236}">
                <a16:creationId xmlns:a16="http://schemas.microsoft.com/office/drawing/2014/main" xmlns="" id="{69AF8AE5-9322-4576-A3B3-AEF82F8C24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37597D7A-FC79-4C12-A7E7-3202B1EF435B}"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216616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xmlns="" id="{9893CF54-AE9C-4B2D-99B3-1B9C3617EECB}"/>
              </a:ext>
            </a:extLst>
          </p:cNvPr>
          <p:cNvSpPr>
            <a:spLocks noGrp="1" noRot="1" noChangeAspect="1" noTextEdit="1"/>
          </p:cNvSpPr>
          <p:nvPr>
            <p:ph type="sldImg"/>
          </p:nvPr>
        </p:nvSpPr>
        <p:spPr>
          <a:xfrm>
            <a:off x="1371600" y="1143000"/>
            <a:ext cx="4114800" cy="3086100"/>
          </a:xfrm>
          <a:ln/>
        </p:spPr>
      </p:sp>
      <p:sp>
        <p:nvSpPr>
          <p:cNvPr id="40963" name="Notes Placeholder 2">
            <a:extLst>
              <a:ext uri="{FF2B5EF4-FFF2-40B4-BE49-F238E27FC236}">
                <a16:creationId xmlns:a16="http://schemas.microsoft.com/office/drawing/2014/main" xmlns="" id="{184C175F-E483-48A3-AB64-3E5280529F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xmlns="" id="{983B5B67-9ECE-49D1-8B2D-1CB691D345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547A065-C3EB-4FB4-974F-30C6189E7AE6}"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3214413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xmlns="" id="{6242D9C1-4E55-4EEE-B088-E2E9FD4213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A927081-B22B-4BE9-AFD4-DB2EF7BB96D1}" type="slidenum">
              <a:rPr lang="en-US" altLang="en-US"/>
              <a:pPr>
                <a:spcBef>
                  <a:spcPct val="0"/>
                </a:spcBef>
              </a:pPr>
              <a:t>14</a:t>
            </a:fld>
            <a:endParaRPr lang="en-US" altLang="en-US"/>
          </a:p>
        </p:txBody>
      </p:sp>
      <p:sp>
        <p:nvSpPr>
          <p:cNvPr id="41987" name="Rectangle 2">
            <a:extLst>
              <a:ext uri="{FF2B5EF4-FFF2-40B4-BE49-F238E27FC236}">
                <a16:creationId xmlns:a16="http://schemas.microsoft.com/office/drawing/2014/main" xmlns="" id="{076FFA02-C289-40D8-9F01-A48309BF0493}"/>
              </a:ext>
            </a:extLst>
          </p:cNvPr>
          <p:cNvSpPr>
            <a:spLocks noGrp="1" noRot="1" noChangeAspect="1" noChangeArrowheads="1" noTextEdit="1"/>
          </p:cNvSpPr>
          <p:nvPr>
            <p:ph type="sldImg"/>
          </p:nvPr>
        </p:nvSpPr>
        <p:spPr>
          <a:xfrm>
            <a:off x="1189038" y="703263"/>
            <a:ext cx="4630737" cy="3473450"/>
          </a:xfrm>
          <a:ln cap="flat">
            <a:solidFill>
              <a:schemeClr val="tx1"/>
            </a:solidFill>
          </a:ln>
        </p:spPr>
      </p:sp>
      <p:sp>
        <p:nvSpPr>
          <p:cNvPr id="41988" name="Rectangle 3">
            <a:extLst>
              <a:ext uri="{FF2B5EF4-FFF2-40B4-BE49-F238E27FC236}">
                <a16:creationId xmlns:a16="http://schemas.microsoft.com/office/drawing/2014/main" xmlns="" id="{A2B98D5D-2ABA-4DE2-812F-A5E8B0928C7C}"/>
              </a:ext>
            </a:extLst>
          </p:cNvPr>
          <p:cNvSpPr>
            <a:spLocks noGrp="1" noChangeArrowheads="1"/>
          </p:cNvSpPr>
          <p:nvPr>
            <p:ph type="body" idx="1"/>
          </p:nvPr>
        </p:nvSpPr>
        <p:spPr>
          <a:xfrm>
            <a:off x="933450" y="4416425"/>
            <a:ext cx="5141913"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6" tIns="47907" rIns="94216" bIns="47907"/>
          <a:lstStyle/>
          <a:p>
            <a:pPr eaLnBrk="1" hangingPunct="1">
              <a:spcBef>
                <a:spcPct val="0"/>
              </a:spcBef>
            </a:pPr>
            <a:r>
              <a:rPr lang="en-US" altLang="en-US" b="1" dirty="0">
                <a:highlight>
                  <a:srgbClr val="FFFF00"/>
                </a:highlight>
                <a:latin typeface="Arial" panose="020B0604020202020204" pitchFamily="34" charset="0"/>
                <a:ea typeface="ＭＳ Ｐゴシック" panose="020B0600070205080204" pitchFamily="34" charset="-128"/>
              </a:rPr>
              <a:t>[This slide is copyrighted.  Is there an alternative graphic we could find that conveys the same message?  Or can we get permission to use this?}</a:t>
            </a:r>
          </a:p>
          <a:p>
            <a:pPr eaLnBrk="1" hangingPunct="1">
              <a:spcBef>
                <a:spcPct val="0"/>
              </a:spcBef>
            </a:pPr>
            <a:endParaRPr lang="en-US" altLang="en-US" dirty="0">
              <a:highlight>
                <a:srgbClr val="FFFF00"/>
              </a:highlight>
              <a:latin typeface="Arial" panose="020B0604020202020204" pitchFamily="34" charset="0"/>
              <a:ea typeface="ＭＳ Ｐゴシック" panose="020B0600070205080204" pitchFamily="34" charset="-128"/>
            </a:endParaRPr>
          </a:p>
          <a:p>
            <a:pPr eaLnBrk="1" hangingPunct="1">
              <a:spcBef>
                <a:spcPct val="0"/>
              </a:spcBef>
            </a:pPr>
            <a:r>
              <a:rPr lang="en-US" altLang="en-US" dirty="0">
                <a:highlight>
                  <a:srgbClr val="FFFF00"/>
                </a:highlight>
                <a:latin typeface="Arial" panose="020B0604020202020204" pitchFamily="34" charset="0"/>
                <a:ea typeface="ＭＳ Ｐゴシック" panose="020B0600070205080204" pitchFamily="34" charset="-128"/>
              </a:rPr>
              <a:t>Surveillance has high specificity in recognizing developmental delay … 95 percent of children referred by providers did indeed have a developmental delay.  So those children who are clearly atypical/clearly delayed are already being identified by most healthcare providers. </a:t>
            </a:r>
          </a:p>
        </p:txBody>
      </p:sp>
    </p:spTree>
    <p:extLst>
      <p:ext uri="{BB962C8B-B14F-4D97-AF65-F5344CB8AC3E}">
        <p14:creationId xmlns:p14="http://schemas.microsoft.com/office/powerpoint/2010/main" val="3540469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BFC890B7-B0B1-4AB2-85C9-5D934193C0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445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BCC551D-1181-4D19-8AB9-6C7C9D60BC54}" type="slidenum">
              <a:rPr lang="en-US" altLang="en-US"/>
              <a:pPr>
                <a:spcBef>
                  <a:spcPct val="0"/>
                </a:spcBef>
              </a:pPr>
              <a:t>15</a:t>
            </a:fld>
            <a:endParaRPr lang="en-US" altLang="en-US"/>
          </a:p>
        </p:txBody>
      </p:sp>
      <p:sp>
        <p:nvSpPr>
          <p:cNvPr id="43011" name="Rectangle 2">
            <a:extLst>
              <a:ext uri="{FF2B5EF4-FFF2-40B4-BE49-F238E27FC236}">
                <a16:creationId xmlns:a16="http://schemas.microsoft.com/office/drawing/2014/main" xmlns="" id="{59CBDDBD-819C-4A00-BBCD-E617336E834C}"/>
              </a:ext>
            </a:extLst>
          </p:cNvPr>
          <p:cNvSpPr>
            <a:spLocks noGrp="1" noRot="1" noChangeAspect="1" noChangeArrowheads="1" noTextEdit="1"/>
          </p:cNvSpPr>
          <p:nvPr>
            <p:ph type="sldImg"/>
          </p:nvPr>
        </p:nvSpPr>
        <p:spPr>
          <a:xfrm>
            <a:off x="1189038" y="703263"/>
            <a:ext cx="4630737" cy="3473450"/>
          </a:xfrm>
          <a:ln cap="flat">
            <a:solidFill>
              <a:schemeClr val="tx1"/>
            </a:solidFill>
          </a:ln>
        </p:spPr>
      </p:sp>
      <p:sp>
        <p:nvSpPr>
          <p:cNvPr id="43012" name="Rectangle 3">
            <a:extLst>
              <a:ext uri="{FF2B5EF4-FFF2-40B4-BE49-F238E27FC236}">
                <a16:creationId xmlns:a16="http://schemas.microsoft.com/office/drawing/2014/main" xmlns="" id="{77969E63-E6E8-4A1F-8A6B-6728D5C51009}"/>
              </a:ext>
            </a:extLst>
          </p:cNvPr>
          <p:cNvSpPr>
            <a:spLocks noGrp="1" noChangeArrowheads="1"/>
          </p:cNvSpPr>
          <p:nvPr>
            <p:ph type="body" idx="1"/>
          </p:nvPr>
        </p:nvSpPr>
        <p:spPr>
          <a:xfrm>
            <a:off x="933450" y="4416425"/>
            <a:ext cx="5141913"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6" tIns="47907" rIns="94216" bIns="47907"/>
          <a:lstStyle/>
          <a:p>
            <a:pPr eaLnBrk="1" hangingPunct="1">
              <a:spcBef>
                <a:spcPct val="0"/>
              </a:spcBef>
            </a:pPr>
            <a:r>
              <a:rPr lang="en-US" altLang="en-US" dirty="0">
                <a:latin typeface="Arial" panose="020B0604020202020204" pitchFamily="34" charset="0"/>
                <a:ea typeface="ＭＳ Ｐゴシック" panose="020B0600070205080204" pitchFamily="34" charset="-128"/>
              </a:rPr>
              <a:t>However, surveillance is not sensitive in identifying children in the gray area … I</a:t>
            </a:r>
            <a:r>
              <a:rPr lang="en-US" sz="1200" kern="1200" dirty="0">
                <a:solidFill>
                  <a:schemeClr val="tx1"/>
                </a:solidFill>
                <a:latin typeface="+mn-lt"/>
                <a:ea typeface="+mn-ea"/>
                <a:cs typeface="+mn-cs"/>
              </a:rPr>
              <a:t>n a study of Oregon-based pediatric practices with either standardized screenings or informal surveillance, it was found that practices that relied on informal surveillance missed approximately 67 percent of children that had a delay using a standardized screening tool.</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29467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62215DE3-9FEF-4A81-8F4C-D51F3B2E182D}"/>
              </a:ext>
            </a:extLst>
          </p:cNvPr>
          <p:cNvSpPr>
            <a:spLocks noGrp="1" noRot="1" noChangeAspect="1" noTextEdit="1"/>
          </p:cNvSpPr>
          <p:nvPr>
            <p:ph type="sldImg"/>
          </p:nvPr>
        </p:nvSpPr>
        <p:spPr>
          <a:xfrm>
            <a:off x="1371600" y="1143000"/>
            <a:ext cx="4114800" cy="3086100"/>
          </a:xfrm>
          <a:ln/>
        </p:spPr>
      </p:sp>
      <p:sp>
        <p:nvSpPr>
          <p:cNvPr id="44035" name="Notes Placeholder 2">
            <a:extLst>
              <a:ext uri="{FF2B5EF4-FFF2-40B4-BE49-F238E27FC236}">
                <a16:creationId xmlns:a16="http://schemas.microsoft.com/office/drawing/2014/main" xmlns="" id="{0C5258EA-CBB7-4540-ABC7-F9537AE21B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Insert here the specific screening tools that your clinic will be using.</a:t>
            </a:r>
          </a:p>
          <a:p>
            <a:r>
              <a:rPr lang="en-US" altLang="en-US" dirty="0">
                <a:latin typeface="Arial" panose="020B0604020202020204" pitchFamily="34" charset="0"/>
                <a:ea typeface="ＭＳ Ｐゴシック" panose="020B0600070205080204" pitchFamily="34" charset="-128"/>
              </a:rPr>
              <a:t>Our clinic will begin using these standardized screening tools at well-child visits.</a:t>
            </a:r>
          </a:p>
        </p:txBody>
      </p:sp>
      <p:sp>
        <p:nvSpPr>
          <p:cNvPr id="44036" name="Slide Number Placeholder 3">
            <a:extLst>
              <a:ext uri="{FF2B5EF4-FFF2-40B4-BE49-F238E27FC236}">
                <a16:creationId xmlns:a16="http://schemas.microsoft.com/office/drawing/2014/main" xmlns="" id="{9021B12A-6A43-41CE-8830-431AB13B61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C3379108-D8B8-4EEC-AD40-EB34FEA0E29E}"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1963401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 successful developmental screening initiative is a team effort. It’s important for everyone to know and play their part. As we go through the workflow for our clinic, notice the important role(s) that you will be asked to fill. Each part of the workflow needs to go smoothly so that no children fall through the cracks.</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17</a:t>
            </a:fld>
            <a:endParaRPr lang="en-US"/>
          </a:p>
        </p:txBody>
      </p:sp>
    </p:spTree>
    <p:extLst>
      <p:ext uri="{BB962C8B-B14F-4D97-AF65-F5344CB8AC3E}">
        <p14:creationId xmlns:p14="http://schemas.microsoft.com/office/powerpoint/2010/main" val="2299783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71600" y="1143000"/>
            <a:ext cx="4114800" cy="308610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ea typeface="ＭＳ Ｐゴシック" pitchFamily="34" charset="-128"/>
              </a:rPr>
              <a:t>This slide and the next one show a workflow and work roles for a sample clinic.  You can modify these to fit the workflow and roles for your clinic. The idea is to provide some guidance to the audience about who will be responsible for what part of the screening process. </a:t>
            </a:r>
            <a:r>
              <a:rPr lang="en-US" sz="1200" kern="1200" dirty="0">
                <a:solidFill>
                  <a:schemeClr val="tx1"/>
                </a:solidFill>
                <a:latin typeface="+mn-lt"/>
                <a:ea typeface="+mn-ea"/>
                <a:cs typeface="+mn-cs"/>
              </a:rPr>
              <a:t>Highlight the roles that address the needs of your audience.</a:t>
            </a:r>
            <a:endParaRPr lang="en-US" altLang="en-US" dirty="0">
              <a:latin typeface="Arial" charset="0"/>
              <a:ea typeface="ＭＳ Ｐゴシック" pitchFamily="34"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8084" indent="-279435" eaLnBrk="0" hangingPunct="0">
              <a:spcBef>
                <a:spcPct val="30000"/>
              </a:spcBef>
              <a:defRPr sz="1200">
                <a:solidFill>
                  <a:schemeClr val="tx1"/>
                </a:solidFill>
                <a:latin typeface="Arial" charset="0"/>
                <a:ea typeface="ＭＳ Ｐゴシック" pitchFamily="34" charset="-128"/>
              </a:defRPr>
            </a:lvl2pPr>
            <a:lvl3pPr marL="1120845" indent="-223548" eaLnBrk="0" hangingPunct="0">
              <a:spcBef>
                <a:spcPct val="30000"/>
              </a:spcBef>
              <a:defRPr sz="1200">
                <a:solidFill>
                  <a:schemeClr val="tx1"/>
                </a:solidFill>
                <a:latin typeface="Arial" charset="0"/>
                <a:ea typeface="ＭＳ Ｐゴシック" pitchFamily="34" charset="-128"/>
              </a:defRPr>
            </a:lvl3pPr>
            <a:lvl4pPr marL="1569493" indent="-223548" eaLnBrk="0" hangingPunct="0">
              <a:spcBef>
                <a:spcPct val="30000"/>
              </a:spcBef>
              <a:defRPr sz="1200">
                <a:solidFill>
                  <a:schemeClr val="tx1"/>
                </a:solidFill>
                <a:latin typeface="Arial" charset="0"/>
                <a:ea typeface="ＭＳ Ｐゴシック" pitchFamily="34" charset="-128"/>
              </a:defRPr>
            </a:lvl4pPr>
            <a:lvl5pPr marL="2018141" indent="-223548" eaLnBrk="0" hangingPunct="0">
              <a:spcBef>
                <a:spcPct val="30000"/>
              </a:spcBef>
              <a:defRPr sz="1200">
                <a:solidFill>
                  <a:schemeClr val="tx1"/>
                </a:solidFill>
                <a:latin typeface="Arial" charset="0"/>
                <a:ea typeface="ＭＳ Ｐゴシック" pitchFamily="34" charset="-128"/>
              </a:defRPr>
            </a:lvl5pPr>
            <a:lvl6pPr marL="2465237" indent="-223548" eaLnBrk="0" fontAlgn="base" hangingPunct="0">
              <a:spcBef>
                <a:spcPct val="30000"/>
              </a:spcBef>
              <a:spcAft>
                <a:spcPct val="0"/>
              </a:spcAft>
              <a:defRPr sz="1200">
                <a:solidFill>
                  <a:schemeClr val="tx1"/>
                </a:solidFill>
                <a:latin typeface="Arial" charset="0"/>
                <a:ea typeface="ＭＳ Ｐゴシック" pitchFamily="34" charset="-128"/>
              </a:defRPr>
            </a:lvl6pPr>
            <a:lvl7pPr marL="2912333" indent="-223548" eaLnBrk="0" fontAlgn="base" hangingPunct="0">
              <a:spcBef>
                <a:spcPct val="30000"/>
              </a:spcBef>
              <a:spcAft>
                <a:spcPct val="0"/>
              </a:spcAft>
              <a:defRPr sz="1200">
                <a:solidFill>
                  <a:schemeClr val="tx1"/>
                </a:solidFill>
                <a:latin typeface="Arial" charset="0"/>
                <a:ea typeface="ＭＳ Ｐゴシック" pitchFamily="34" charset="-128"/>
              </a:defRPr>
            </a:lvl7pPr>
            <a:lvl8pPr marL="3359429" indent="-223548" eaLnBrk="0" fontAlgn="base" hangingPunct="0">
              <a:spcBef>
                <a:spcPct val="30000"/>
              </a:spcBef>
              <a:spcAft>
                <a:spcPct val="0"/>
              </a:spcAft>
              <a:defRPr sz="1200">
                <a:solidFill>
                  <a:schemeClr val="tx1"/>
                </a:solidFill>
                <a:latin typeface="Arial" charset="0"/>
                <a:ea typeface="ＭＳ Ｐゴシック" pitchFamily="34" charset="-128"/>
              </a:defRPr>
            </a:lvl8pPr>
            <a:lvl9pPr marL="3806525" indent="-22354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088BB35-44B3-4826-8998-2898CFAFA8CD}" type="slidenum">
              <a:rPr lang="en-US" altLang="en-US" smtClean="0"/>
              <a:pPr eaLnBrk="1" hangingPunct="1">
                <a:spcBef>
                  <a:spcPct val="0"/>
                </a:spcBef>
              </a:pPr>
              <a:t>18</a:t>
            </a:fld>
            <a:endParaRPr lang="en-US" altLang="en-US"/>
          </a:p>
        </p:txBody>
      </p:sp>
    </p:spTree>
    <p:extLst>
      <p:ext uri="{BB962C8B-B14F-4D97-AF65-F5344CB8AC3E}">
        <p14:creationId xmlns:p14="http://schemas.microsoft.com/office/powerpoint/2010/main" val="867979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371600" y="1143000"/>
            <a:ext cx="4114800" cy="3086100"/>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ea typeface="ＭＳ Ｐゴシック" pitchFamily="34" charset="-128"/>
              </a:rPr>
              <a:t>This is a continuation of the previous slide, showing the rest of the workflow.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8084" indent="-279435" eaLnBrk="0" hangingPunct="0">
              <a:spcBef>
                <a:spcPct val="30000"/>
              </a:spcBef>
              <a:defRPr sz="1200">
                <a:solidFill>
                  <a:schemeClr val="tx1"/>
                </a:solidFill>
                <a:latin typeface="Arial" charset="0"/>
                <a:ea typeface="ＭＳ Ｐゴシック" pitchFamily="34" charset="-128"/>
              </a:defRPr>
            </a:lvl2pPr>
            <a:lvl3pPr marL="1120845" indent="-223548" eaLnBrk="0" hangingPunct="0">
              <a:spcBef>
                <a:spcPct val="30000"/>
              </a:spcBef>
              <a:defRPr sz="1200">
                <a:solidFill>
                  <a:schemeClr val="tx1"/>
                </a:solidFill>
                <a:latin typeface="Arial" charset="0"/>
                <a:ea typeface="ＭＳ Ｐゴシック" pitchFamily="34" charset="-128"/>
              </a:defRPr>
            </a:lvl3pPr>
            <a:lvl4pPr marL="1569493" indent="-223548" eaLnBrk="0" hangingPunct="0">
              <a:spcBef>
                <a:spcPct val="30000"/>
              </a:spcBef>
              <a:defRPr sz="1200">
                <a:solidFill>
                  <a:schemeClr val="tx1"/>
                </a:solidFill>
                <a:latin typeface="Arial" charset="0"/>
                <a:ea typeface="ＭＳ Ｐゴシック" pitchFamily="34" charset="-128"/>
              </a:defRPr>
            </a:lvl4pPr>
            <a:lvl5pPr marL="2018141" indent="-223548" eaLnBrk="0" hangingPunct="0">
              <a:spcBef>
                <a:spcPct val="30000"/>
              </a:spcBef>
              <a:defRPr sz="1200">
                <a:solidFill>
                  <a:schemeClr val="tx1"/>
                </a:solidFill>
                <a:latin typeface="Arial" charset="0"/>
                <a:ea typeface="ＭＳ Ｐゴシック" pitchFamily="34" charset="-128"/>
              </a:defRPr>
            </a:lvl5pPr>
            <a:lvl6pPr marL="2465237" indent="-223548" eaLnBrk="0" fontAlgn="base" hangingPunct="0">
              <a:spcBef>
                <a:spcPct val="30000"/>
              </a:spcBef>
              <a:spcAft>
                <a:spcPct val="0"/>
              </a:spcAft>
              <a:defRPr sz="1200">
                <a:solidFill>
                  <a:schemeClr val="tx1"/>
                </a:solidFill>
                <a:latin typeface="Arial" charset="0"/>
                <a:ea typeface="ＭＳ Ｐゴシック" pitchFamily="34" charset="-128"/>
              </a:defRPr>
            </a:lvl6pPr>
            <a:lvl7pPr marL="2912333" indent="-223548" eaLnBrk="0" fontAlgn="base" hangingPunct="0">
              <a:spcBef>
                <a:spcPct val="30000"/>
              </a:spcBef>
              <a:spcAft>
                <a:spcPct val="0"/>
              </a:spcAft>
              <a:defRPr sz="1200">
                <a:solidFill>
                  <a:schemeClr val="tx1"/>
                </a:solidFill>
                <a:latin typeface="Arial" charset="0"/>
                <a:ea typeface="ＭＳ Ｐゴシック" pitchFamily="34" charset="-128"/>
              </a:defRPr>
            </a:lvl7pPr>
            <a:lvl8pPr marL="3359429" indent="-223548" eaLnBrk="0" fontAlgn="base" hangingPunct="0">
              <a:spcBef>
                <a:spcPct val="30000"/>
              </a:spcBef>
              <a:spcAft>
                <a:spcPct val="0"/>
              </a:spcAft>
              <a:defRPr sz="1200">
                <a:solidFill>
                  <a:schemeClr val="tx1"/>
                </a:solidFill>
                <a:latin typeface="Arial" charset="0"/>
                <a:ea typeface="ＭＳ Ｐゴシック" pitchFamily="34" charset="-128"/>
              </a:defRPr>
            </a:lvl8pPr>
            <a:lvl9pPr marL="3806525" indent="-22354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523BC5C-8241-4B41-847F-E31E73568031}" type="slidenum">
              <a:rPr lang="en-US" altLang="en-US" smtClean="0"/>
              <a:pPr eaLnBrk="1" hangingPunct="1">
                <a:spcBef>
                  <a:spcPct val="0"/>
                </a:spcBef>
              </a:pPr>
              <a:t>19</a:t>
            </a:fld>
            <a:endParaRPr lang="en-US" altLang="en-US"/>
          </a:p>
        </p:txBody>
      </p:sp>
    </p:spTree>
    <p:extLst>
      <p:ext uri="{BB962C8B-B14F-4D97-AF65-F5344CB8AC3E}">
        <p14:creationId xmlns:p14="http://schemas.microsoft.com/office/powerpoint/2010/main" val="1290261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“Early Recognition of Child Development Problems” is a 4 ½-minute educational video, produced by the Centers for Disease Control to explain the importance of identifying problems in child development early. It shows some key developmental milestones in the first few years of life, and portrays a pediatrician talking to a parent during a well-child visit and the importance of parents bringing up concerns with their child’s physician.  </a:t>
            </a:r>
          </a:p>
          <a:p>
            <a:endParaRPr lang="en-US" dirty="0"/>
          </a:p>
          <a:p>
            <a:endParaRPr lang="en-US" dirty="0"/>
          </a:p>
        </p:txBody>
      </p:sp>
    </p:spTree>
    <p:extLst>
      <p:ext uri="{BB962C8B-B14F-4D97-AF65-F5344CB8AC3E}">
        <p14:creationId xmlns:p14="http://schemas.microsoft.com/office/powerpoint/2010/main" val="4107483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xmlns="" id="{F24B1017-3E44-4707-B2FA-5B8BB1F294F1}"/>
              </a:ext>
            </a:extLst>
          </p:cNvPr>
          <p:cNvSpPr>
            <a:spLocks noGrp="1" noRot="1" noChangeAspect="1" noTextEdit="1"/>
          </p:cNvSpPr>
          <p:nvPr>
            <p:ph type="sldImg"/>
          </p:nvPr>
        </p:nvSpPr>
        <p:spPr>
          <a:xfrm>
            <a:off x="1371600" y="1143000"/>
            <a:ext cx="4114800" cy="3086100"/>
          </a:xfrm>
          <a:ln/>
        </p:spPr>
      </p:sp>
      <p:sp>
        <p:nvSpPr>
          <p:cNvPr id="48131" name="Notes Placeholder 2">
            <a:extLst>
              <a:ext uri="{FF2B5EF4-FFF2-40B4-BE49-F238E27FC236}">
                <a16:creationId xmlns:a16="http://schemas.microsoft.com/office/drawing/2014/main" xmlns="" id="{AA451F09-D59B-4167-B8F4-2F9E1A2129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[modify this slide to fit the training plan for your clinic]</a:t>
            </a:r>
          </a:p>
        </p:txBody>
      </p:sp>
      <p:sp>
        <p:nvSpPr>
          <p:cNvPr id="48132" name="Slide Number Placeholder 3">
            <a:extLst>
              <a:ext uri="{FF2B5EF4-FFF2-40B4-BE49-F238E27FC236}">
                <a16:creationId xmlns:a16="http://schemas.microsoft.com/office/drawing/2014/main" xmlns="" id="{43822880-5454-4F72-90F3-ED16F48D97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0FC7AD9B-1CF8-47FD-B410-534AE12D3B36}"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1424985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xmlns="" id="{2A4085FE-BCF2-4503-8B90-B210EBAA3292}"/>
              </a:ext>
            </a:extLst>
          </p:cNvPr>
          <p:cNvSpPr>
            <a:spLocks noGrp="1" noRot="1" noChangeAspect="1" noTextEdit="1"/>
          </p:cNvSpPr>
          <p:nvPr>
            <p:ph type="sldImg"/>
          </p:nvPr>
        </p:nvSpPr>
        <p:spPr>
          <a:xfrm>
            <a:off x="1371600" y="1143000"/>
            <a:ext cx="4114800" cy="3086100"/>
          </a:xfrm>
          <a:ln/>
        </p:spPr>
      </p:sp>
      <p:sp>
        <p:nvSpPr>
          <p:cNvPr id="49155" name="Notes Placeholder 2">
            <a:extLst>
              <a:ext uri="{FF2B5EF4-FFF2-40B4-BE49-F238E27FC236}">
                <a16:creationId xmlns:a16="http://schemas.microsoft.com/office/drawing/2014/main" xmlns="" id="{D3C0AE0F-597B-4C81-A33E-4C097A194E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[This example is for a health center that has multiple clinics and plans to spread them over time.  Modify slide to fit your clinic plan and schedule.]</a:t>
            </a:r>
          </a:p>
        </p:txBody>
      </p:sp>
      <p:sp>
        <p:nvSpPr>
          <p:cNvPr id="49156" name="Slide Number Placeholder 3">
            <a:extLst>
              <a:ext uri="{FF2B5EF4-FFF2-40B4-BE49-F238E27FC236}">
                <a16:creationId xmlns:a16="http://schemas.microsoft.com/office/drawing/2014/main" xmlns="" id="{2217B4F0-8DF3-472D-938B-1CF79E41A5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E587C3DB-D692-4269-8A8C-F1B8E4593DE2}" type="slidenum">
              <a:rPr lang="en-US" altLang="en-US"/>
              <a:pPr eaLnBrk="1" hangingPunct="1">
                <a:spcBef>
                  <a:spcPct val="0"/>
                </a:spcBef>
              </a:pPr>
              <a:t>21</a:t>
            </a:fld>
            <a:endParaRPr lang="en-US" altLang="en-US"/>
          </a:p>
        </p:txBody>
      </p:sp>
    </p:spTree>
    <p:extLst>
      <p:ext uri="{BB962C8B-B14F-4D97-AF65-F5344CB8AC3E}">
        <p14:creationId xmlns:p14="http://schemas.microsoft.com/office/powerpoint/2010/main" val="221434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25453ECD-15DB-4F82-8BB7-CB54A79395AF}"/>
              </a:ext>
            </a:extLst>
          </p:cNvPr>
          <p:cNvSpPr>
            <a:spLocks noGrp="1" noRot="1" noChangeAspect="1" noTextEdit="1"/>
          </p:cNvSpPr>
          <p:nvPr>
            <p:ph type="sldImg"/>
          </p:nvPr>
        </p:nvSpPr>
        <p:spPr>
          <a:xfrm>
            <a:off x="1371600" y="1143000"/>
            <a:ext cx="4114800" cy="3086100"/>
          </a:xfrm>
          <a:ln/>
        </p:spPr>
      </p:sp>
      <p:sp>
        <p:nvSpPr>
          <p:cNvPr id="29699" name="Notes Placeholder 2">
            <a:extLst>
              <a:ext uri="{FF2B5EF4-FFF2-40B4-BE49-F238E27FC236}">
                <a16:creationId xmlns:a16="http://schemas.microsoft.com/office/drawing/2014/main" xmlns="" id="{D7862679-EE61-4B0E-BDA0-AB394380C3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The most common area of delay is speech, languag</a:t>
            </a:r>
            <a:r>
              <a:rPr lang="en-US" altLang="en-US" dirty="0">
                <a:highlight>
                  <a:srgbClr val="FFFF00"/>
                </a:highlight>
                <a:latin typeface="Arial" panose="020B0604020202020204" pitchFamily="34" charset="0"/>
                <a:ea typeface="ＭＳ Ｐゴシック" panose="020B0600070205080204" pitchFamily="34" charset="-128"/>
              </a:rPr>
              <a:t>e </a:t>
            </a:r>
            <a:r>
              <a:rPr lang="en-US" altLang="en-US" dirty="0">
                <a:latin typeface="Arial" panose="020B0604020202020204" pitchFamily="34" charset="0"/>
                <a:ea typeface="ＭＳ Ｐゴシック" panose="020B0600070205080204" pitchFamily="34" charset="-128"/>
              </a:rPr>
              <a:t>and communication. If delays are not addressed, children may not be ready to learn when they start school. When delays are identified early, there are early intervention programs that can significantly improve children’s developmental trajectories and outcomes. </a:t>
            </a:r>
          </a:p>
          <a:p>
            <a:r>
              <a:rPr lang="en-US" altLang="en-US" dirty="0">
                <a:latin typeface="Arial" panose="020B0604020202020204" pitchFamily="34" charset="0"/>
                <a:ea typeface="ＭＳ Ｐゴシック" panose="020B0600070205080204" pitchFamily="34" charset="-128"/>
              </a:rPr>
              <a:t>References re: incidence of developmental delay/disability: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https://www.mass.gov/files/documents/2016/08/xf/importance-developmental-milestones.pdf</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4"/>
              </a:rPr>
              <a:t>https://www.cdc.gov/ncbddd/developmentaldisabilities/facts.html</a:t>
            </a:r>
            <a:endParaRPr lang="en-US" sz="1200" kern="1200" dirty="0">
              <a:solidFill>
                <a:schemeClr val="tx1"/>
              </a:solidFill>
              <a:effectLst/>
              <a:latin typeface="+mn-lt"/>
              <a:ea typeface="+mn-ea"/>
              <a:cs typeface="+mn-cs"/>
            </a:endParaRPr>
          </a:p>
          <a:p>
            <a:r>
              <a:rPr lang="en-US" altLang="en-US" dirty="0">
                <a:latin typeface="Arial" panose="020B0604020202020204" pitchFamily="34" charset="0"/>
                <a:ea typeface="ＭＳ Ｐゴシック" panose="020B0600070205080204" pitchFamily="34" charset="-128"/>
              </a:rPr>
              <a:t>10 percent of children with delays receive early intervention services: Rosenberg, S. A., Zhang, D. &amp; Robinson, C. C. (2008). Prevalence of developmental delays and participation in early intervention services for young children. </a:t>
            </a:r>
            <a:r>
              <a:rPr lang="en-US" altLang="en-US" i="1" dirty="0">
                <a:latin typeface="Arial" panose="020B0604020202020204" pitchFamily="34" charset="0"/>
                <a:ea typeface="ＭＳ Ｐゴシック" panose="020B0600070205080204" pitchFamily="34" charset="-128"/>
              </a:rPr>
              <a:t>Pediatrics, 121, </a:t>
            </a:r>
            <a:r>
              <a:rPr lang="en-US" sz="1200" b="0" i="0" u="none" strike="noStrike" kern="1200" dirty="0">
                <a:solidFill>
                  <a:schemeClr val="tx1"/>
                </a:solidFill>
                <a:effectLst/>
                <a:latin typeface="+mn-lt"/>
                <a:ea typeface="+mn-ea"/>
                <a:cs typeface="+mn-cs"/>
                <a:hlinkClick r:id="rId5"/>
              </a:rPr>
              <a:t>10.1542/peds.2007-1680</a:t>
            </a:r>
            <a:r>
              <a:rPr lang="en-US" sz="1200" b="0" i="0" u="none" strike="noStrike" kern="1200" dirty="0">
                <a:solidFill>
                  <a:schemeClr val="tx1"/>
                </a:solidFill>
                <a:effectLst/>
                <a:latin typeface="+mn-lt"/>
                <a:ea typeface="+mn-ea"/>
                <a:cs typeface="+mn-cs"/>
              </a:rPr>
              <a:t>. </a:t>
            </a:r>
          </a:p>
          <a:p>
            <a:r>
              <a:rPr lang="en-US" altLang="en-US" sz="1200" b="0" i="0" u="none" strike="noStrike" kern="1200" dirty="0">
                <a:solidFill>
                  <a:schemeClr val="tx1"/>
                </a:solidFill>
                <a:effectLst/>
                <a:latin typeface="+mn-lt"/>
                <a:ea typeface="+mn-ea"/>
                <a:cs typeface="+mn-cs"/>
              </a:rPr>
              <a:t>Only 14 percent of children in CA receive standardized developmental screening:</a:t>
            </a:r>
          </a:p>
          <a:p>
            <a:r>
              <a:rPr lang="en-US" sz="1200" kern="1200" dirty="0">
                <a:solidFill>
                  <a:schemeClr val="tx1"/>
                </a:solidFill>
                <a:effectLst/>
                <a:latin typeface="+mn-lt"/>
                <a:ea typeface="+mn-ea"/>
                <a:cs typeface="+mn-cs"/>
              </a:rPr>
              <a:t>“Across all health coverage types, a separate 50-state parent survey found that 27.1 percent of all children under age 5 received a developmental screen in 2016. State rates ranged from 11 percent in Mississippi to 48.9 percent in Oregon.”</a:t>
            </a:r>
          </a:p>
          <a:p>
            <a:r>
              <a:rPr lang="en-US" sz="1200" kern="1200" dirty="0" err="1">
                <a:solidFill>
                  <a:schemeClr val="tx1"/>
                </a:solidFill>
                <a:effectLst/>
                <a:latin typeface="+mn-lt"/>
                <a:ea typeface="+mn-ea"/>
                <a:cs typeface="+mn-cs"/>
              </a:rPr>
              <a:t>Burak</a:t>
            </a:r>
            <a:r>
              <a:rPr lang="en-US" sz="1200" kern="1200" dirty="0">
                <a:solidFill>
                  <a:schemeClr val="tx1"/>
                </a:solidFill>
                <a:effectLst/>
                <a:latin typeface="+mn-lt"/>
                <a:ea typeface="+mn-ea"/>
                <a:cs typeface="+mn-cs"/>
              </a:rPr>
              <a:t> &amp; Odeh (2018, March 6). Developmental Screenings for Young Children in Medicaid and the Children’s Health Insurance Program. </a:t>
            </a:r>
          </a:p>
          <a:p>
            <a:r>
              <a:rPr lang="en-US" sz="1200" kern="1200" dirty="0">
                <a:solidFill>
                  <a:schemeClr val="tx1"/>
                </a:solidFill>
                <a:effectLst/>
                <a:latin typeface="+mn-lt"/>
                <a:ea typeface="+mn-ea"/>
                <a:cs typeface="+mn-cs"/>
              </a:rPr>
              <a:t>https://ccf.georgetown.edu/wp-content/uploads/2018/03/Dev-Screening-3-15.pdf  </a:t>
            </a:r>
          </a:p>
          <a:p>
            <a:endParaRPr lang="en-US" altLang="en-US" dirty="0">
              <a:latin typeface="Arial" panose="020B0604020202020204" pitchFamily="34" charset="0"/>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xmlns="" id="{55A61568-FD31-4007-A23A-23F0CFFAF1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F095FD3E-AA91-4E6F-8652-4C958454CA7A}"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2396715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[Can replace with a success story from your own clinic, if appropriate]</a:t>
            </a:r>
          </a:p>
        </p:txBody>
      </p:sp>
      <p:sp>
        <p:nvSpPr>
          <p:cNvPr id="4" name="Slide Number Placeholder 3"/>
          <p:cNvSpPr>
            <a:spLocks noGrp="1"/>
          </p:cNvSpPr>
          <p:nvPr>
            <p:ph type="sldNum" sz="quarter" idx="10"/>
          </p:nvPr>
        </p:nvSpPr>
        <p:spPr/>
        <p:txBody>
          <a:bodyPr/>
          <a:lstStyle/>
          <a:p>
            <a:fld id="{BBD6FA4F-5914-4198-ACB4-F809B41C54AD}" type="slidenum">
              <a:rPr lang="en-US" smtClean="0"/>
              <a:t>4</a:t>
            </a:fld>
            <a:endParaRPr lang="en-US"/>
          </a:p>
        </p:txBody>
      </p:sp>
    </p:spTree>
    <p:extLst>
      <p:ext uri="{BB962C8B-B14F-4D97-AF65-F5344CB8AC3E}">
        <p14:creationId xmlns:p14="http://schemas.microsoft.com/office/powerpoint/2010/main" val="64716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 study of almost 3,000 children who received earl intervention services followed them into kindergarten.  More than one-third (37 percent) did not need preschool special education services, and more than one third (32 percent) did not need kindergarten special education services.  For those children that had delays but did not end up having a developmental disability, kindergarten teachers rated 82 percent as having normal thinking and reasoning skills for their age.</a:t>
            </a:r>
          </a:p>
          <a:p>
            <a:r>
              <a:rPr lang="en-US" dirty="0"/>
              <a:t>Citation:</a:t>
            </a:r>
            <a:r>
              <a:rPr lang="en-US" dirty="0">
                <a:highlight>
                  <a:srgbClr val="FFFF00"/>
                </a:highlight>
              </a:rPr>
              <a:t> </a:t>
            </a:r>
            <a:r>
              <a:rPr lang="en-US" dirty="0" err="1"/>
              <a:t>Hebbeler</a:t>
            </a:r>
            <a:r>
              <a:rPr lang="en-US" dirty="0"/>
              <a:t> et al. (2007). Early intervention for infants and toddlers with disabilities and their families: Participants, services, and outcomes. Final report of the National Early Intervention Longitudinal Study (NEILS). Menlo Park, CA: SRI International. https://www.sri.com/sites/default/files/publications/neils_finalreport_200702.pdf </a:t>
            </a:r>
          </a:p>
        </p:txBody>
      </p:sp>
      <p:sp>
        <p:nvSpPr>
          <p:cNvPr id="4" name="Slide Number Placeholder 3"/>
          <p:cNvSpPr>
            <a:spLocks noGrp="1"/>
          </p:cNvSpPr>
          <p:nvPr>
            <p:ph type="sldNum" sz="quarter" idx="10"/>
          </p:nvPr>
        </p:nvSpPr>
        <p:spPr/>
        <p:txBody>
          <a:bodyPr/>
          <a:lstStyle/>
          <a:p>
            <a:fld id="{BBD6FA4F-5914-4198-ACB4-F809B41C54AD}" type="slidenum">
              <a:rPr lang="en-US" smtClean="0"/>
              <a:t>5</a:t>
            </a:fld>
            <a:endParaRPr lang="en-US"/>
          </a:p>
        </p:txBody>
      </p:sp>
    </p:spTree>
    <p:extLst>
      <p:ext uri="{BB962C8B-B14F-4D97-AF65-F5344CB8AC3E}">
        <p14:creationId xmlns:p14="http://schemas.microsoft.com/office/powerpoint/2010/main" val="1270610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xmlns="" id="{10D04C0B-5FB1-4677-AC06-A442AC4FB9BE}"/>
              </a:ext>
            </a:extLst>
          </p:cNvPr>
          <p:cNvSpPr>
            <a:spLocks noGrp="1" noRot="1" noChangeAspect="1" noTextEdit="1"/>
          </p:cNvSpPr>
          <p:nvPr>
            <p:ph type="sldImg"/>
          </p:nvPr>
        </p:nvSpPr>
        <p:spPr>
          <a:xfrm>
            <a:off x="1371600" y="1143000"/>
            <a:ext cx="4114800" cy="3086100"/>
          </a:xfrm>
          <a:ln/>
        </p:spPr>
      </p:sp>
      <p:sp>
        <p:nvSpPr>
          <p:cNvPr id="31747" name="Notes Placeholder 2">
            <a:extLst>
              <a:ext uri="{FF2B5EF4-FFF2-40B4-BE49-F238E27FC236}">
                <a16:creationId xmlns:a16="http://schemas.microsoft.com/office/drawing/2014/main" xmlns="" id="{D0B17809-C834-404B-BDC2-29229D2DB1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This content can be edited to fit your clinic needs.</a:t>
            </a:r>
          </a:p>
        </p:txBody>
      </p:sp>
      <p:sp>
        <p:nvSpPr>
          <p:cNvPr id="31748" name="Slide Number Placeholder 3">
            <a:extLst>
              <a:ext uri="{FF2B5EF4-FFF2-40B4-BE49-F238E27FC236}">
                <a16:creationId xmlns:a16="http://schemas.microsoft.com/office/drawing/2014/main" xmlns="" id="{55202760-4E0A-40D8-87F0-A0E8CC4E5B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B3414067-8A6D-41E1-84E8-7F912615546C}"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158357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D0F0EB5F-C50F-4470-9B0B-40F0B2A4AF92}"/>
              </a:ext>
            </a:extLst>
          </p:cNvPr>
          <p:cNvSpPr>
            <a:spLocks noGrp="1" noRot="1" noChangeAspect="1" noTextEdit="1"/>
          </p:cNvSpPr>
          <p:nvPr>
            <p:ph type="sldImg"/>
          </p:nvPr>
        </p:nvSpPr>
        <p:spPr>
          <a:xfrm>
            <a:off x="1371600" y="1143000"/>
            <a:ext cx="4114800" cy="3086100"/>
          </a:xfrm>
          <a:ln/>
        </p:spPr>
      </p:sp>
      <p:sp>
        <p:nvSpPr>
          <p:cNvPr id="34819" name="Notes Placeholder 2">
            <a:extLst>
              <a:ext uri="{FF2B5EF4-FFF2-40B4-BE49-F238E27FC236}">
                <a16:creationId xmlns:a16="http://schemas.microsoft.com/office/drawing/2014/main" xmlns="" id="{4EEC729F-1AF0-46C1-817A-63A3104873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This slide can be modified to fit your clinic.  The purpose is to link this screening initiative to your agency or clinic’s mission.</a:t>
            </a:r>
          </a:p>
        </p:txBody>
      </p:sp>
      <p:sp>
        <p:nvSpPr>
          <p:cNvPr id="34820" name="Slide Number Placeholder 3">
            <a:extLst>
              <a:ext uri="{FF2B5EF4-FFF2-40B4-BE49-F238E27FC236}">
                <a16:creationId xmlns:a16="http://schemas.microsoft.com/office/drawing/2014/main" xmlns="" id="{9F521216-362D-4452-8163-A87E6E5761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B7757A0A-E82E-492A-B74A-87C693F1D8CD}"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1356593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xmlns="" id="{8828F673-452C-4C31-B402-0AE6CB0E8C67}"/>
              </a:ext>
            </a:extLst>
          </p:cNvPr>
          <p:cNvSpPr>
            <a:spLocks noGrp="1" noRot="1" noChangeAspect="1" noTextEdit="1"/>
          </p:cNvSpPr>
          <p:nvPr>
            <p:ph type="sldImg"/>
          </p:nvPr>
        </p:nvSpPr>
        <p:spPr>
          <a:xfrm>
            <a:off x="1371600" y="1143000"/>
            <a:ext cx="4114800" cy="3086100"/>
          </a:xfrm>
          <a:ln/>
        </p:spPr>
      </p:sp>
      <p:sp>
        <p:nvSpPr>
          <p:cNvPr id="35843" name="Notes Placeholder 2">
            <a:extLst>
              <a:ext uri="{FF2B5EF4-FFF2-40B4-BE49-F238E27FC236}">
                <a16:creationId xmlns:a16="http://schemas.microsoft.com/office/drawing/2014/main" xmlns="" id="{B0E2F295-F623-4666-8A86-B7238906E9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You can make the project more applicable to your staff by adding some baseline data to show the need.  This example includes the number of pediatric patients in this age range seen each year and the number and percent that are diagnosed with developmental concerns.  We know that about 14 to 17 percent of children have developmental delays. So if you are identifying less than that percent of your pediatric patients, you are missing some.</a:t>
            </a:r>
          </a:p>
          <a:p>
            <a:r>
              <a:rPr lang="en-US" altLang="en-US" b="1" dirty="0">
                <a:latin typeface="Arial" panose="020B0604020202020204" pitchFamily="34" charset="0"/>
                <a:ea typeface="ＭＳ Ｐゴシック" panose="020B0600070205080204" pitchFamily="34" charset="-128"/>
              </a:rPr>
              <a:t>Example for sample clinic</a:t>
            </a:r>
            <a:r>
              <a:rPr lang="en-US" altLang="en-US" dirty="0">
                <a:latin typeface="Arial" panose="020B0604020202020204" pitchFamily="34" charset="0"/>
                <a:ea typeface="ＭＳ Ｐゴシック" panose="020B0600070205080204" pitchFamily="34" charset="-128"/>
              </a:rPr>
              <a:t>:</a:t>
            </a:r>
          </a:p>
          <a:p>
            <a:r>
              <a:rPr lang="en-US" altLang="en-US" dirty="0">
                <a:latin typeface="Arial" panose="020B0604020202020204" pitchFamily="34" charset="0"/>
                <a:ea typeface="ＭＳ Ｐゴシック" panose="020B0600070205080204" pitchFamily="34" charset="-128"/>
              </a:rPr>
              <a:t>16,664 pediatric patients birth to age 5 seen last year</a:t>
            </a:r>
          </a:p>
          <a:p>
            <a:r>
              <a:rPr lang="en-US" altLang="en-US" dirty="0">
                <a:latin typeface="Arial" panose="020B0604020202020204" pitchFamily="34" charset="0"/>
                <a:ea typeface="ＭＳ Ｐゴシック" panose="020B0600070205080204" pitchFamily="34" charset="-128"/>
              </a:rPr>
              <a:t>451 (2.7 percent) identified with a developmental delay or disability</a:t>
            </a:r>
          </a:p>
          <a:p>
            <a:r>
              <a:rPr lang="en-US" altLang="en-US" dirty="0">
                <a:latin typeface="Arial" panose="020B0604020202020204" pitchFamily="34" charset="0"/>
                <a:ea typeface="ＭＳ Ｐゴシック" panose="020B0600070205080204" pitchFamily="34" charset="-128"/>
              </a:rPr>
              <a:t>We are missing almost 2,000 children who could benefit from early intervention (if about 14 percent of children have a delay, then we should have identified 2,332 children. Instead we identified only 451 children.  2,332-451 = 1881) </a:t>
            </a:r>
          </a:p>
        </p:txBody>
      </p:sp>
      <p:sp>
        <p:nvSpPr>
          <p:cNvPr id="35844" name="Slide Number Placeholder 3">
            <a:extLst>
              <a:ext uri="{FF2B5EF4-FFF2-40B4-BE49-F238E27FC236}">
                <a16:creationId xmlns:a16="http://schemas.microsoft.com/office/drawing/2014/main" xmlns="" id="{AE511F32-F71D-48FA-8A5C-C90ED84B72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D94331FC-7F1E-49B0-AAC3-2684AD3B701F}"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76248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732FE63D-294F-45D0-8C02-287BF9912E3C}"/>
              </a:ext>
            </a:extLst>
          </p:cNvPr>
          <p:cNvSpPr>
            <a:spLocks noGrp="1" noRot="1" noChangeAspect="1" noTextEdit="1"/>
          </p:cNvSpPr>
          <p:nvPr>
            <p:ph type="sldImg"/>
          </p:nvPr>
        </p:nvSpPr>
        <p:spPr>
          <a:xfrm>
            <a:off x="1371600" y="1143000"/>
            <a:ext cx="4114800" cy="3086100"/>
          </a:xfrm>
          <a:ln/>
        </p:spPr>
      </p:sp>
      <p:sp>
        <p:nvSpPr>
          <p:cNvPr id="36867" name="Notes Placeholder 2">
            <a:extLst>
              <a:ext uri="{FF2B5EF4-FFF2-40B4-BE49-F238E27FC236}">
                <a16:creationId xmlns:a16="http://schemas.microsoft.com/office/drawing/2014/main" xmlns="" id="{5818D91F-28CC-4AB7-BB38-D8FC93BB34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This slide can be customized to show the overarching purpose of your developmental screening program, and the goals you have identified.</a:t>
            </a:r>
          </a:p>
        </p:txBody>
      </p:sp>
      <p:sp>
        <p:nvSpPr>
          <p:cNvPr id="36868" name="Slide Number Placeholder 3">
            <a:extLst>
              <a:ext uri="{FF2B5EF4-FFF2-40B4-BE49-F238E27FC236}">
                <a16:creationId xmlns:a16="http://schemas.microsoft.com/office/drawing/2014/main" xmlns="" id="{31D541E9-577F-4480-92E4-B623899404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8C05E4E1-C65C-4242-8E16-600193600D2E}"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651184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p:cNvSpPr/>
          <p:nvPr userDrawn="1"/>
        </p:nvSpPr>
        <p:spPr>
          <a:xfrm>
            <a:off x="0" y="0"/>
            <a:ext cx="5638800" cy="5704704"/>
          </a:xfrm>
          <a:prstGeom prst="rect">
            <a:avLst/>
          </a:prstGeom>
          <a:solidFill>
            <a:srgbClr val="168B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0" y="5800812"/>
            <a:ext cx="4043405" cy="1057188"/>
          </a:xfrm>
          <a:prstGeom prst="rect">
            <a:avLst/>
          </a:prstGeom>
          <a:solidFill>
            <a:srgbClr val="168B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5049795" y="5115699"/>
            <a:ext cx="512805" cy="521272"/>
            <a:chOff x="5049795" y="5115699"/>
            <a:chExt cx="512805" cy="521272"/>
          </a:xfrm>
        </p:grpSpPr>
        <p:sp>
          <p:nvSpPr>
            <p:cNvPr id="24" name="Rectangle 23"/>
            <p:cNvSpPr/>
            <p:nvPr userDrawn="1"/>
          </p:nvSpPr>
          <p:spPr>
            <a:xfrm>
              <a:off x="5325533" y="5115699"/>
              <a:ext cx="237067" cy="237067"/>
            </a:xfrm>
            <a:prstGeom prst="rect">
              <a:avLst/>
            </a:prstGeom>
            <a:solidFill>
              <a:srgbClr val="AAC5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5325533" y="5399904"/>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5049795" y="5399904"/>
              <a:ext cx="237067" cy="237067"/>
            </a:xfrm>
            <a:prstGeom prst="rect">
              <a:avLst/>
            </a:prstGeom>
            <a:solidFill>
              <a:srgbClr val="66AD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userDrawn="1"/>
        </p:nvGrpSpPr>
        <p:grpSpPr>
          <a:xfrm>
            <a:off x="76200" y="6199660"/>
            <a:ext cx="516009" cy="514407"/>
            <a:chOff x="76200" y="6199660"/>
            <a:chExt cx="516009" cy="514407"/>
          </a:xfrm>
        </p:grpSpPr>
        <p:sp>
          <p:nvSpPr>
            <p:cNvPr id="28" name="Rectangle 27"/>
            <p:cNvSpPr/>
            <p:nvPr userDrawn="1"/>
          </p:nvSpPr>
          <p:spPr>
            <a:xfrm>
              <a:off x="76200" y="6199660"/>
              <a:ext cx="237067" cy="237067"/>
            </a:xfrm>
            <a:prstGeom prst="rect">
              <a:avLst/>
            </a:prstGeom>
            <a:solidFill>
              <a:srgbClr val="AAC5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userDrawn="1"/>
          </p:nvSpPr>
          <p:spPr>
            <a:xfrm>
              <a:off x="355142" y="6477000"/>
              <a:ext cx="237067" cy="237067"/>
            </a:xfrm>
            <a:prstGeom prst="rect">
              <a:avLst/>
            </a:prstGeom>
            <a:solidFill>
              <a:srgbClr val="66AD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p:cNvSpPr/>
          <p:nvPr userDrawn="1"/>
        </p:nvSpPr>
        <p:spPr>
          <a:xfrm>
            <a:off x="664774" y="6192479"/>
            <a:ext cx="3249828" cy="600164"/>
          </a:xfrm>
          <a:prstGeom prst="rect">
            <a:avLst/>
          </a:prstGeom>
          <a:noFill/>
        </p:spPr>
        <p:txBody>
          <a:bodyPr wrap="square">
            <a:spAutoFit/>
          </a:bodyPr>
          <a:lstStyle/>
          <a:p>
            <a:pPr algn="l">
              <a:lnSpc>
                <a:spcPct val="100000"/>
              </a:lnSpc>
            </a:pPr>
            <a:r>
              <a:rPr lang="en-US" sz="1100" b="1" i="0" kern="1200" dirty="0">
                <a:solidFill>
                  <a:srgbClr val="AAC591"/>
                </a:solidFill>
                <a:latin typeface="Arial"/>
                <a:ea typeface="+mn-ea"/>
                <a:cs typeface="Arial"/>
              </a:rPr>
              <a:t>EARLY SCREENING, BETTER OUTCOMES:</a:t>
            </a:r>
          </a:p>
          <a:p>
            <a:pPr algn="l">
              <a:lnSpc>
                <a:spcPct val="100000"/>
              </a:lnSpc>
            </a:pPr>
            <a:r>
              <a:rPr lang="en-US" sz="1100" b="1" i="0" kern="1200" dirty="0">
                <a:solidFill>
                  <a:schemeClr val="bg1"/>
                </a:solidFill>
                <a:latin typeface="Arial"/>
                <a:ea typeface="+mn-ea"/>
                <a:cs typeface="Arial"/>
              </a:rPr>
              <a:t>Developmental Screening &amp; Referral Toolkit for Pediatric Medical Clinics</a:t>
            </a:r>
            <a:endParaRPr lang="en-US" sz="1100" b="1" i="0" dirty="0">
              <a:solidFill>
                <a:schemeClr val="bg1"/>
              </a:solidFill>
              <a:latin typeface="Arial"/>
              <a:cs typeface="Arial"/>
            </a:endParaRPr>
          </a:p>
        </p:txBody>
      </p:sp>
      <p:pic>
        <p:nvPicPr>
          <p:cNvPr id="32" name="Picture 31" descr="F5LA_Logo_color-201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7326" y="5613486"/>
            <a:ext cx="2173037" cy="1398249"/>
          </a:xfrm>
          <a:prstGeom prst="rect">
            <a:avLst/>
          </a:prstGeom>
        </p:spPr>
      </p:pic>
      <p:pic>
        <p:nvPicPr>
          <p:cNvPr id="33" name="Picture 32" descr="CHLA Butterfly Logo®_No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84240" y="5854763"/>
            <a:ext cx="1985448" cy="802711"/>
          </a:xfrm>
          <a:prstGeom prst="rect">
            <a:avLst/>
          </a:prstGeom>
        </p:spPr>
      </p:pic>
      <p:pic>
        <p:nvPicPr>
          <p:cNvPr id="2" name="Picture 1" descr="iStock-1126430450.jpg"/>
          <p:cNvPicPr>
            <a:picLocks noChangeAspect="1"/>
          </p:cNvPicPr>
          <p:nvPr userDrawn="1"/>
        </p:nvPicPr>
        <p:blipFill rotWithShape="1">
          <a:blip r:embed="rId4" cstate="print">
            <a:extLst>
              <a:ext uri="{28A0092B-C50C-407E-A947-70E740481C1C}">
                <a14:useLocalDpi xmlns:a14="http://schemas.microsoft.com/office/drawing/2010/main" val="0"/>
              </a:ext>
            </a:extLst>
          </a:blip>
          <a:srcRect r="10825"/>
          <a:stretch/>
        </p:blipFill>
        <p:spPr>
          <a:xfrm flipH="1">
            <a:off x="5751087" y="-1"/>
            <a:ext cx="3392912" cy="5707187"/>
          </a:xfrm>
          <a:prstGeom prst="rect">
            <a:avLst/>
          </a:prstGeom>
        </p:spPr>
      </p:pic>
    </p:spTree>
    <p:extLst>
      <p:ext uri="{BB962C8B-B14F-4D97-AF65-F5344CB8AC3E}">
        <p14:creationId xmlns:p14="http://schemas.microsoft.com/office/powerpoint/2010/main" val="15226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32BFAE-8CEF-44B0-A456-671F63C416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0A67399-91D4-42BB-8A44-69B14DC42C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5D9CFF-0B6B-417B-883E-F2AC0D84CC40}"/>
              </a:ext>
            </a:extLst>
          </p:cNvPr>
          <p:cNvSpPr>
            <a:spLocks noGrp="1"/>
          </p:cNvSpPr>
          <p:nvPr>
            <p:ph type="dt" sz="half" idx="10"/>
          </p:nvPr>
        </p:nvSpPr>
        <p:spPr/>
        <p:txBody>
          <a:bodyPr/>
          <a:lstStyle/>
          <a:p>
            <a:fld id="{36C6EA1F-2C60-4077-8694-A80F38CE21B6}" type="datetimeFigureOut">
              <a:rPr lang="en-US" smtClean="0"/>
              <a:t>7/13/20</a:t>
            </a:fld>
            <a:endParaRPr lang="en-US"/>
          </a:p>
        </p:txBody>
      </p:sp>
      <p:sp>
        <p:nvSpPr>
          <p:cNvPr id="5" name="Footer Placeholder 4">
            <a:extLst>
              <a:ext uri="{FF2B5EF4-FFF2-40B4-BE49-F238E27FC236}">
                <a16:creationId xmlns:a16="http://schemas.microsoft.com/office/drawing/2014/main" xmlns="" id="{37078DBE-652A-4ECE-AE7E-CFDA411BA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FF5DE5-70A4-4D3D-A4B2-A0B21A65976B}"/>
              </a:ext>
            </a:extLst>
          </p:cNvPr>
          <p:cNvSpPr>
            <a:spLocks noGrp="1"/>
          </p:cNvSpPr>
          <p:nvPr>
            <p:ph type="sldNum" sz="quarter" idx="12"/>
          </p:nvPr>
        </p:nvSpPr>
        <p:spPr/>
        <p:txBody>
          <a:bodyPr/>
          <a:lstStyle/>
          <a:p>
            <a:fld id="{43E1FBA2-1E42-4920-98AE-8432DCB4C553}" type="slidenum">
              <a:rPr lang="en-US" smtClean="0"/>
              <a:t>‹#›</a:t>
            </a:fld>
            <a:endParaRPr lang="en-US"/>
          </a:p>
        </p:txBody>
      </p:sp>
    </p:spTree>
    <p:extLst>
      <p:ext uri="{BB962C8B-B14F-4D97-AF65-F5344CB8AC3E}">
        <p14:creationId xmlns:p14="http://schemas.microsoft.com/office/powerpoint/2010/main" val="193851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7243A1E-4F87-4EB9-A618-1C6105C78A4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A417E99-2452-44C1-B5FC-6379D7DFB43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D0C7A5-7BAD-4061-BE37-0BE966E42626}"/>
              </a:ext>
            </a:extLst>
          </p:cNvPr>
          <p:cNvSpPr>
            <a:spLocks noGrp="1"/>
          </p:cNvSpPr>
          <p:nvPr>
            <p:ph type="dt" sz="half" idx="10"/>
          </p:nvPr>
        </p:nvSpPr>
        <p:spPr/>
        <p:txBody>
          <a:bodyPr/>
          <a:lstStyle/>
          <a:p>
            <a:fld id="{36C6EA1F-2C60-4077-8694-A80F38CE21B6}" type="datetimeFigureOut">
              <a:rPr lang="en-US" smtClean="0"/>
              <a:t>7/13/20</a:t>
            </a:fld>
            <a:endParaRPr lang="en-US"/>
          </a:p>
        </p:txBody>
      </p:sp>
      <p:sp>
        <p:nvSpPr>
          <p:cNvPr id="5" name="Footer Placeholder 4">
            <a:extLst>
              <a:ext uri="{FF2B5EF4-FFF2-40B4-BE49-F238E27FC236}">
                <a16:creationId xmlns:a16="http://schemas.microsoft.com/office/drawing/2014/main" xmlns="" id="{88386472-7A1D-404E-8813-CC8F522BD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256992-A922-4582-A10D-22F1F5589320}"/>
              </a:ext>
            </a:extLst>
          </p:cNvPr>
          <p:cNvSpPr>
            <a:spLocks noGrp="1"/>
          </p:cNvSpPr>
          <p:nvPr>
            <p:ph type="sldNum" sz="quarter" idx="12"/>
          </p:nvPr>
        </p:nvSpPr>
        <p:spPr/>
        <p:txBody>
          <a:bodyPr/>
          <a:lstStyle/>
          <a:p>
            <a:fld id="{43E1FBA2-1E42-4920-98AE-8432DCB4C553}" type="slidenum">
              <a:rPr lang="en-US" smtClean="0"/>
              <a:t>‹#›</a:t>
            </a:fld>
            <a:endParaRPr lang="en-US"/>
          </a:p>
        </p:txBody>
      </p:sp>
    </p:spTree>
    <p:extLst>
      <p:ext uri="{BB962C8B-B14F-4D97-AF65-F5344CB8AC3E}">
        <p14:creationId xmlns:p14="http://schemas.microsoft.com/office/powerpoint/2010/main" val="997522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with custom picture">
    <p:spTree>
      <p:nvGrpSpPr>
        <p:cNvPr id="1" name=""/>
        <p:cNvGrpSpPr/>
        <p:nvPr/>
      </p:nvGrpSpPr>
      <p:grpSpPr>
        <a:xfrm>
          <a:off x="0" y="0"/>
          <a:ext cx="0" cy="0"/>
          <a:chOff x="0" y="0"/>
          <a:chExt cx="0" cy="0"/>
        </a:xfrm>
      </p:grpSpPr>
      <p:sp>
        <p:nvSpPr>
          <p:cNvPr id="15" name="Rectangle 14"/>
          <p:cNvSpPr/>
          <p:nvPr userDrawn="1"/>
        </p:nvSpPr>
        <p:spPr>
          <a:xfrm>
            <a:off x="-1" y="6155033"/>
            <a:ext cx="9144001" cy="471924"/>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9" name="Rectangle 18"/>
          <p:cNvSpPr/>
          <p:nvPr userDrawn="1"/>
        </p:nvSpPr>
        <p:spPr>
          <a:xfrm>
            <a:off x="0" y="0"/>
            <a:ext cx="5638800" cy="5704704"/>
          </a:xfrm>
          <a:prstGeom prst="rect">
            <a:avLst/>
          </a:prstGeom>
          <a:solidFill>
            <a:srgbClr val="168B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0" y="5800812"/>
            <a:ext cx="4043405" cy="1057188"/>
          </a:xfrm>
          <a:prstGeom prst="rect">
            <a:avLst/>
          </a:prstGeom>
          <a:solidFill>
            <a:srgbClr val="168B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userDrawn="1"/>
        </p:nvGrpSpPr>
        <p:grpSpPr>
          <a:xfrm>
            <a:off x="5049795" y="5115699"/>
            <a:ext cx="512805" cy="521272"/>
            <a:chOff x="5049795" y="5115699"/>
            <a:chExt cx="512805" cy="521272"/>
          </a:xfrm>
        </p:grpSpPr>
        <p:sp>
          <p:nvSpPr>
            <p:cNvPr id="22" name="Rectangle 21"/>
            <p:cNvSpPr/>
            <p:nvPr userDrawn="1"/>
          </p:nvSpPr>
          <p:spPr>
            <a:xfrm>
              <a:off x="5325533" y="5115699"/>
              <a:ext cx="237067" cy="237067"/>
            </a:xfrm>
            <a:prstGeom prst="rect">
              <a:avLst/>
            </a:prstGeom>
            <a:solidFill>
              <a:srgbClr val="AAC5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5325533" y="5399904"/>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5049795" y="5399904"/>
              <a:ext cx="237067" cy="237067"/>
            </a:xfrm>
            <a:prstGeom prst="rect">
              <a:avLst/>
            </a:prstGeom>
            <a:solidFill>
              <a:srgbClr val="66AD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a:off x="76200" y="6199660"/>
            <a:ext cx="516009" cy="514407"/>
            <a:chOff x="76200" y="6199660"/>
            <a:chExt cx="516009" cy="514407"/>
          </a:xfrm>
        </p:grpSpPr>
        <p:sp>
          <p:nvSpPr>
            <p:cNvPr id="26" name="Rectangle 25"/>
            <p:cNvSpPr/>
            <p:nvPr userDrawn="1"/>
          </p:nvSpPr>
          <p:spPr>
            <a:xfrm>
              <a:off x="76200" y="6199660"/>
              <a:ext cx="237067" cy="237067"/>
            </a:xfrm>
            <a:prstGeom prst="rect">
              <a:avLst/>
            </a:prstGeom>
            <a:solidFill>
              <a:srgbClr val="AAC5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a:xfrm>
              <a:off x="355142" y="6477000"/>
              <a:ext cx="237067" cy="237067"/>
            </a:xfrm>
            <a:prstGeom prst="rect">
              <a:avLst/>
            </a:prstGeom>
            <a:solidFill>
              <a:srgbClr val="66AD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Rectangle 28"/>
          <p:cNvSpPr/>
          <p:nvPr userDrawn="1"/>
        </p:nvSpPr>
        <p:spPr>
          <a:xfrm>
            <a:off x="664774" y="6192479"/>
            <a:ext cx="3249828" cy="600164"/>
          </a:xfrm>
          <a:prstGeom prst="rect">
            <a:avLst/>
          </a:prstGeom>
          <a:noFill/>
        </p:spPr>
        <p:txBody>
          <a:bodyPr wrap="square">
            <a:spAutoFit/>
          </a:bodyPr>
          <a:lstStyle/>
          <a:p>
            <a:pPr algn="l">
              <a:lnSpc>
                <a:spcPct val="100000"/>
              </a:lnSpc>
            </a:pPr>
            <a:r>
              <a:rPr lang="en-US" sz="1100" b="1" i="0" kern="1200" dirty="0">
                <a:solidFill>
                  <a:srgbClr val="AAC591"/>
                </a:solidFill>
                <a:latin typeface="Arial"/>
                <a:ea typeface="+mn-ea"/>
                <a:cs typeface="Arial"/>
              </a:rPr>
              <a:t>EARLY SCREENING, BETTER OUTCOMES:</a:t>
            </a:r>
          </a:p>
          <a:p>
            <a:pPr algn="l">
              <a:lnSpc>
                <a:spcPct val="100000"/>
              </a:lnSpc>
            </a:pPr>
            <a:r>
              <a:rPr lang="en-US" sz="1100" b="1" i="0" kern="1200" dirty="0">
                <a:solidFill>
                  <a:schemeClr val="bg1"/>
                </a:solidFill>
                <a:latin typeface="Arial"/>
                <a:ea typeface="+mn-ea"/>
                <a:cs typeface="Arial"/>
              </a:rPr>
              <a:t>Developmental Screening &amp; Referral Toolkit for Pediatric Medical Clinics</a:t>
            </a:r>
            <a:endParaRPr lang="en-US" sz="1100" b="1" i="0" dirty="0">
              <a:solidFill>
                <a:schemeClr val="bg1"/>
              </a:solidFill>
              <a:latin typeface="Arial"/>
              <a:cs typeface="Arial"/>
            </a:endParaRPr>
          </a:p>
        </p:txBody>
      </p:sp>
      <p:pic>
        <p:nvPicPr>
          <p:cNvPr id="30" name="Pictur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r="10561"/>
          <a:stretch/>
        </p:blipFill>
        <p:spPr>
          <a:xfrm flipH="1">
            <a:off x="5744508" y="-1"/>
            <a:ext cx="3399492" cy="5701325"/>
          </a:xfrm>
          <a:prstGeom prst="rect">
            <a:avLst/>
          </a:prstGeom>
        </p:spPr>
      </p:pic>
      <p:pic>
        <p:nvPicPr>
          <p:cNvPr id="31" name="Picture 30" descr="F5LA_Logo_color-201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7326" y="5613486"/>
            <a:ext cx="2173037" cy="1398249"/>
          </a:xfrm>
          <a:prstGeom prst="rect">
            <a:avLst/>
          </a:prstGeom>
        </p:spPr>
      </p:pic>
      <p:pic>
        <p:nvPicPr>
          <p:cNvPr id="32" name="Picture 31" descr="CHLA Butterfly Logo®_No Tag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84240" y="5854763"/>
            <a:ext cx="1985448" cy="802711"/>
          </a:xfrm>
          <a:prstGeom prst="rect">
            <a:avLst/>
          </a:prstGeom>
        </p:spPr>
      </p:pic>
    </p:spTree>
    <p:extLst>
      <p:ext uri="{BB962C8B-B14F-4D97-AF65-F5344CB8AC3E}">
        <p14:creationId xmlns:p14="http://schemas.microsoft.com/office/powerpoint/2010/main" val="2662099503"/>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out Yourself and 2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1DEF64-6C68-EF43-9473-FE34F6D47C6D}" type="slidenum">
              <a:rPr lang="en-US" smtClean="0"/>
              <a:pPr/>
              <a:t>‹#›</a:t>
            </a:fld>
            <a:endParaRPr lang="en-US" dirty="0"/>
          </a:p>
        </p:txBody>
      </p:sp>
      <p:sp>
        <p:nvSpPr>
          <p:cNvPr id="4" name="Picture Placeholder 2"/>
          <p:cNvSpPr>
            <a:spLocks noGrp="1"/>
          </p:cNvSpPr>
          <p:nvPr>
            <p:ph type="pic" idx="15"/>
          </p:nvPr>
        </p:nvSpPr>
        <p:spPr>
          <a:xfrm>
            <a:off x="7318070" y="1146510"/>
            <a:ext cx="1640914" cy="2187885"/>
          </a:xfrm>
          <a:prstGeom prst="ellipse">
            <a:avLst/>
          </a:prstGeom>
          <a:noFill/>
          <a:ln w="50800" cap="flat">
            <a:noFill/>
            <a:miter lim="800000"/>
          </a:ln>
          <a:effectLst/>
          <a:scene3d>
            <a:camera prst="orthographicFront"/>
            <a:lightRig rig="contrasting" dir="t">
              <a:rot lat="0" lon="0" rev="2400000"/>
            </a:lightRig>
          </a:scene3d>
          <a:sp3d>
            <a:contourClr>
              <a:schemeClr val="bg2">
                <a:shade val="50000"/>
              </a:schemeClr>
            </a:contourClr>
          </a:sp3d>
        </p:spPr>
        <p:txBody>
          <a:bodyPr/>
          <a:lstStyle>
            <a:lvl1pPr marL="0" indent="0">
              <a:buNone/>
              <a:defRPr sz="1000">
                <a:solidFill>
                  <a:srgbClr val="332A86"/>
                </a:solidFill>
                <a:latin typeface="Arial"/>
                <a:cs typeface="Arial"/>
              </a:defRPr>
            </a:lvl1pPr>
          </a:lstStyle>
          <a:p>
            <a:r>
              <a:rPr kumimoji="0" lang="en-US" dirty="0"/>
              <a:t>Drag picture to placeholder or click icon to add</a:t>
            </a:r>
          </a:p>
        </p:txBody>
      </p:sp>
      <p:sp>
        <p:nvSpPr>
          <p:cNvPr id="5" name="Picture Placeholder 2"/>
          <p:cNvSpPr>
            <a:spLocks noGrp="1"/>
          </p:cNvSpPr>
          <p:nvPr>
            <p:ph type="pic" idx="14"/>
          </p:nvPr>
        </p:nvSpPr>
        <p:spPr>
          <a:xfrm>
            <a:off x="4749787" y="2040569"/>
            <a:ext cx="3139790" cy="4186387"/>
          </a:xfrm>
          <a:prstGeom prst="ellipse">
            <a:avLst/>
          </a:prstGeom>
          <a:noFill/>
          <a:ln w="50800" cap="flat">
            <a:noFill/>
            <a:miter lim="800000"/>
          </a:ln>
          <a:effectLst/>
          <a:scene3d>
            <a:camera prst="orthographicFront"/>
            <a:lightRig rig="contrasting" dir="t">
              <a:rot lat="0" lon="0" rev="2400000"/>
            </a:lightRig>
          </a:scene3d>
          <a:sp3d>
            <a:contourClr>
              <a:schemeClr val="bg2">
                <a:shade val="50000"/>
              </a:schemeClr>
            </a:contourClr>
          </a:sp3d>
        </p:spPr>
        <p:txBody>
          <a:bodyPr/>
          <a:lstStyle>
            <a:lvl1pPr marL="0" indent="0">
              <a:buNone/>
              <a:defRPr sz="2000">
                <a:solidFill>
                  <a:srgbClr val="332A86"/>
                </a:solidFill>
                <a:latin typeface="Arial"/>
                <a:cs typeface="Arial"/>
              </a:defRPr>
            </a:lvl1pPr>
          </a:lstStyle>
          <a:p>
            <a:r>
              <a:rPr kumimoji="0" lang="en-US" dirty="0"/>
              <a:t>Drag picture to placeholder or click icon to add</a:t>
            </a:r>
          </a:p>
        </p:txBody>
      </p:sp>
      <p:sp>
        <p:nvSpPr>
          <p:cNvPr id="6" name="Subtitle 8"/>
          <p:cNvSpPr>
            <a:spLocks noGrp="1"/>
          </p:cNvSpPr>
          <p:nvPr>
            <p:ph type="subTitle" idx="13" hasCustomPrompt="1"/>
          </p:nvPr>
        </p:nvSpPr>
        <p:spPr>
          <a:xfrm>
            <a:off x="224867" y="322342"/>
            <a:ext cx="6946017" cy="484524"/>
          </a:xfrm>
          <a:prstGeom prst="rect">
            <a:avLst/>
          </a:prstGeom>
        </p:spPr>
        <p:txBody>
          <a:bodyPr lIns="57374" tIns="28687" rIns="57374" bIns="28687" anchor="ctr">
            <a:normAutofit/>
          </a:bodyPr>
          <a:lstStyle>
            <a:lvl1pPr marL="0" indent="0" algn="l">
              <a:buNone/>
              <a:defRPr sz="2300" cap="none" baseline="0">
                <a:solidFill>
                  <a:srgbClr val="FFFFFF"/>
                </a:solidFill>
                <a:latin typeface="Arial"/>
                <a:cs typeface="Arial"/>
              </a:defRPr>
            </a:lvl1pPr>
            <a:lvl2pPr marL="387017" indent="0" algn="ctr">
              <a:buNone/>
            </a:lvl2pPr>
            <a:lvl3pPr marL="774031" indent="0" algn="ctr">
              <a:buNone/>
            </a:lvl3pPr>
            <a:lvl4pPr marL="1161049" indent="0" algn="ctr">
              <a:buNone/>
            </a:lvl4pPr>
            <a:lvl5pPr marL="1548065" indent="0" algn="ctr">
              <a:buNone/>
            </a:lvl5pPr>
            <a:lvl6pPr marL="1935082" indent="0" algn="ctr">
              <a:buNone/>
            </a:lvl6pPr>
            <a:lvl7pPr marL="2322098" indent="0" algn="ctr">
              <a:buNone/>
            </a:lvl7pPr>
            <a:lvl8pPr marL="2709114" indent="0" algn="ctr">
              <a:buNone/>
            </a:lvl8pPr>
            <a:lvl9pPr marL="3096132" indent="0" algn="ctr">
              <a:buNone/>
            </a:lvl9pPr>
          </a:lstStyle>
          <a:p>
            <a:r>
              <a:rPr kumimoji="0" lang="en-US" dirty="0"/>
              <a:t>Click To Edit Master Title Style</a:t>
            </a:r>
          </a:p>
        </p:txBody>
      </p:sp>
      <p:sp>
        <p:nvSpPr>
          <p:cNvPr id="7" name="Shape 20"/>
          <p:cNvSpPr>
            <a:spLocks noGrp="1"/>
          </p:cNvSpPr>
          <p:nvPr>
            <p:ph type="body" idx="1" hasCustomPrompt="1"/>
          </p:nvPr>
        </p:nvSpPr>
        <p:spPr>
          <a:xfrm>
            <a:off x="669727" y="1392022"/>
            <a:ext cx="3991728" cy="4517073"/>
          </a:xfrm>
          <a:prstGeom prst="rect">
            <a:avLst/>
          </a:prstGeom>
        </p:spPr>
        <p:txBody>
          <a:bodyPr lIns="57374" tIns="28687" rIns="57374" bIns="28687" anchor="t">
            <a:normAutofit/>
          </a:bodyPr>
          <a:lstStyle>
            <a:lvl1pPr marL="0" indent="0" algn="l">
              <a:lnSpc>
                <a:spcPct val="130000"/>
              </a:lnSpc>
              <a:spcBef>
                <a:spcPts val="0"/>
              </a:spcBef>
              <a:buSzTx/>
              <a:buFont typeface="Arial"/>
              <a:buNone/>
              <a:defRPr sz="2800" baseline="0">
                <a:solidFill>
                  <a:srgbClr val="261973"/>
                </a:solidFill>
                <a:latin typeface="Arial"/>
                <a:cs typeface="Arial"/>
              </a:defRPr>
            </a:lvl1pPr>
            <a:lvl2pPr marL="286870" indent="-286870" algn="l">
              <a:lnSpc>
                <a:spcPct val="130000"/>
              </a:lnSpc>
              <a:spcBef>
                <a:spcPts val="0"/>
              </a:spcBef>
              <a:buSzTx/>
              <a:buFont typeface="Arial"/>
              <a:buChar char="•"/>
              <a:defRPr sz="2800">
                <a:solidFill>
                  <a:srgbClr val="261973"/>
                </a:solidFill>
                <a:latin typeface="Arial"/>
                <a:cs typeface="Arial"/>
              </a:defRPr>
            </a:lvl2pPr>
            <a:lvl3pPr marL="286870" indent="-286870" algn="l">
              <a:lnSpc>
                <a:spcPct val="130000"/>
              </a:lnSpc>
              <a:spcBef>
                <a:spcPts val="0"/>
              </a:spcBef>
              <a:buSzTx/>
              <a:buFont typeface="Arial"/>
              <a:buChar char="•"/>
              <a:defRPr sz="2800">
                <a:solidFill>
                  <a:srgbClr val="261973"/>
                </a:solidFill>
                <a:latin typeface="Arial"/>
                <a:cs typeface="Arial"/>
              </a:defRPr>
            </a:lvl3pPr>
            <a:lvl4pPr marL="286870" indent="-286870" algn="l">
              <a:lnSpc>
                <a:spcPct val="130000"/>
              </a:lnSpc>
              <a:spcBef>
                <a:spcPts val="0"/>
              </a:spcBef>
              <a:buSzTx/>
              <a:buFont typeface="Arial"/>
              <a:buChar char="•"/>
              <a:defRPr sz="2800">
                <a:solidFill>
                  <a:srgbClr val="261973"/>
                </a:solidFill>
                <a:latin typeface="Arial"/>
                <a:cs typeface="Arial"/>
              </a:defRPr>
            </a:lvl4pPr>
            <a:lvl5pPr marL="286870" indent="-286870" algn="l">
              <a:lnSpc>
                <a:spcPct val="130000"/>
              </a:lnSpc>
              <a:spcBef>
                <a:spcPts val="0"/>
              </a:spcBef>
              <a:buSzTx/>
              <a:buFont typeface="Arial"/>
              <a:buChar char="•"/>
              <a:defRPr sz="2800">
                <a:solidFill>
                  <a:srgbClr val="261973"/>
                </a:solidFill>
                <a:latin typeface="Arial"/>
                <a:cs typeface="Arial"/>
              </a:defRPr>
            </a:lvl5pPr>
          </a:lstStyle>
          <a:p>
            <a:pPr lvl="0">
              <a:defRPr sz="1800"/>
            </a:pPr>
            <a:r>
              <a:rPr lang="en-US" sz="2000" dirty="0"/>
              <a:t>I’m [Insert your name]</a:t>
            </a:r>
            <a:endParaRPr sz="2000" dirty="0"/>
          </a:p>
          <a:p>
            <a:pPr lvl="1">
              <a:defRPr sz="1800"/>
            </a:pPr>
            <a:r>
              <a:rPr lang="en-US" sz="2000" dirty="0"/>
              <a:t>Fact 1 about yourself</a:t>
            </a:r>
            <a:endParaRPr sz="2000" dirty="0"/>
          </a:p>
          <a:p>
            <a:pPr lvl="1">
              <a:defRPr sz="1800"/>
            </a:pPr>
            <a:r>
              <a:rPr lang="en-US" sz="2000" dirty="0"/>
              <a:t>Fact 2 about yourself</a:t>
            </a:r>
          </a:p>
          <a:p>
            <a:pPr lvl="3">
              <a:defRPr sz="1800"/>
            </a:pPr>
            <a:r>
              <a:rPr lang="en-US" sz="2000" dirty="0"/>
              <a:t>Why do you consider this work important</a:t>
            </a:r>
            <a:endParaRPr sz="2000" dirty="0"/>
          </a:p>
          <a:p>
            <a:pPr lvl="4">
              <a:defRPr sz="1800"/>
            </a:pPr>
            <a:r>
              <a:rPr lang="en-US" sz="2000" dirty="0"/>
              <a:t>Your point of view, or approach to your work</a:t>
            </a:r>
            <a:endParaRPr sz="2000" dirty="0"/>
          </a:p>
        </p:txBody>
      </p:sp>
    </p:spTree>
    <p:extLst>
      <p:ext uri="{BB962C8B-B14F-4D97-AF65-F5344CB8AC3E}">
        <p14:creationId xmlns:p14="http://schemas.microsoft.com/office/powerpoint/2010/main" val="3484485255"/>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E514BA9B-05DD-4BE6-99CE-80DBF5AA4E99}"/>
              </a:ext>
            </a:extLst>
          </p:cNvPr>
          <p:cNvSpPr>
            <a:spLocks noGrp="1"/>
          </p:cNvSpPr>
          <p:nvPr>
            <p:ph type="dt" sz="half" idx="10"/>
          </p:nvPr>
        </p:nvSpPr>
        <p:spPr/>
        <p:txBody>
          <a:bodyPr/>
          <a:lstStyle/>
          <a:p>
            <a:fld id="{36C6EA1F-2C60-4077-8694-A80F38CE21B6}" type="datetimeFigureOut">
              <a:rPr lang="en-US" smtClean="0"/>
              <a:t>7/13/20</a:t>
            </a:fld>
            <a:endParaRPr lang="en-US"/>
          </a:p>
        </p:txBody>
      </p:sp>
      <p:sp>
        <p:nvSpPr>
          <p:cNvPr id="5" name="Footer Placeholder 4">
            <a:extLst>
              <a:ext uri="{FF2B5EF4-FFF2-40B4-BE49-F238E27FC236}">
                <a16:creationId xmlns:a16="http://schemas.microsoft.com/office/drawing/2014/main" xmlns="" id="{49DD9106-C711-4526-B741-8BA325189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070052-7874-4F6C-B53A-96A984E54022}"/>
              </a:ext>
            </a:extLst>
          </p:cNvPr>
          <p:cNvSpPr>
            <a:spLocks noGrp="1"/>
          </p:cNvSpPr>
          <p:nvPr>
            <p:ph type="sldNum" sz="quarter" idx="12"/>
          </p:nvPr>
        </p:nvSpPr>
        <p:spPr/>
        <p:txBody>
          <a:bodyPr/>
          <a:lstStyle/>
          <a:p>
            <a:fld id="{43E1FBA2-1E42-4920-98AE-8432DCB4C553}" type="slidenum">
              <a:rPr lang="en-US" smtClean="0"/>
              <a:t>‹#›</a:t>
            </a:fld>
            <a:endParaRPr lang="en-US"/>
          </a:p>
        </p:txBody>
      </p:sp>
      <p:sp>
        <p:nvSpPr>
          <p:cNvPr id="7" name="Rectangle 6"/>
          <p:cNvSpPr/>
          <p:nvPr userDrawn="1"/>
        </p:nvSpPr>
        <p:spPr>
          <a:xfrm>
            <a:off x="0" y="6335272"/>
            <a:ext cx="9144000" cy="533400"/>
          </a:xfrm>
          <a:prstGeom prst="rect">
            <a:avLst/>
          </a:prstGeom>
          <a:solidFill>
            <a:srgbClr val="168B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457200" y="6381637"/>
            <a:ext cx="7924800" cy="430887"/>
          </a:xfrm>
          <a:prstGeom prst="rect">
            <a:avLst/>
          </a:prstGeom>
          <a:noFill/>
        </p:spPr>
        <p:txBody>
          <a:bodyPr wrap="square">
            <a:spAutoFit/>
          </a:bodyPr>
          <a:lstStyle/>
          <a:p>
            <a:pPr algn="l">
              <a:lnSpc>
                <a:spcPct val="100000"/>
              </a:lnSpc>
            </a:pPr>
            <a:r>
              <a:rPr lang="en-US" sz="1100" b="1" i="0" kern="1200" dirty="0">
                <a:solidFill>
                  <a:srgbClr val="AAC591"/>
                </a:solidFill>
                <a:latin typeface="Arial"/>
                <a:ea typeface="+mn-ea"/>
                <a:cs typeface="Arial"/>
              </a:rPr>
              <a:t>EARLY SCREENING, BETTER OUTCOMES:</a:t>
            </a:r>
          </a:p>
          <a:p>
            <a:pPr algn="l">
              <a:lnSpc>
                <a:spcPct val="100000"/>
              </a:lnSpc>
            </a:pPr>
            <a:r>
              <a:rPr lang="en-US" sz="1100" b="0" i="0" kern="1200" dirty="0">
                <a:solidFill>
                  <a:schemeClr val="bg1"/>
                </a:solidFill>
                <a:latin typeface="Arial"/>
                <a:ea typeface="+mn-ea"/>
                <a:cs typeface="Arial"/>
              </a:rPr>
              <a:t>Developmental Screening &amp; Referral Toolkit for Pediatric Medical Clinics</a:t>
            </a:r>
            <a:endParaRPr lang="en-US" sz="1100" b="0" i="0" dirty="0">
              <a:solidFill>
                <a:schemeClr val="bg1"/>
              </a:solidFill>
              <a:latin typeface="Arial"/>
              <a:cs typeface="Arial"/>
            </a:endParaRPr>
          </a:p>
        </p:txBody>
      </p:sp>
      <p:grpSp>
        <p:nvGrpSpPr>
          <p:cNvPr id="9" name="Group 8"/>
          <p:cNvGrpSpPr/>
          <p:nvPr userDrawn="1"/>
        </p:nvGrpSpPr>
        <p:grpSpPr>
          <a:xfrm>
            <a:off x="76200" y="6442232"/>
            <a:ext cx="297656" cy="292893"/>
            <a:chOff x="76200" y="6431560"/>
            <a:chExt cx="297656" cy="292893"/>
          </a:xfrm>
        </p:grpSpPr>
        <p:sp>
          <p:nvSpPr>
            <p:cNvPr id="10" name="Rectangle 9"/>
            <p:cNvSpPr/>
            <p:nvPr userDrawn="1"/>
          </p:nvSpPr>
          <p:spPr>
            <a:xfrm>
              <a:off x="76200" y="6431560"/>
              <a:ext cx="133350" cy="133350"/>
            </a:xfrm>
            <a:prstGeom prst="rect">
              <a:avLst/>
            </a:prstGeom>
            <a:solidFill>
              <a:srgbClr val="AAC5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76200" y="6591103"/>
              <a:ext cx="133350" cy="133350"/>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240506" y="6591103"/>
              <a:ext cx="133350" cy="133350"/>
            </a:xfrm>
            <a:prstGeom prst="rect">
              <a:avLst/>
            </a:prstGeom>
            <a:solidFill>
              <a:srgbClr val="66AD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descr="CHLA Butterfly Logo®_No Taglin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9810" y="6369332"/>
            <a:ext cx="1027176" cy="429236"/>
          </a:xfrm>
          <a:prstGeom prst="rect">
            <a:avLst/>
          </a:prstGeom>
        </p:spPr>
      </p:pic>
      <p:pic>
        <p:nvPicPr>
          <p:cNvPr id="14" name="Picture 13" descr="F5LA_Logo_white-201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91870" y="6250833"/>
            <a:ext cx="1109554" cy="713947"/>
          </a:xfrm>
          <a:prstGeom prst="rect">
            <a:avLst/>
          </a:prstGeom>
        </p:spPr>
      </p:pic>
      <p:grpSp>
        <p:nvGrpSpPr>
          <p:cNvPr id="15" name="Group 14"/>
          <p:cNvGrpSpPr/>
          <p:nvPr userDrawn="1"/>
        </p:nvGrpSpPr>
        <p:grpSpPr>
          <a:xfrm rot="10800000">
            <a:off x="8589211" y="94277"/>
            <a:ext cx="485259" cy="483752"/>
            <a:chOff x="76200" y="6199660"/>
            <a:chExt cx="516009" cy="514407"/>
          </a:xfrm>
        </p:grpSpPr>
        <p:sp>
          <p:nvSpPr>
            <p:cNvPr id="16" name="Rectangle 15"/>
            <p:cNvSpPr/>
            <p:nvPr userDrawn="1"/>
          </p:nvSpPr>
          <p:spPr>
            <a:xfrm>
              <a:off x="76200" y="6199660"/>
              <a:ext cx="237067" cy="237067"/>
            </a:xfrm>
            <a:prstGeom prst="rect">
              <a:avLst/>
            </a:prstGeom>
            <a:solidFill>
              <a:srgbClr val="AAC5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355142" y="6477000"/>
              <a:ext cx="237067" cy="237067"/>
            </a:xfrm>
            <a:prstGeom prst="rect">
              <a:avLst/>
            </a:prstGeom>
            <a:solidFill>
              <a:srgbClr val="66AD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531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66CE2A3-8ADE-4241-BB90-51E5584E810D}"/>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5CE2DC0-7AD9-4D9F-9F67-A4AC7AA42618}"/>
              </a:ext>
            </a:extLst>
          </p:cNvPr>
          <p:cNvSpPr>
            <a:spLocks noGrp="1"/>
          </p:cNvSpPr>
          <p:nvPr>
            <p:ph type="dt" sz="half" idx="10"/>
          </p:nvPr>
        </p:nvSpPr>
        <p:spPr/>
        <p:txBody>
          <a:bodyPr/>
          <a:lstStyle/>
          <a:p>
            <a:fld id="{36C6EA1F-2C60-4077-8694-A80F38CE21B6}" type="datetimeFigureOut">
              <a:rPr lang="en-US" smtClean="0"/>
              <a:t>7/13/20</a:t>
            </a:fld>
            <a:endParaRPr lang="en-US"/>
          </a:p>
        </p:txBody>
      </p:sp>
      <p:sp>
        <p:nvSpPr>
          <p:cNvPr id="5" name="Footer Placeholder 4">
            <a:extLst>
              <a:ext uri="{FF2B5EF4-FFF2-40B4-BE49-F238E27FC236}">
                <a16:creationId xmlns:a16="http://schemas.microsoft.com/office/drawing/2014/main" xmlns="" id="{EFA88899-1E81-4F8E-85F0-ABED0A4EB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80100C-5272-456D-AB01-AACFDFCB83C8}"/>
              </a:ext>
            </a:extLst>
          </p:cNvPr>
          <p:cNvSpPr>
            <a:spLocks noGrp="1"/>
          </p:cNvSpPr>
          <p:nvPr>
            <p:ph type="sldNum" sz="quarter" idx="12"/>
          </p:nvPr>
        </p:nvSpPr>
        <p:spPr/>
        <p:txBody>
          <a:bodyPr/>
          <a:lstStyle/>
          <a:p>
            <a:fld id="{43E1FBA2-1E42-4920-98AE-8432DCB4C553}" type="slidenum">
              <a:rPr lang="en-US" smtClean="0"/>
              <a:t>‹#›</a:t>
            </a:fld>
            <a:endParaRPr lang="en-US"/>
          </a:p>
        </p:txBody>
      </p:sp>
      <p:sp>
        <p:nvSpPr>
          <p:cNvPr id="7" name="Rectangle 6"/>
          <p:cNvSpPr/>
          <p:nvPr userDrawn="1"/>
        </p:nvSpPr>
        <p:spPr>
          <a:xfrm>
            <a:off x="0" y="6324600"/>
            <a:ext cx="9144000" cy="533400"/>
          </a:xfrm>
          <a:prstGeom prst="rect">
            <a:avLst/>
          </a:prstGeom>
          <a:solidFill>
            <a:srgbClr val="168B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AAC591"/>
                </a:solidFill>
                <a:latin typeface="Arial"/>
                <a:ea typeface="+mn-ea"/>
                <a:cs typeface="Arial"/>
              </a:rPr>
              <a:t>EARLY SCREENING, BETTER OUTCOMES:</a:t>
            </a:r>
          </a:p>
          <a:p>
            <a:pPr algn="l">
              <a:lnSpc>
                <a:spcPct val="100000"/>
              </a:lnSpc>
            </a:pPr>
            <a:r>
              <a:rPr lang="en-US" sz="1100" b="0" i="0" kern="1200" dirty="0">
                <a:solidFill>
                  <a:schemeClr val="bg1"/>
                </a:solidFill>
                <a:latin typeface="Arial"/>
                <a:ea typeface="+mn-ea"/>
                <a:cs typeface="Arial"/>
              </a:rPr>
              <a:t>Developmental Screening &amp; Referral Toolkit for Pediatric Medical Clinics</a:t>
            </a:r>
            <a:endParaRPr lang="en-US" sz="1100" b="0" i="0" dirty="0">
              <a:solidFill>
                <a:schemeClr val="bg1"/>
              </a:solidFill>
              <a:latin typeface="Arial"/>
              <a:cs typeface="Arial"/>
            </a:endParaRPr>
          </a:p>
        </p:txBody>
      </p:sp>
      <p:grpSp>
        <p:nvGrpSpPr>
          <p:cNvPr id="9" name="Group 8"/>
          <p:cNvGrpSpPr/>
          <p:nvPr userDrawn="1"/>
        </p:nvGrpSpPr>
        <p:grpSpPr>
          <a:xfrm>
            <a:off x="76200" y="6431560"/>
            <a:ext cx="297656" cy="292893"/>
            <a:chOff x="76200" y="6431560"/>
            <a:chExt cx="297656" cy="292893"/>
          </a:xfrm>
        </p:grpSpPr>
        <p:sp>
          <p:nvSpPr>
            <p:cNvPr id="10" name="Rectangle 9"/>
            <p:cNvSpPr/>
            <p:nvPr userDrawn="1"/>
          </p:nvSpPr>
          <p:spPr>
            <a:xfrm>
              <a:off x="76200" y="6431560"/>
              <a:ext cx="133350" cy="133350"/>
            </a:xfrm>
            <a:prstGeom prst="rect">
              <a:avLst/>
            </a:prstGeom>
            <a:solidFill>
              <a:srgbClr val="AAC5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76200" y="6591103"/>
              <a:ext cx="133350" cy="133350"/>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240506" y="6591103"/>
              <a:ext cx="133350" cy="133350"/>
            </a:xfrm>
            <a:prstGeom prst="rect">
              <a:avLst/>
            </a:prstGeom>
            <a:solidFill>
              <a:srgbClr val="66AD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descr="CHLA Butterfly Logo®_No Taglin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9810" y="6358660"/>
            <a:ext cx="1027176" cy="429236"/>
          </a:xfrm>
          <a:prstGeom prst="rect">
            <a:avLst/>
          </a:prstGeom>
        </p:spPr>
      </p:pic>
      <p:pic>
        <p:nvPicPr>
          <p:cNvPr id="14" name="Picture 13" descr="F5LA_Logo_white-201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91870" y="6240161"/>
            <a:ext cx="1109554" cy="713947"/>
          </a:xfrm>
          <a:prstGeom prst="rect">
            <a:avLst/>
          </a:prstGeom>
        </p:spPr>
      </p:pic>
      <p:grpSp>
        <p:nvGrpSpPr>
          <p:cNvPr id="15" name="Group 14"/>
          <p:cNvGrpSpPr/>
          <p:nvPr userDrawn="1"/>
        </p:nvGrpSpPr>
        <p:grpSpPr>
          <a:xfrm rot="10800000">
            <a:off x="8589211" y="83605"/>
            <a:ext cx="485259" cy="483752"/>
            <a:chOff x="76200" y="6199660"/>
            <a:chExt cx="516009" cy="514407"/>
          </a:xfrm>
        </p:grpSpPr>
        <p:sp>
          <p:nvSpPr>
            <p:cNvPr id="16" name="Rectangle 15"/>
            <p:cNvSpPr/>
            <p:nvPr userDrawn="1"/>
          </p:nvSpPr>
          <p:spPr>
            <a:xfrm>
              <a:off x="76200" y="6199660"/>
              <a:ext cx="237067" cy="237067"/>
            </a:xfrm>
            <a:prstGeom prst="rect">
              <a:avLst/>
            </a:prstGeom>
            <a:solidFill>
              <a:srgbClr val="AAC5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355142" y="6477000"/>
              <a:ext cx="237067" cy="237067"/>
            </a:xfrm>
            <a:prstGeom prst="rect">
              <a:avLst/>
            </a:prstGeom>
            <a:solidFill>
              <a:srgbClr val="66AD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618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7E339A-A299-4735-A308-5DF86F839E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F08673A-463C-4F84-A358-3650ACE8573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24B8A55-E51F-4690-B0AB-9F8A4A423EF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8384A96-85AD-4827-9C45-8A1E502A4718}"/>
              </a:ext>
            </a:extLst>
          </p:cNvPr>
          <p:cNvSpPr>
            <a:spLocks noGrp="1"/>
          </p:cNvSpPr>
          <p:nvPr>
            <p:ph type="dt" sz="half" idx="10"/>
          </p:nvPr>
        </p:nvSpPr>
        <p:spPr/>
        <p:txBody>
          <a:bodyPr/>
          <a:lstStyle/>
          <a:p>
            <a:fld id="{36C6EA1F-2C60-4077-8694-A80F38CE21B6}" type="datetimeFigureOut">
              <a:rPr lang="en-US" smtClean="0"/>
              <a:t>7/13/20</a:t>
            </a:fld>
            <a:endParaRPr lang="en-US"/>
          </a:p>
        </p:txBody>
      </p:sp>
      <p:sp>
        <p:nvSpPr>
          <p:cNvPr id="6" name="Footer Placeholder 5">
            <a:extLst>
              <a:ext uri="{FF2B5EF4-FFF2-40B4-BE49-F238E27FC236}">
                <a16:creationId xmlns:a16="http://schemas.microsoft.com/office/drawing/2014/main" xmlns="" id="{A1C96D85-482E-4C9B-ABCE-BF7D33D4E3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FD2870F-BA74-441B-A913-8E582507433A}"/>
              </a:ext>
            </a:extLst>
          </p:cNvPr>
          <p:cNvSpPr>
            <a:spLocks noGrp="1"/>
          </p:cNvSpPr>
          <p:nvPr>
            <p:ph type="sldNum" sz="quarter" idx="12"/>
          </p:nvPr>
        </p:nvSpPr>
        <p:spPr/>
        <p:txBody>
          <a:bodyPr/>
          <a:lstStyle/>
          <a:p>
            <a:fld id="{43E1FBA2-1E42-4920-98AE-8432DCB4C553}" type="slidenum">
              <a:rPr lang="en-US" smtClean="0"/>
              <a:t>‹#›</a:t>
            </a:fld>
            <a:endParaRPr lang="en-US"/>
          </a:p>
        </p:txBody>
      </p:sp>
      <p:sp>
        <p:nvSpPr>
          <p:cNvPr id="8" name="Rectangle 7"/>
          <p:cNvSpPr/>
          <p:nvPr userDrawn="1"/>
        </p:nvSpPr>
        <p:spPr>
          <a:xfrm>
            <a:off x="0" y="6324600"/>
            <a:ext cx="9144000" cy="533400"/>
          </a:xfrm>
          <a:prstGeom prst="rect">
            <a:avLst/>
          </a:prstGeom>
          <a:solidFill>
            <a:srgbClr val="168B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AAC591"/>
                </a:solidFill>
                <a:latin typeface="Arial"/>
                <a:ea typeface="+mn-ea"/>
                <a:cs typeface="Arial"/>
              </a:rPr>
              <a:t>EARLY SCREENING, BETTER OUTCOMES:</a:t>
            </a:r>
          </a:p>
          <a:p>
            <a:pPr algn="l">
              <a:lnSpc>
                <a:spcPct val="100000"/>
              </a:lnSpc>
            </a:pPr>
            <a:r>
              <a:rPr lang="en-US" sz="1100" b="0" i="0" kern="1200" dirty="0">
                <a:solidFill>
                  <a:schemeClr val="bg1"/>
                </a:solidFill>
                <a:latin typeface="Arial"/>
                <a:ea typeface="+mn-ea"/>
                <a:cs typeface="Arial"/>
              </a:rPr>
              <a:t>Developmental Screening &amp; Referral Toolkit for Pediatric Medical Clinics</a:t>
            </a:r>
            <a:endParaRPr lang="en-US" sz="1100" b="0" i="0" dirty="0">
              <a:solidFill>
                <a:schemeClr val="bg1"/>
              </a:solidFill>
              <a:latin typeface="Arial"/>
              <a:cs typeface="Arial"/>
            </a:endParaRPr>
          </a:p>
        </p:txBody>
      </p:sp>
      <p:grpSp>
        <p:nvGrpSpPr>
          <p:cNvPr id="10" name="Group 9"/>
          <p:cNvGrpSpPr/>
          <p:nvPr userDrawn="1"/>
        </p:nvGrpSpPr>
        <p:grpSpPr>
          <a:xfrm>
            <a:off x="76200" y="6431560"/>
            <a:ext cx="297656" cy="292893"/>
            <a:chOff x="76200" y="6431560"/>
            <a:chExt cx="297656" cy="292893"/>
          </a:xfrm>
        </p:grpSpPr>
        <p:sp>
          <p:nvSpPr>
            <p:cNvPr id="11" name="Rectangle 10"/>
            <p:cNvSpPr/>
            <p:nvPr userDrawn="1"/>
          </p:nvSpPr>
          <p:spPr>
            <a:xfrm>
              <a:off x="76200" y="6431560"/>
              <a:ext cx="133350" cy="133350"/>
            </a:xfrm>
            <a:prstGeom prst="rect">
              <a:avLst/>
            </a:prstGeom>
            <a:solidFill>
              <a:srgbClr val="AAC5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76200" y="6591103"/>
              <a:ext cx="133350" cy="133350"/>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240506" y="6591103"/>
              <a:ext cx="133350" cy="133350"/>
            </a:xfrm>
            <a:prstGeom prst="rect">
              <a:avLst/>
            </a:prstGeom>
            <a:solidFill>
              <a:srgbClr val="66AD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descr="CHLA Butterfly Logo®_No Taglin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9810" y="6358660"/>
            <a:ext cx="1027176" cy="429236"/>
          </a:xfrm>
          <a:prstGeom prst="rect">
            <a:avLst/>
          </a:prstGeom>
        </p:spPr>
      </p:pic>
      <p:pic>
        <p:nvPicPr>
          <p:cNvPr id="15" name="Picture 14" descr="F5LA_Logo_white-201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91870" y="6240161"/>
            <a:ext cx="1109554" cy="713947"/>
          </a:xfrm>
          <a:prstGeom prst="rect">
            <a:avLst/>
          </a:prstGeom>
        </p:spPr>
      </p:pic>
      <p:grpSp>
        <p:nvGrpSpPr>
          <p:cNvPr id="16" name="Group 15"/>
          <p:cNvGrpSpPr/>
          <p:nvPr userDrawn="1"/>
        </p:nvGrpSpPr>
        <p:grpSpPr>
          <a:xfrm rot="10800000">
            <a:off x="8589211" y="83605"/>
            <a:ext cx="485259" cy="483752"/>
            <a:chOff x="76200" y="6199660"/>
            <a:chExt cx="516009" cy="514407"/>
          </a:xfrm>
        </p:grpSpPr>
        <p:sp>
          <p:nvSpPr>
            <p:cNvPr id="17" name="Rectangle 16"/>
            <p:cNvSpPr/>
            <p:nvPr userDrawn="1"/>
          </p:nvSpPr>
          <p:spPr>
            <a:xfrm>
              <a:off x="76200" y="6199660"/>
              <a:ext cx="237067" cy="237067"/>
            </a:xfrm>
            <a:prstGeom prst="rect">
              <a:avLst/>
            </a:prstGeom>
            <a:solidFill>
              <a:srgbClr val="AAC5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355142" y="6477000"/>
              <a:ext cx="237067" cy="237067"/>
            </a:xfrm>
            <a:prstGeom prst="rect">
              <a:avLst/>
            </a:prstGeom>
            <a:solidFill>
              <a:srgbClr val="66AD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640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066845-6508-4CFB-9AC5-B8E3A44CC43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4DFDB1B-6BA9-4D82-AB29-E41E23243A2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2692AD5-C278-442F-9116-F0CCDE600FF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DA1A633-6DD7-47C2-A20B-8F79BBEC2CF9}"/>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7D2015A6-1D16-43E8-85CC-2764AFF0596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3E3DA9F-1497-446F-B04F-B8BDC4D8C3C2}"/>
              </a:ext>
            </a:extLst>
          </p:cNvPr>
          <p:cNvSpPr>
            <a:spLocks noGrp="1"/>
          </p:cNvSpPr>
          <p:nvPr>
            <p:ph type="dt" sz="half" idx="10"/>
          </p:nvPr>
        </p:nvSpPr>
        <p:spPr/>
        <p:txBody>
          <a:bodyPr/>
          <a:lstStyle/>
          <a:p>
            <a:fld id="{36C6EA1F-2C60-4077-8694-A80F38CE21B6}" type="datetimeFigureOut">
              <a:rPr lang="en-US" smtClean="0"/>
              <a:t>7/13/20</a:t>
            </a:fld>
            <a:endParaRPr lang="en-US"/>
          </a:p>
        </p:txBody>
      </p:sp>
      <p:sp>
        <p:nvSpPr>
          <p:cNvPr id="8" name="Footer Placeholder 7">
            <a:extLst>
              <a:ext uri="{FF2B5EF4-FFF2-40B4-BE49-F238E27FC236}">
                <a16:creationId xmlns:a16="http://schemas.microsoft.com/office/drawing/2014/main" xmlns="" id="{3E014846-874B-4DA4-B077-FB922EC339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C2FD8C0-5098-46CD-9F35-715AEAB47D6E}"/>
              </a:ext>
            </a:extLst>
          </p:cNvPr>
          <p:cNvSpPr>
            <a:spLocks noGrp="1"/>
          </p:cNvSpPr>
          <p:nvPr>
            <p:ph type="sldNum" sz="quarter" idx="12"/>
          </p:nvPr>
        </p:nvSpPr>
        <p:spPr/>
        <p:txBody>
          <a:bodyPr/>
          <a:lstStyle/>
          <a:p>
            <a:fld id="{43E1FBA2-1E42-4920-98AE-8432DCB4C553}" type="slidenum">
              <a:rPr lang="en-US" smtClean="0"/>
              <a:t>‹#›</a:t>
            </a:fld>
            <a:endParaRPr lang="en-US"/>
          </a:p>
        </p:txBody>
      </p:sp>
    </p:spTree>
    <p:extLst>
      <p:ext uri="{BB962C8B-B14F-4D97-AF65-F5344CB8AC3E}">
        <p14:creationId xmlns:p14="http://schemas.microsoft.com/office/powerpoint/2010/main" val="415320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FAEB67-0685-432E-A545-5C95C0775B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D792386-3A60-480C-8AC7-0BA13C6B2187}"/>
              </a:ext>
            </a:extLst>
          </p:cNvPr>
          <p:cNvSpPr>
            <a:spLocks noGrp="1"/>
          </p:cNvSpPr>
          <p:nvPr>
            <p:ph type="dt" sz="half" idx="10"/>
          </p:nvPr>
        </p:nvSpPr>
        <p:spPr/>
        <p:txBody>
          <a:bodyPr/>
          <a:lstStyle/>
          <a:p>
            <a:fld id="{36C6EA1F-2C60-4077-8694-A80F38CE21B6}" type="datetimeFigureOut">
              <a:rPr lang="en-US" smtClean="0"/>
              <a:t>7/13/20</a:t>
            </a:fld>
            <a:endParaRPr lang="en-US"/>
          </a:p>
        </p:txBody>
      </p:sp>
      <p:sp>
        <p:nvSpPr>
          <p:cNvPr id="4" name="Footer Placeholder 3">
            <a:extLst>
              <a:ext uri="{FF2B5EF4-FFF2-40B4-BE49-F238E27FC236}">
                <a16:creationId xmlns:a16="http://schemas.microsoft.com/office/drawing/2014/main" xmlns="" id="{072882D8-144C-45D4-B9B4-82BA7DD11B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FE92FEC-2372-4264-BDC8-A525DC31C8E9}"/>
              </a:ext>
            </a:extLst>
          </p:cNvPr>
          <p:cNvSpPr>
            <a:spLocks noGrp="1"/>
          </p:cNvSpPr>
          <p:nvPr>
            <p:ph type="sldNum" sz="quarter" idx="12"/>
          </p:nvPr>
        </p:nvSpPr>
        <p:spPr/>
        <p:txBody>
          <a:bodyPr/>
          <a:lstStyle/>
          <a:p>
            <a:fld id="{43E1FBA2-1E42-4920-98AE-8432DCB4C553}" type="slidenum">
              <a:rPr lang="en-US" smtClean="0"/>
              <a:t>‹#›</a:t>
            </a:fld>
            <a:endParaRPr lang="en-US"/>
          </a:p>
        </p:txBody>
      </p:sp>
      <p:sp>
        <p:nvSpPr>
          <p:cNvPr id="6" name="Rectangle 5"/>
          <p:cNvSpPr/>
          <p:nvPr userDrawn="1"/>
        </p:nvSpPr>
        <p:spPr>
          <a:xfrm>
            <a:off x="0" y="6324600"/>
            <a:ext cx="9144000" cy="533400"/>
          </a:xfrm>
          <a:prstGeom prst="rect">
            <a:avLst/>
          </a:prstGeom>
          <a:solidFill>
            <a:srgbClr val="168B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AAC591"/>
                </a:solidFill>
                <a:latin typeface="Arial"/>
                <a:ea typeface="+mn-ea"/>
                <a:cs typeface="Arial"/>
              </a:rPr>
              <a:t>EARLY SCREENING, BETTER OUTCOMES:</a:t>
            </a:r>
          </a:p>
          <a:p>
            <a:pPr algn="l">
              <a:lnSpc>
                <a:spcPct val="100000"/>
              </a:lnSpc>
            </a:pPr>
            <a:r>
              <a:rPr lang="en-US" sz="1100" b="0" i="0" kern="1200" dirty="0">
                <a:solidFill>
                  <a:schemeClr val="bg1"/>
                </a:solidFill>
                <a:latin typeface="Arial"/>
                <a:ea typeface="+mn-ea"/>
                <a:cs typeface="Arial"/>
              </a:rPr>
              <a:t>Developmental Screening &amp; Referral Toolkit for Pediatric Medical Clinics</a:t>
            </a:r>
            <a:endParaRPr lang="en-US" sz="1100" b="0" i="0" dirty="0">
              <a:solidFill>
                <a:schemeClr val="bg1"/>
              </a:solidFill>
              <a:latin typeface="Arial"/>
              <a:cs typeface="Arial"/>
            </a:endParaRPr>
          </a:p>
        </p:txBody>
      </p:sp>
      <p:grpSp>
        <p:nvGrpSpPr>
          <p:cNvPr id="8" name="Group 7"/>
          <p:cNvGrpSpPr/>
          <p:nvPr userDrawn="1"/>
        </p:nvGrpSpPr>
        <p:grpSpPr>
          <a:xfrm>
            <a:off x="76200" y="6431560"/>
            <a:ext cx="297656" cy="292893"/>
            <a:chOff x="76200" y="6431560"/>
            <a:chExt cx="297656" cy="292893"/>
          </a:xfrm>
        </p:grpSpPr>
        <p:sp>
          <p:nvSpPr>
            <p:cNvPr id="9" name="Rectangle 8"/>
            <p:cNvSpPr/>
            <p:nvPr userDrawn="1"/>
          </p:nvSpPr>
          <p:spPr>
            <a:xfrm>
              <a:off x="76200" y="6431560"/>
              <a:ext cx="133350" cy="133350"/>
            </a:xfrm>
            <a:prstGeom prst="rect">
              <a:avLst/>
            </a:prstGeom>
            <a:solidFill>
              <a:srgbClr val="AAC5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76200" y="6591103"/>
              <a:ext cx="133350" cy="133350"/>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240506" y="6591103"/>
              <a:ext cx="133350" cy="133350"/>
            </a:xfrm>
            <a:prstGeom prst="rect">
              <a:avLst/>
            </a:prstGeom>
            <a:solidFill>
              <a:srgbClr val="66AD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descr="CHLA Butterfly Logo®_No Taglin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9810" y="6358660"/>
            <a:ext cx="1027176" cy="429236"/>
          </a:xfrm>
          <a:prstGeom prst="rect">
            <a:avLst/>
          </a:prstGeom>
        </p:spPr>
      </p:pic>
      <p:pic>
        <p:nvPicPr>
          <p:cNvPr id="13" name="Picture 12" descr="F5LA_Logo_white-201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91870" y="6240161"/>
            <a:ext cx="1109554" cy="713947"/>
          </a:xfrm>
          <a:prstGeom prst="rect">
            <a:avLst/>
          </a:prstGeom>
        </p:spPr>
      </p:pic>
      <p:grpSp>
        <p:nvGrpSpPr>
          <p:cNvPr id="14" name="Group 13"/>
          <p:cNvGrpSpPr/>
          <p:nvPr userDrawn="1"/>
        </p:nvGrpSpPr>
        <p:grpSpPr>
          <a:xfrm rot="10800000">
            <a:off x="8589211" y="83605"/>
            <a:ext cx="485259" cy="483752"/>
            <a:chOff x="76200" y="6199660"/>
            <a:chExt cx="516009" cy="514407"/>
          </a:xfrm>
        </p:grpSpPr>
        <p:sp>
          <p:nvSpPr>
            <p:cNvPr id="15" name="Rectangle 14"/>
            <p:cNvSpPr/>
            <p:nvPr userDrawn="1"/>
          </p:nvSpPr>
          <p:spPr>
            <a:xfrm>
              <a:off x="76200" y="6199660"/>
              <a:ext cx="237067" cy="237067"/>
            </a:xfrm>
            <a:prstGeom prst="rect">
              <a:avLst/>
            </a:prstGeom>
            <a:solidFill>
              <a:srgbClr val="AAC5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355142" y="6477000"/>
              <a:ext cx="237067" cy="237067"/>
            </a:xfrm>
            <a:prstGeom prst="rect">
              <a:avLst/>
            </a:prstGeom>
            <a:solidFill>
              <a:srgbClr val="66AD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728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97B0E4E-51F9-4A69-AD7C-E21D9A2CB886}"/>
              </a:ext>
            </a:extLst>
          </p:cNvPr>
          <p:cNvSpPr>
            <a:spLocks noGrp="1"/>
          </p:cNvSpPr>
          <p:nvPr>
            <p:ph type="dt" sz="half" idx="10"/>
          </p:nvPr>
        </p:nvSpPr>
        <p:spPr/>
        <p:txBody>
          <a:bodyPr/>
          <a:lstStyle/>
          <a:p>
            <a:fld id="{36C6EA1F-2C60-4077-8694-A80F38CE21B6}" type="datetimeFigureOut">
              <a:rPr lang="en-US" smtClean="0"/>
              <a:t>7/13/20</a:t>
            </a:fld>
            <a:endParaRPr lang="en-US"/>
          </a:p>
        </p:txBody>
      </p:sp>
      <p:sp>
        <p:nvSpPr>
          <p:cNvPr id="3" name="Footer Placeholder 2">
            <a:extLst>
              <a:ext uri="{FF2B5EF4-FFF2-40B4-BE49-F238E27FC236}">
                <a16:creationId xmlns:a16="http://schemas.microsoft.com/office/drawing/2014/main" xmlns="" id="{2FAA68CF-B1CA-4C44-A7F6-27252407BF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4E352A6-999F-437E-BF9D-DFF09EC7A9D4}"/>
              </a:ext>
            </a:extLst>
          </p:cNvPr>
          <p:cNvSpPr>
            <a:spLocks noGrp="1"/>
          </p:cNvSpPr>
          <p:nvPr>
            <p:ph type="sldNum" sz="quarter" idx="12"/>
          </p:nvPr>
        </p:nvSpPr>
        <p:spPr/>
        <p:txBody>
          <a:bodyPr/>
          <a:lstStyle/>
          <a:p>
            <a:fld id="{43E1FBA2-1E42-4920-98AE-8432DCB4C553}" type="slidenum">
              <a:rPr lang="en-US" smtClean="0"/>
              <a:t>‹#›</a:t>
            </a:fld>
            <a:endParaRPr lang="en-US"/>
          </a:p>
        </p:txBody>
      </p:sp>
    </p:spTree>
    <p:extLst>
      <p:ext uri="{BB962C8B-B14F-4D97-AF65-F5344CB8AC3E}">
        <p14:creationId xmlns:p14="http://schemas.microsoft.com/office/powerpoint/2010/main" val="423694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43B246-D8D1-4EDB-996A-61DA494F664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A2A6BEF-EB78-4652-BD63-31BA733CA463}"/>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662954A-8411-4327-94C3-0AE872E0E7C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BFB8EBB-4606-4BDB-852D-58272BFDD590}"/>
              </a:ext>
            </a:extLst>
          </p:cNvPr>
          <p:cNvSpPr>
            <a:spLocks noGrp="1"/>
          </p:cNvSpPr>
          <p:nvPr>
            <p:ph type="dt" sz="half" idx="10"/>
          </p:nvPr>
        </p:nvSpPr>
        <p:spPr/>
        <p:txBody>
          <a:bodyPr/>
          <a:lstStyle/>
          <a:p>
            <a:fld id="{36C6EA1F-2C60-4077-8694-A80F38CE21B6}" type="datetimeFigureOut">
              <a:rPr lang="en-US" smtClean="0"/>
              <a:t>7/13/20</a:t>
            </a:fld>
            <a:endParaRPr lang="en-US"/>
          </a:p>
        </p:txBody>
      </p:sp>
      <p:sp>
        <p:nvSpPr>
          <p:cNvPr id="6" name="Footer Placeholder 5">
            <a:extLst>
              <a:ext uri="{FF2B5EF4-FFF2-40B4-BE49-F238E27FC236}">
                <a16:creationId xmlns:a16="http://schemas.microsoft.com/office/drawing/2014/main" xmlns="" id="{7E3E4F96-EECD-44AE-9605-8EF4ADC36B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FA13EB5-9156-41FE-AC1C-601993FA11E5}"/>
              </a:ext>
            </a:extLst>
          </p:cNvPr>
          <p:cNvSpPr>
            <a:spLocks noGrp="1"/>
          </p:cNvSpPr>
          <p:nvPr>
            <p:ph type="sldNum" sz="quarter" idx="12"/>
          </p:nvPr>
        </p:nvSpPr>
        <p:spPr/>
        <p:txBody>
          <a:bodyPr/>
          <a:lstStyle/>
          <a:p>
            <a:fld id="{43E1FBA2-1E42-4920-98AE-8432DCB4C553}" type="slidenum">
              <a:rPr lang="en-US" smtClean="0"/>
              <a:t>‹#›</a:t>
            </a:fld>
            <a:endParaRPr lang="en-US"/>
          </a:p>
        </p:txBody>
      </p:sp>
    </p:spTree>
    <p:extLst>
      <p:ext uri="{BB962C8B-B14F-4D97-AF65-F5344CB8AC3E}">
        <p14:creationId xmlns:p14="http://schemas.microsoft.com/office/powerpoint/2010/main" val="177130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463ECC-69D2-4E63-8038-CF587946F65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3C8C55E-A4E8-400F-9C32-5F98670BCC71}"/>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4A9ED83-2643-444C-BDB2-9A0D80E18AA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AA1AE00-6B27-457A-B8C4-3905656F2864}"/>
              </a:ext>
            </a:extLst>
          </p:cNvPr>
          <p:cNvSpPr>
            <a:spLocks noGrp="1"/>
          </p:cNvSpPr>
          <p:nvPr>
            <p:ph type="dt" sz="half" idx="10"/>
          </p:nvPr>
        </p:nvSpPr>
        <p:spPr/>
        <p:txBody>
          <a:bodyPr/>
          <a:lstStyle/>
          <a:p>
            <a:fld id="{36C6EA1F-2C60-4077-8694-A80F38CE21B6}" type="datetimeFigureOut">
              <a:rPr lang="en-US" smtClean="0"/>
              <a:t>7/13/20</a:t>
            </a:fld>
            <a:endParaRPr lang="en-US"/>
          </a:p>
        </p:txBody>
      </p:sp>
      <p:sp>
        <p:nvSpPr>
          <p:cNvPr id="6" name="Footer Placeholder 5">
            <a:extLst>
              <a:ext uri="{FF2B5EF4-FFF2-40B4-BE49-F238E27FC236}">
                <a16:creationId xmlns:a16="http://schemas.microsoft.com/office/drawing/2014/main" xmlns="" id="{C9E8DB37-65AE-4EAF-BFE3-9C42FE802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EADA188-C59B-4C41-A416-CBEC4F32E9B5}"/>
              </a:ext>
            </a:extLst>
          </p:cNvPr>
          <p:cNvSpPr>
            <a:spLocks noGrp="1"/>
          </p:cNvSpPr>
          <p:nvPr>
            <p:ph type="sldNum" sz="quarter" idx="12"/>
          </p:nvPr>
        </p:nvSpPr>
        <p:spPr/>
        <p:txBody>
          <a:bodyPr/>
          <a:lstStyle/>
          <a:p>
            <a:fld id="{43E1FBA2-1E42-4920-98AE-8432DCB4C553}" type="slidenum">
              <a:rPr lang="en-US" smtClean="0"/>
              <a:t>‹#›</a:t>
            </a:fld>
            <a:endParaRPr lang="en-US"/>
          </a:p>
        </p:txBody>
      </p:sp>
    </p:spTree>
    <p:extLst>
      <p:ext uri="{BB962C8B-B14F-4D97-AF65-F5344CB8AC3E}">
        <p14:creationId xmlns:p14="http://schemas.microsoft.com/office/powerpoint/2010/main" val="35430171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63963E3-C2DC-4180-AFCE-2A254CC02212}"/>
              </a:ext>
            </a:extLst>
          </p:cNvPr>
          <p:cNvSpPr>
            <a:spLocks noGrp="1"/>
          </p:cNvSpPr>
          <p:nvPr>
            <p:ph type="title"/>
          </p:nvPr>
        </p:nvSpPr>
        <p:spPr>
          <a:xfrm>
            <a:off x="628650" y="365126"/>
            <a:ext cx="7886700" cy="1325563"/>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xmlns="" id="{0451D11F-E41E-4F1A-9F6E-EDA8F3F65151}"/>
              </a:ext>
            </a:extLst>
          </p:cNvPr>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17D69A-35F8-4AB8-8F25-C5B26A2237F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6EA1F-2C60-4077-8694-A80F38CE21B6}" type="datetimeFigureOut">
              <a:rPr lang="en-US" smtClean="0"/>
              <a:t>7/13/20</a:t>
            </a:fld>
            <a:endParaRPr lang="en-US"/>
          </a:p>
        </p:txBody>
      </p:sp>
      <p:sp>
        <p:nvSpPr>
          <p:cNvPr id="5" name="Footer Placeholder 4">
            <a:extLst>
              <a:ext uri="{FF2B5EF4-FFF2-40B4-BE49-F238E27FC236}">
                <a16:creationId xmlns:a16="http://schemas.microsoft.com/office/drawing/2014/main" xmlns="" id="{8EF9B809-6FE7-4AB0-AC9B-1C62E4B66C9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EFE8F38-1411-449F-87C8-5A54F8DF58C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1FBA2-1E42-4920-98AE-8432DCB4C553}" type="slidenum">
              <a:rPr lang="en-US" smtClean="0"/>
              <a:t>‹#›</a:t>
            </a:fld>
            <a:endParaRPr lang="en-US"/>
          </a:p>
        </p:txBody>
      </p:sp>
    </p:spTree>
    <p:extLst>
      <p:ext uri="{BB962C8B-B14F-4D97-AF65-F5344CB8AC3E}">
        <p14:creationId xmlns:p14="http://schemas.microsoft.com/office/powerpoint/2010/main" val="4078261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b="1" i="0" kern="1200">
          <a:solidFill>
            <a:srgbClr val="D05928"/>
          </a:solidFill>
          <a:latin typeface="Arial"/>
          <a:ea typeface="+mj-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www.youtube.com/watch?v=KrUNBfyjlB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BDA050-1512-4A66-8D9A-F990395ADCE0}"/>
              </a:ext>
            </a:extLst>
          </p:cNvPr>
          <p:cNvSpPr>
            <a:spLocks noGrp="1"/>
          </p:cNvSpPr>
          <p:nvPr>
            <p:ph type="ctrTitle" idx="4294967295"/>
          </p:nvPr>
        </p:nvSpPr>
        <p:spPr>
          <a:xfrm>
            <a:off x="184745" y="1302607"/>
            <a:ext cx="5506371" cy="2688668"/>
          </a:xfrm>
        </p:spPr>
        <p:txBody>
          <a:bodyPr>
            <a:normAutofit/>
          </a:bodyPr>
          <a:lstStyle/>
          <a:p>
            <a:r>
              <a:rPr lang="en-US" sz="4500" dirty="0">
                <a:solidFill>
                  <a:srgbClr val="AAC591"/>
                </a:solidFill>
                <a:ea typeface="Calibri"/>
                <a:sym typeface="Calibri"/>
              </a:rPr>
              <a:t>DEVELOPMENTAL SCREENING: </a:t>
            </a:r>
            <a:r>
              <a:rPr lang="en-US" sz="4500" dirty="0">
                <a:solidFill>
                  <a:schemeClr val="bg1"/>
                </a:solidFill>
              </a:rPr>
              <a:t>Overview</a:t>
            </a:r>
          </a:p>
        </p:txBody>
      </p:sp>
    </p:spTree>
    <p:extLst>
      <p:ext uri="{BB962C8B-B14F-4D97-AF65-F5344CB8AC3E}">
        <p14:creationId xmlns:p14="http://schemas.microsoft.com/office/powerpoint/2010/main" val="3128654521"/>
      </p:ext>
    </p:extLst>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1DAAC1A7-B00E-4BB2-B13D-249AB88ACF71}"/>
              </a:ext>
            </a:extLst>
          </p:cNvPr>
          <p:cNvSpPr>
            <a:spLocks noGrp="1"/>
          </p:cNvSpPr>
          <p:nvPr>
            <p:ph type="title" idx="4294967295"/>
          </p:nvPr>
        </p:nvSpPr>
        <p:spPr>
          <a:xfrm>
            <a:off x="1143000" y="274638"/>
            <a:ext cx="6858000" cy="1143000"/>
          </a:xfrm>
        </p:spPr>
        <p:txBody>
          <a:bodyPr>
            <a:normAutofit fontScale="90000"/>
          </a:bodyPr>
          <a:lstStyle/>
          <a:p>
            <a:pPr algn="ctr" eaLnBrk="1" hangingPunct="1"/>
            <a:r>
              <a:rPr lang="en-US" altLang="en-US" dirty="0">
                <a:ea typeface="ＭＳ Ｐゴシック" panose="020B0600070205080204" pitchFamily="34" charset="-128"/>
              </a:rPr>
              <a:t>[insert name of your clinic]: </a:t>
            </a:r>
            <a:br>
              <a:rPr lang="en-US" altLang="en-US" dirty="0">
                <a:ea typeface="ＭＳ Ｐゴシック" panose="020B0600070205080204" pitchFamily="34" charset="-128"/>
              </a:rPr>
            </a:br>
            <a:r>
              <a:rPr lang="en-US" altLang="en-US" sz="4000" dirty="0">
                <a:ea typeface="ＭＳ Ｐゴシック" panose="020B0600070205080204" pitchFamily="34" charset="-128"/>
              </a:rPr>
              <a:t>Current Practice</a:t>
            </a:r>
            <a:br>
              <a:rPr lang="en-US" altLang="en-US" sz="4000" dirty="0">
                <a:ea typeface="ＭＳ Ｐゴシック" panose="020B0600070205080204" pitchFamily="34" charset="-128"/>
              </a:rPr>
            </a:br>
            <a:endParaRPr lang="en-US" altLang="en-US" sz="4000" dirty="0">
              <a:ea typeface="ＭＳ Ｐゴシック" panose="020B0600070205080204" pitchFamily="34" charset="-128"/>
            </a:endParaRPr>
          </a:p>
        </p:txBody>
      </p:sp>
      <p:sp>
        <p:nvSpPr>
          <p:cNvPr id="13315" name="Content Placeholder 2">
            <a:extLst>
              <a:ext uri="{FF2B5EF4-FFF2-40B4-BE49-F238E27FC236}">
                <a16:creationId xmlns:a16="http://schemas.microsoft.com/office/drawing/2014/main" xmlns="" id="{6F499404-49E4-45BE-BBC3-B7D0F4683B0E}"/>
              </a:ext>
            </a:extLst>
          </p:cNvPr>
          <p:cNvSpPr>
            <a:spLocks noGrp="1"/>
          </p:cNvSpPr>
          <p:nvPr>
            <p:ph idx="4294967295"/>
          </p:nvPr>
        </p:nvSpPr>
        <p:spPr>
          <a:xfrm>
            <a:off x="1485899" y="1447800"/>
            <a:ext cx="7057599" cy="5029200"/>
          </a:xfrm>
        </p:spPr>
        <p:txBody>
          <a:bodyPr/>
          <a:lstStyle/>
          <a:p>
            <a:pPr eaLnBrk="1" hangingPunct="1">
              <a:lnSpc>
                <a:spcPct val="90000"/>
              </a:lnSpc>
            </a:pPr>
            <a:endParaRPr lang="en-US" altLang="en-US" dirty="0">
              <a:ea typeface="ＭＳ Ｐゴシック" panose="020B0600070205080204" pitchFamily="34" charset="-128"/>
            </a:endParaRPr>
          </a:p>
          <a:p>
            <a:pPr eaLnBrk="1" hangingPunct="1">
              <a:lnSpc>
                <a:spcPct val="90000"/>
              </a:lnSpc>
            </a:pPr>
            <a:endParaRPr lang="en-US" altLang="en-US" dirty="0">
              <a:ea typeface="ＭＳ Ｐゴシック" panose="020B0600070205080204" pitchFamily="34" charset="-128"/>
            </a:endParaRPr>
          </a:p>
          <a:p>
            <a:pPr eaLnBrk="1" hangingPunct="1">
              <a:lnSpc>
                <a:spcPct val="90000"/>
              </a:lnSpc>
            </a:pPr>
            <a:r>
              <a:rPr lang="en-US" altLang="en-US" dirty="0">
                <a:ea typeface="ＭＳ Ｐゴシック" panose="020B0600070205080204" pitchFamily="34" charset="-128"/>
              </a:rPr>
              <a:t>Monitoring children’s attainment of developmental milestones during well-child exams</a:t>
            </a:r>
          </a:p>
          <a:p>
            <a:pPr eaLnBrk="1" hangingPunct="1">
              <a:lnSpc>
                <a:spcPct val="90000"/>
              </a:lnSpc>
            </a:pPr>
            <a:endParaRPr lang="en-US" altLang="en-US" dirty="0">
              <a:ea typeface="ＭＳ Ｐゴシック" panose="020B0600070205080204" pitchFamily="34" charset="-128"/>
            </a:endParaRPr>
          </a:p>
          <a:p>
            <a:pPr eaLnBrk="1" hangingPunct="1">
              <a:lnSpc>
                <a:spcPct val="90000"/>
              </a:lnSpc>
            </a:pPr>
            <a:r>
              <a:rPr lang="en-US" altLang="en-US" dirty="0">
                <a:ea typeface="ＭＳ Ｐゴシック" panose="020B0600070205080204" pitchFamily="34" charset="-128"/>
              </a:rPr>
              <a:t>Using internal screening tools </a:t>
            </a:r>
          </a:p>
          <a:p>
            <a:pPr eaLnBrk="1" hangingPunct="1">
              <a:lnSpc>
                <a:spcPct val="90000"/>
              </a:lnSpc>
            </a:pPr>
            <a:endParaRPr lang="en-US" altLang="en-US" dirty="0">
              <a:ea typeface="ＭＳ Ｐゴシック" panose="020B0600070205080204" pitchFamily="34" charset="-128"/>
            </a:endParaRPr>
          </a:p>
          <a:p>
            <a:pPr eaLnBrk="1" hangingPunct="1">
              <a:lnSpc>
                <a:spcPct val="90000"/>
              </a:lnSpc>
            </a:pPr>
            <a:r>
              <a:rPr lang="en-US" altLang="en-US" dirty="0">
                <a:ea typeface="ＭＳ Ｐゴシック" panose="020B0600070205080204" pitchFamily="34" charset="-128"/>
              </a:rPr>
              <a:t>Screening results not included in the EHR</a:t>
            </a:r>
          </a:p>
          <a:p>
            <a:pPr eaLnBrk="1" hangingPunct="1">
              <a:lnSpc>
                <a:spcPct val="90000"/>
              </a:lnSpc>
              <a:buFontTx/>
              <a:buNone/>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404984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EA47CDB6-FBD0-4DFE-ACD7-CB6FC6F3E3A3}"/>
              </a:ext>
            </a:extLst>
          </p:cNvPr>
          <p:cNvSpPr>
            <a:spLocks noGrp="1"/>
          </p:cNvSpPr>
          <p:nvPr>
            <p:ph type="title" idx="4294967295"/>
          </p:nvPr>
        </p:nvSpPr>
        <p:spPr>
          <a:xfrm>
            <a:off x="1485900" y="321864"/>
            <a:ext cx="6172200" cy="1219200"/>
          </a:xfrm>
        </p:spPr>
        <p:txBody>
          <a:bodyPr>
            <a:noAutofit/>
          </a:bodyPr>
          <a:lstStyle/>
          <a:p>
            <a:pPr algn="ctr" eaLnBrk="1" hangingPunct="1"/>
            <a:r>
              <a:rPr lang="en-US" altLang="en-US" sz="4000" dirty="0">
                <a:latin typeface="Arial" panose="020B0604020202020204" pitchFamily="34" charset="0"/>
                <a:ea typeface="ＭＳ Ｐゴシック" panose="020B0600070205080204" pitchFamily="34" charset="-128"/>
                <a:cs typeface="Arial" panose="020B0604020202020204" pitchFamily="34" charset="0"/>
              </a:rPr>
              <a:t>American Academy of Pediatrics Model</a:t>
            </a:r>
          </a:p>
        </p:txBody>
      </p:sp>
      <p:graphicFrame>
        <p:nvGraphicFramePr>
          <p:cNvPr id="6" name="Content Placeholder 5">
            <a:extLst>
              <a:ext uri="{FF2B5EF4-FFF2-40B4-BE49-F238E27FC236}">
                <a16:creationId xmlns:a16="http://schemas.microsoft.com/office/drawing/2014/main" xmlns="" id="{89451FA1-FFB5-4163-B741-39BB36F709AE}"/>
              </a:ext>
            </a:extLst>
          </p:cNvPr>
          <p:cNvGraphicFramePr>
            <a:graphicFrameLocks noGrp="1"/>
          </p:cNvGraphicFramePr>
          <p:nvPr>
            <p:ph idx="4294967295"/>
          </p:nvPr>
        </p:nvGraphicFramePr>
        <p:xfrm>
          <a:off x="1600200" y="1828802"/>
          <a:ext cx="6172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844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5DF1973C-4616-4E81-AB0F-7E07231BA30C}"/>
              </a:ext>
            </a:extLst>
          </p:cNvPr>
          <p:cNvSpPr>
            <a:spLocks noGrp="1"/>
          </p:cNvSpPr>
          <p:nvPr>
            <p:ph type="title" idx="4294967295"/>
          </p:nvPr>
        </p:nvSpPr>
        <p:spPr>
          <a:xfrm>
            <a:off x="1085850" y="192506"/>
            <a:ext cx="6858000" cy="1752600"/>
          </a:xfrm>
        </p:spPr>
        <p:txBody>
          <a:bodyPr>
            <a:normAutofit fontScale="90000"/>
          </a:bodyPr>
          <a:lstStyle/>
          <a:p>
            <a:pPr algn="ctr" eaLnBrk="1" hangingPunct="1"/>
            <a:r>
              <a:rPr lang="en-US" altLang="en-US" b="1" dirty="0">
                <a:ea typeface="ＭＳ Ｐゴシック" panose="020B0600070205080204" pitchFamily="34" charset="-128"/>
              </a:rPr>
              <a:t>Developmental Surveillance </a:t>
            </a:r>
            <a:r>
              <a:rPr lang="en-US" altLang="en-US" dirty="0">
                <a:ea typeface="ＭＳ Ｐゴシック" panose="020B0600070205080204" pitchFamily="34" charset="-128"/>
              </a:rPr>
              <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
        <p:nvSpPr>
          <p:cNvPr id="15363" name="Content Placeholder 2">
            <a:extLst>
              <a:ext uri="{FF2B5EF4-FFF2-40B4-BE49-F238E27FC236}">
                <a16:creationId xmlns:a16="http://schemas.microsoft.com/office/drawing/2014/main" xmlns="" id="{0620AF5F-D76A-4779-A649-A503CABEC0A9}"/>
              </a:ext>
            </a:extLst>
          </p:cNvPr>
          <p:cNvSpPr>
            <a:spLocks noGrp="1"/>
          </p:cNvSpPr>
          <p:nvPr>
            <p:ph idx="4294967295"/>
          </p:nvPr>
        </p:nvSpPr>
        <p:spPr>
          <a:xfrm>
            <a:off x="1428750" y="1295400"/>
            <a:ext cx="6172200" cy="5486400"/>
          </a:xfrm>
        </p:spPr>
        <p:txBody>
          <a:bodyPr>
            <a:normAutofit/>
          </a:bodyPr>
          <a:lstStyle/>
          <a:p>
            <a:r>
              <a:rPr lang="en-US" altLang="en-US" sz="3200" dirty="0">
                <a:ea typeface="ＭＳ Ｐゴシック" panose="020B0600070205080204" pitchFamily="34" charset="-128"/>
              </a:rPr>
              <a:t>Ask parents about concerns.</a:t>
            </a:r>
          </a:p>
          <a:p>
            <a:r>
              <a:rPr lang="en-US" altLang="en-US" sz="3200" dirty="0">
                <a:ea typeface="ＭＳ Ｐゴシック" panose="020B0600070205080204" pitchFamily="34" charset="-128"/>
              </a:rPr>
              <a:t>Assess risk &amp; protective factors.</a:t>
            </a:r>
          </a:p>
          <a:p>
            <a:r>
              <a:rPr lang="en-US" altLang="en-US" sz="3200" dirty="0">
                <a:ea typeface="ＭＳ Ｐゴシック" panose="020B0600070205080204" pitchFamily="34" charset="-128"/>
              </a:rPr>
              <a:t>Perform informal developmental screening.  </a:t>
            </a:r>
          </a:p>
          <a:p>
            <a:r>
              <a:rPr lang="en-US" altLang="en-US" sz="3200" dirty="0">
                <a:ea typeface="ＭＳ Ｐゴシック" panose="020B0600070205080204" pitchFamily="34" charset="-128"/>
              </a:rPr>
              <a:t>Establish an ongoing process at all visits.</a:t>
            </a:r>
          </a:p>
        </p:txBody>
      </p:sp>
    </p:spTree>
    <p:extLst>
      <p:ext uri="{BB962C8B-B14F-4D97-AF65-F5344CB8AC3E}">
        <p14:creationId xmlns:p14="http://schemas.microsoft.com/office/powerpoint/2010/main" val="387279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F4467A75-131C-4DD0-ABA5-62CD4B475A78}"/>
              </a:ext>
            </a:extLst>
          </p:cNvPr>
          <p:cNvSpPr>
            <a:spLocks noGrp="1"/>
          </p:cNvSpPr>
          <p:nvPr>
            <p:ph type="title" idx="4294967295"/>
          </p:nvPr>
        </p:nvSpPr>
        <p:spPr>
          <a:xfrm>
            <a:off x="926431" y="597568"/>
            <a:ext cx="6934679" cy="1371600"/>
          </a:xfrm>
        </p:spPr>
        <p:txBody>
          <a:bodyPr>
            <a:normAutofit fontScale="90000"/>
          </a:bodyPr>
          <a:lstStyle/>
          <a:p>
            <a:pPr algn="ctr" eaLnBrk="1" hangingPunct="1"/>
            <a:r>
              <a:rPr lang="en-US" altLang="en-US" sz="4000" dirty="0">
                <a:ea typeface="ＭＳ Ｐゴシック" panose="020B0600070205080204" pitchFamily="34" charset="-128"/>
              </a:rPr>
              <a:t>  </a:t>
            </a:r>
            <a:r>
              <a:rPr lang="en-US" altLang="en-US" dirty="0">
                <a:ea typeface="ＭＳ Ｐゴシック" panose="020B0600070205080204" pitchFamily="34" charset="-128"/>
              </a:rPr>
              <a:t>Developmental Screenings</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
        <p:nvSpPr>
          <p:cNvPr id="16387" name="Content Placeholder 2">
            <a:extLst>
              <a:ext uri="{FF2B5EF4-FFF2-40B4-BE49-F238E27FC236}">
                <a16:creationId xmlns:a16="http://schemas.microsoft.com/office/drawing/2014/main" xmlns="" id="{8B0FD6B4-DA39-4C04-83B9-02D6708775B9}"/>
              </a:ext>
            </a:extLst>
          </p:cNvPr>
          <p:cNvSpPr>
            <a:spLocks noGrp="1"/>
          </p:cNvSpPr>
          <p:nvPr>
            <p:ph idx="4294967295"/>
          </p:nvPr>
        </p:nvSpPr>
        <p:spPr>
          <a:xfrm>
            <a:off x="926431" y="1597027"/>
            <a:ext cx="7767193" cy="4525963"/>
          </a:xfrm>
        </p:spPr>
        <p:txBody>
          <a:bodyPr>
            <a:normAutofit fontScale="85000" lnSpcReduction="20000"/>
          </a:bodyPr>
          <a:lstStyle/>
          <a:p>
            <a:pPr eaLnBrk="1" hangingPunct="1">
              <a:buFontTx/>
              <a:buNone/>
            </a:pPr>
            <a:endParaRPr lang="en-US" altLang="en-US" dirty="0">
              <a:ea typeface="ＭＳ Ｐゴシック" panose="020B0600070205080204" pitchFamily="34" charset="-128"/>
            </a:endParaRPr>
          </a:p>
          <a:p>
            <a:pPr marL="0" indent="0" eaLnBrk="1" hangingPunct="1">
              <a:buNone/>
            </a:pPr>
            <a:r>
              <a:rPr lang="en-US" altLang="en-US" sz="3600" dirty="0">
                <a:ea typeface="ＭＳ Ｐゴシック" panose="020B0600070205080204" pitchFamily="34" charset="-128"/>
              </a:rPr>
              <a:t>A brief standardized tool … </a:t>
            </a:r>
          </a:p>
          <a:p>
            <a:pPr eaLnBrk="1" hangingPunct="1"/>
            <a:r>
              <a:rPr lang="en-US" altLang="en-US" sz="3600" dirty="0">
                <a:ea typeface="ＭＳ Ｐゴシック" panose="020B0600070205080204" pitchFamily="34" charset="-128"/>
              </a:rPr>
              <a:t>Completed by parent/caregiver</a:t>
            </a:r>
          </a:p>
          <a:p>
            <a:pPr eaLnBrk="1" hangingPunct="1"/>
            <a:r>
              <a:rPr lang="en-US" altLang="en-US" sz="3600" dirty="0">
                <a:ea typeface="ＭＳ Ｐゴシック" panose="020B0600070205080204" pitchFamily="34" charset="-128"/>
              </a:rPr>
              <a:t>Provides an opportunity for developmental conversations</a:t>
            </a:r>
          </a:p>
          <a:p>
            <a:pPr eaLnBrk="1" hangingPunct="1"/>
            <a:r>
              <a:rPr lang="en-US" altLang="en-US" sz="3900" dirty="0">
                <a:ea typeface="ＭＳ Ｐゴシック" panose="020B0600070205080204" pitchFamily="34" charset="-128"/>
              </a:rPr>
              <a:t>Allows providers to collaborate with parents to monitor, describe, and discuss all domains of a child’s development</a:t>
            </a:r>
          </a:p>
          <a:p>
            <a:pPr eaLnBrk="1" hangingPunct="1"/>
            <a:r>
              <a:rPr lang="en-US" altLang="en-US" sz="3600" dirty="0">
                <a:ea typeface="ＭＳ Ｐゴシック" panose="020B0600070205080204" pitchFamily="34" charset="-128"/>
              </a:rPr>
              <a:t>Screening recommended at 9, 18, 24/30 months</a:t>
            </a:r>
          </a:p>
        </p:txBody>
      </p:sp>
    </p:spTree>
    <p:extLst>
      <p:ext uri="{BB962C8B-B14F-4D97-AF65-F5344CB8AC3E}">
        <p14:creationId xmlns:p14="http://schemas.microsoft.com/office/powerpoint/2010/main" val="186238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38B11332-6C40-4778-941B-3399A47DA889}"/>
              </a:ext>
            </a:extLst>
          </p:cNvPr>
          <p:cNvSpPr>
            <a:spLocks noGrp="1" noChangeArrowheads="1"/>
          </p:cNvSpPr>
          <p:nvPr>
            <p:ph type="title" idx="4294967295"/>
          </p:nvPr>
        </p:nvSpPr>
        <p:spPr>
          <a:xfrm>
            <a:off x="1662113" y="82550"/>
            <a:ext cx="5819775" cy="1663700"/>
          </a:xfrm>
        </p:spPr>
        <p:txBody>
          <a:bodyPr vert="horz" lIns="92075" tIns="46038" rIns="92075" bIns="46038" rtlCol="0" anchor="ctr">
            <a:normAutofit/>
          </a:bodyPr>
          <a:lstStyle/>
          <a:p>
            <a:pPr algn="ctr" eaLnBrk="1" hangingPunct="1"/>
            <a:r>
              <a:rPr lang="en-US" altLang="en-US" sz="4000" dirty="0">
                <a:ea typeface="ＭＳ Ｐゴシック" panose="020B0600070205080204" pitchFamily="34" charset="-128"/>
              </a:rPr>
              <a:t>Why Screen?</a:t>
            </a:r>
          </a:p>
        </p:txBody>
      </p:sp>
      <p:sp>
        <p:nvSpPr>
          <p:cNvPr id="17411" name="Rectangle 5">
            <a:extLst>
              <a:ext uri="{FF2B5EF4-FFF2-40B4-BE49-F238E27FC236}">
                <a16:creationId xmlns:a16="http://schemas.microsoft.com/office/drawing/2014/main" xmlns="" id="{0498DCC2-E562-4479-97DF-D060519616DD}"/>
              </a:ext>
            </a:extLst>
          </p:cNvPr>
          <p:cNvSpPr>
            <a:spLocks noChangeArrowheads="1"/>
          </p:cNvSpPr>
          <p:nvPr/>
        </p:nvSpPr>
        <p:spPr bwMode="auto">
          <a:xfrm>
            <a:off x="1252539" y="1855788"/>
            <a:ext cx="1411043" cy="107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a:latin typeface="Tahoma" panose="020B0604030504040204" pitchFamily="34" charset="0"/>
              </a:rPr>
              <a:t>Clearly</a:t>
            </a:r>
          </a:p>
          <a:p>
            <a:pPr>
              <a:spcBef>
                <a:spcPct val="0"/>
              </a:spcBef>
              <a:buFontTx/>
              <a:buNone/>
            </a:pPr>
            <a:r>
              <a:rPr lang="en-US" altLang="en-US">
                <a:latin typeface="Tahoma" panose="020B0604030504040204" pitchFamily="34" charset="0"/>
              </a:rPr>
              <a:t>Typical</a:t>
            </a:r>
          </a:p>
        </p:txBody>
      </p:sp>
      <p:sp>
        <p:nvSpPr>
          <p:cNvPr id="17412" name="Rectangle 6">
            <a:extLst>
              <a:ext uri="{FF2B5EF4-FFF2-40B4-BE49-F238E27FC236}">
                <a16:creationId xmlns:a16="http://schemas.microsoft.com/office/drawing/2014/main" xmlns="" id="{D857CF0A-B553-43FE-9D54-A287693DE684}"/>
              </a:ext>
            </a:extLst>
          </p:cNvPr>
          <p:cNvSpPr>
            <a:spLocks noChangeArrowheads="1"/>
          </p:cNvSpPr>
          <p:nvPr/>
        </p:nvSpPr>
        <p:spPr bwMode="auto">
          <a:xfrm>
            <a:off x="3481389" y="1446213"/>
            <a:ext cx="2989408"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dirty="0">
                <a:latin typeface="Tahoma" panose="020B0604030504040204" pitchFamily="34" charset="0"/>
              </a:rPr>
              <a:t>Under-detected</a:t>
            </a:r>
            <a:endParaRPr lang="en-US" altLang="en-US" dirty="0"/>
          </a:p>
        </p:txBody>
      </p:sp>
      <p:sp>
        <p:nvSpPr>
          <p:cNvPr id="17413" name="Rectangle 7">
            <a:extLst>
              <a:ext uri="{FF2B5EF4-FFF2-40B4-BE49-F238E27FC236}">
                <a16:creationId xmlns:a16="http://schemas.microsoft.com/office/drawing/2014/main" xmlns="" id="{28118B6F-6954-4731-9655-F53F6C7E9489}"/>
              </a:ext>
            </a:extLst>
          </p:cNvPr>
          <p:cNvSpPr>
            <a:spLocks noChangeArrowheads="1"/>
          </p:cNvSpPr>
          <p:nvPr/>
        </p:nvSpPr>
        <p:spPr bwMode="auto">
          <a:xfrm>
            <a:off x="4388644" y="3367088"/>
            <a:ext cx="471183"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4800">
                <a:solidFill>
                  <a:srgbClr val="FF6600"/>
                </a:solidFill>
              </a:rPr>
              <a:t>?</a:t>
            </a:r>
          </a:p>
        </p:txBody>
      </p:sp>
      <p:sp>
        <p:nvSpPr>
          <p:cNvPr id="17414" name="Text Box 8">
            <a:extLst>
              <a:ext uri="{FF2B5EF4-FFF2-40B4-BE49-F238E27FC236}">
                <a16:creationId xmlns:a16="http://schemas.microsoft.com/office/drawing/2014/main" xmlns="" id="{86959551-4745-4932-8F5D-90C6816B778C}"/>
              </a:ext>
            </a:extLst>
          </p:cNvPr>
          <p:cNvSpPr txBox="1">
            <a:spLocks noChangeArrowheads="1"/>
          </p:cNvSpPr>
          <p:nvPr/>
        </p:nvSpPr>
        <p:spPr bwMode="auto">
          <a:xfrm>
            <a:off x="2505076" y="5638800"/>
            <a:ext cx="530780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Times New Roman" panose="02020603050405020304" pitchFamily="18" charset="0"/>
              </a:rPr>
              <a:t>Adapted from Macias, M. (2006) D-PIP Training Workshop</a:t>
            </a:r>
          </a:p>
        </p:txBody>
      </p:sp>
      <p:pic>
        <p:nvPicPr>
          <p:cNvPr id="17415" name="Picture 10">
            <a:extLst>
              <a:ext uri="{FF2B5EF4-FFF2-40B4-BE49-F238E27FC236}">
                <a16:creationId xmlns:a16="http://schemas.microsoft.com/office/drawing/2014/main" xmlns="" id="{449DAD97-10EA-4EC1-9F23-AC6B8D77D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681" y="246697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1">
            <a:extLst>
              <a:ext uri="{FF2B5EF4-FFF2-40B4-BE49-F238E27FC236}">
                <a16:creationId xmlns:a16="http://schemas.microsoft.com/office/drawing/2014/main" xmlns="" id="{58097C6E-1D3F-4980-A777-0499797398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88607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2">
            <a:extLst>
              <a:ext uri="{FF2B5EF4-FFF2-40B4-BE49-F238E27FC236}">
                <a16:creationId xmlns:a16="http://schemas.microsoft.com/office/drawing/2014/main" xmlns="" id="{766D6A70-54A7-489B-B044-9027B05E0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41910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3">
            <a:extLst>
              <a:ext uri="{FF2B5EF4-FFF2-40B4-BE49-F238E27FC236}">
                <a16:creationId xmlns:a16="http://schemas.microsoft.com/office/drawing/2014/main" xmlns="" id="{A560869A-914C-4C14-8FB9-D1CDBF4F0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43434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4">
            <a:extLst>
              <a:ext uri="{FF2B5EF4-FFF2-40B4-BE49-F238E27FC236}">
                <a16:creationId xmlns:a16="http://schemas.microsoft.com/office/drawing/2014/main" xmlns="" id="{61285CBA-6C27-465C-9E9B-1B24DF9934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5287" y="33020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5">
            <a:extLst>
              <a:ext uri="{FF2B5EF4-FFF2-40B4-BE49-F238E27FC236}">
                <a16:creationId xmlns:a16="http://schemas.microsoft.com/office/drawing/2014/main" xmlns="" id="{18928367-2DBE-47E2-BFB7-8A445AD2BD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34798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6">
            <a:extLst>
              <a:ext uri="{FF2B5EF4-FFF2-40B4-BE49-F238E27FC236}">
                <a16:creationId xmlns:a16="http://schemas.microsoft.com/office/drawing/2014/main" xmlns="" id="{F2F382F2-B2E9-4ECF-96C9-00E5AFAA1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0612" y="317182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7">
            <a:extLst>
              <a:ext uri="{FF2B5EF4-FFF2-40B4-BE49-F238E27FC236}">
                <a16:creationId xmlns:a16="http://schemas.microsoft.com/office/drawing/2014/main" xmlns="" id="{A99B8F4C-1E9D-4F05-9086-6BF453C62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550" y="25908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8">
            <a:extLst>
              <a:ext uri="{FF2B5EF4-FFF2-40B4-BE49-F238E27FC236}">
                <a16:creationId xmlns:a16="http://schemas.microsoft.com/office/drawing/2014/main" xmlns="" id="{E2A681E0-61E6-4F4F-880E-D405FA1C4F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581" y="256222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9">
            <a:extLst>
              <a:ext uri="{FF2B5EF4-FFF2-40B4-BE49-F238E27FC236}">
                <a16:creationId xmlns:a16="http://schemas.microsoft.com/office/drawing/2014/main" xmlns="" id="{DC0726E9-8350-4DB0-9E0B-D25C16B64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0669" y="42672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20">
            <a:extLst>
              <a:ext uri="{FF2B5EF4-FFF2-40B4-BE49-F238E27FC236}">
                <a16:creationId xmlns:a16="http://schemas.microsoft.com/office/drawing/2014/main" xmlns="" id="{645948C9-7023-4BE5-8261-D5E12C9AA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3528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21">
            <a:extLst>
              <a:ext uri="{FF2B5EF4-FFF2-40B4-BE49-F238E27FC236}">
                <a16:creationId xmlns:a16="http://schemas.microsoft.com/office/drawing/2014/main" xmlns="" id="{AFDEF0A2-3EFD-4A8D-939B-A45B82FB03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519" y="258127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22">
            <a:extLst>
              <a:ext uri="{FF2B5EF4-FFF2-40B4-BE49-F238E27FC236}">
                <a16:creationId xmlns:a16="http://schemas.microsoft.com/office/drawing/2014/main" xmlns="" id="{C75D6B12-D4F8-4A65-8357-95B8230AAB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862" y="3086101"/>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23">
            <a:extLst>
              <a:ext uri="{FF2B5EF4-FFF2-40B4-BE49-F238E27FC236}">
                <a16:creationId xmlns:a16="http://schemas.microsoft.com/office/drawing/2014/main" xmlns="" id="{E5BA82D5-0165-4FA2-94FE-B5694E000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862" y="235267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4">
            <a:extLst>
              <a:ext uri="{FF2B5EF4-FFF2-40B4-BE49-F238E27FC236}">
                <a16:creationId xmlns:a16="http://schemas.microsoft.com/office/drawing/2014/main" xmlns="" id="{5BE11586-424C-4236-A9FF-4B9D29DC05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044" y="34290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25">
            <a:extLst>
              <a:ext uri="{FF2B5EF4-FFF2-40B4-BE49-F238E27FC236}">
                <a16:creationId xmlns:a16="http://schemas.microsoft.com/office/drawing/2014/main" xmlns="" id="{00BAE0E7-81B5-4AEB-9BB2-17B37FB89A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737" y="32004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26">
            <a:extLst>
              <a:ext uri="{FF2B5EF4-FFF2-40B4-BE49-F238E27FC236}">
                <a16:creationId xmlns:a16="http://schemas.microsoft.com/office/drawing/2014/main" xmlns="" id="{49905CF6-0BCC-456C-AEB5-206608D34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0481" y="2362202"/>
            <a:ext cx="2714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27">
            <a:extLst>
              <a:ext uri="{FF2B5EF4-FFF2-40B4-BE49-F238E27FC236}">
                <a16:creationId xmlns:a16="http://schemas.microsoft.com/office/drawing/2014/main" xmlns="" id="{A8B8D108-A08B-4E29-81E3-6FD8D9D6D7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887" y="458152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28">
            <a:extLst>
              <a:ext uri="{FF2B5EF4-FFF2-40B4-BE49-F238E27FC236}">
                <a16:creationId xmlns:a16="http://schemas.microsoft.com/office/drawing/2014/main" xmlns="" id="{069CF587-E13D-4C35-BA72-4ED037C26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4719" y="37719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29">
            <a:extLst>
              <a:ext uri="{FF2B5EF4-FFF2-40B4-BE49-F238E27FC236}">
                <a16:creationId xmlns:a16="http://schemas.microsoft.com/office/drawing/2014/main" xmlns="" id="{4C6273CF-2B37-49F6-AA1B-034058AE10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442912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30">
            <a:extLst>
              <a:ext uri="{FF2B5EF4-FFF2-40B4-BE49-F238E27FC236}">
                <a16:creationId xmlns:a16="http://schemas.microsoft.com/office/drawing/2014/main" xmlns="" id="{51E77A82-D763-4248-BC7D-E31AB0F802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175" y="38481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31">
            <a:extLst>
              <a:ext uri="{FF2B5EF4-FFF2-40B4-BE49-F238E27FC236}">
                <a16:creationId xmlns:a16="http://schemas.microsoft.com/office/drawing/2014/main" xmlns="" id="{D0A60D35-9347-4630-9DAC-4DA0053D2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9" y="2771777"/>
            <a:ext cx="235744"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32">
            <a:extLst>
              <a:ext uri="{FF2B5EF4-FFF2-40B4-BE49-F238E27FC236}">
                <a16:creationId xmlns:a16="http://schemas.microsoft.com/office/drawing/2014/main" xmlns="" id="{5BC91806-65E5-44EC-83F9-9FC6420E1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950" y="24384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33">
            <a:extLst>
              <a:ext uri="{FF2B5EF4-FFF2-40B4-BE49-F238E27FC236}">
                <a16:creationId xmlns:a16="http://schemas.microsoft.com/office/drawing/2014/main" xmlns="" id="{7D959D87-287E-441E-BD97-C24DE70D9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1783" y="3467100"/>
            <a:ext cx="335756"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34">
            <a:extLst>
              <a:ext uri="{FF2B5EF4-FFF2-40B4-BE49-F238E27FC236}">
                <a16:creationId xmlns:a16="http://schemas.microsoft.com/office/drawing/2014/main" xmlns="" id="{A8CB5D87-AA76-4C31-B6E4-3AC77A794A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462" y="27432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0" name="Picture 35">
            <a:extLst>
              <a:ext uri="{FF2B5EF4-FFF2-40B4-BE49-F238E27FC236}">
                <a16:creationId xmlns:a16="http://schemas.microsoft.com/office/drawing/2014/main" xmlns="" id="{303A4779-A22C-4271-917D-CF2369CC5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41529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36">
            <a:extLst>
              <a:ext uri="{FF2B5EF4-FFF2-40B4-BE49-F238E27FC236}">
                <a16:creationId xmlns:a16="http://schemas.microsoft.com/office/drawing/2014/main" xmlns="" id="{27E153F7-2F90-411D-A17F-17B52B36D7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1931" y="454342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Picture 37">
            <a:extLst>
              <a:ext uri="{FF2B5EF4-FFF2-40B4-BE49-F238E27FC236}">
                <a16:creationId xmlns:a16="http://schemas.microsoft.com/office/drawing/2014/main" xmlns="" id="{ED59948A-A418-4410-8C77-921A1DA0B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769" y="385762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3" name="Picture 38">
            <a:extLst>
              <a:ext uri="{FF2B5EF4-FFF2-40B4-BE49-F238E27FC236}">
                <a16:creationId xmlns:a16="http://schemas.microsoft.com/office/drawing/2014/main" xmlns="" id="{E9D68984-5963-4A37-BE84-F53913BAA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3528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4" name="Picture 39">
            <a:extLst>
              <a:ext uri="{FF2B5EF4-FFF2-40B4-BE49-F238E27FC236}">
                <a16:creationId xmlns:a16="http://schemas.microsoft.com/office/drawing/2014/main" xmlns="" id="{7150EFE1-06CB-4219-9F35-23BCBE20C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112" y="3924301"/>
            <a:ext cx="2714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5" name="Picture 40">
            <a:extLst>
              <a:ext uri="{FF2B5EF4-FFF2-40B4-BE49-F238E27FC236}">
                <a16:creationId xmlns:a16="http://schemas.microsoft.com/office/drawing/2014/main" xmlns="" id="{4E165734-24CD-45CC-8BBE-470FA4821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700" y="454342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6" name="Rectangle 41">
            <a:extLst>
              <a:ext uri="{FF2B5EF4-FFF2-40B4-BE49-F238E27FC236}">
                <a16:creationId xmlns:a16="http://schemas.microsoft.com/office/drawing/2014/main" xmlns="" id="{996DF3E4-DC4B-4249-8615-CC620883D43F}"/>
              </a:ext>
            </a:extLst>
          </p:cNvPr>
          <p:cNvSpPr>
            <a:spLocks noChangeArrowheads="1"/>
          </p:cNvSpPr>
          <p:nvPr/>
        </p:nvSpPr>
        <p:spPr bwMode="auto">
          <a:xfrm>
            <a:off x="6153151" y="1855788"/>
            <a:ext cx="1585971" cy="107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a:latin typeface="Tahoma" panose="020B0604030504040204" pitchFamily="34" charset="0"/>
              </a:rPr>
              <a:t>Clearly</a:t>
            </a:r>
          </a:p>
          <a:p>
            <a:pPr>
              <a:spcBef>
                <a:spcPct val="0"/>
              </a:spcBef>
              <a:buFontTx/>
              <a:buNone/>
            </a:pPr>
            <a:r>
              <a:rPr lang="en-US" altLang="en-US">
                <a:latin typeface="Tahoma" panose="020B0604030504040204" pitchFamily="34" charset="0"/>
              </a:rPr>
              <a:t>Atypical</a:t>
            </a:r>
            <a:endParaRPr lang="en-US" altLang="en-US"/>
          </a:p>
        </p:txBody>
      </p:sp>
      <p:sp>
        <p:nvSpPr>
          <p:cNvPr id="17447" name="Line 42">
            <a:extLst>
              <a:ext uri="{FF2B5EF4-FFF2-40B4-BE49-F238E27FC236}">
                <a16:creationId xmlns:a16="http://schemas.microsoft.com/office/drawing/2014/main" xmlns="" id="{97B0FDB1-70D2-476C-AFA0-5843B684EDA3}"/>
              </a:ext>
            </a:extLst>
          </p:cNvPr>
          <p:cNvSpPr>
            <a:spLocks noChangeShapeType="1"/>
          </p:cNvSpPr>
          <p:nvPr/>
        </p:nvSpPr>
        <p:spPr bwMode="auto">
          <a:xfrm>
            <a:off x="1900239" y="2971802"/>
            <a:ext cx="278606" cy="333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8" name="Line 43">
            <a:extLst>
              <a:ext uri="{FF2B5EF4-FFF2-40B4-BE49-F238E27FC236}">
                <a16:creationId xmlns:a16="http://schemas.microsoft.com/office/drawing/2014/main" xmlns="" id="{EC514C3C-9A4C-4DDD-B01E-0ECBA1E434BE}"/>
              </a:ext>
            </a:extLst>
          </p:cNvPr>
          <p:cNvSpPr>
            <a:spLocks noChangeShapeType="1"/>
          </p:cNvSpPr>
          <p:nvPr/>
        </p:nvSpPr>
        <p:spPr bwMode="auto">
          <a:xfrm flipH="1">
            <a:off x="6193631" y="3028950"/>
            <a:ext cx="257175"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9" name="Line 44">
            <a:extLst>
              <a:ext uri="{FF2B5EF4-FFF2-40B4-BE49-F238E27FC236}">
                <a16:creationId xmlns:a16="http://schemas.microsoft.com/office/drawing/2014/main" xmlns="" id="{9F13A9DE-97EC-44D4-8B00-A87179E74D8A}"/>
              </a:ext>
            </a:extLst>
          </p:cNvPr>
          <p:cNvSpPr>
            <a:spLocks noChangeShapeType="1"/>
          </p:cNvSpPr>
          <p:nvPr/>
        </p:nvSpPr>
        <p:spPr bwMode="auto">
          <a:xfrm flipH="1">
            <a:off x="4672014" y="1971675"/>
            <a:ext cx="7144" cy="419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7450" name="Picture 31">
            <a:extLst>
              <a:ext uri="{FF2B5EF4-FFF2-40B4-BE49-F238E27FC236}">
                <a16:creationId xmlns:a16="http://schemas.microsoft.com/office/drawing/2014/main" xmlns="" id="{3177ED6D-B8F4-4281-ABD6-D098F414E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701" y="4114802"/>
            <a:ext cx="235744"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1" name="Picture 31">
            <a:extLst>
              <a:ext uri="{FF2B5EF4-FFF2-40B4-BE49-F238E27FC236}">
                <a16:creationId xmlns:a16="http://schemas.microsoft.com/office/drawing/2014/main" xmlns="" id="{A7B74C53-C929-4FB8-9D0E-006016076E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1" y="4419602"/>
            <a:ext cx="235744"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2" name="Picture 31">
            <a:extLst>
              <a:ext uri="{FF2B5EF4-FFF2-40B4-BE49-F238E27FC236}">
                <a16:creationId xmlns:a16="http://schemas.microsoft.com/office/drawing/2014/main" xmlns="" id="{C4F13E61-2836-457B-A206-80DA4F03F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1" y="4343402"/>
            <a:ext cx="235744"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3" name="Picture 31">
            <a:extLst>
              <a:ext uri="{FF2B5EF4-FFF2-40B4-BE49-F238E27FC236}">
                <a16:creationId xmlns:a16="http://schemas.microsoft.com/office/drawing/2014/main" xmlns="" id="{AA4275B9-908C-4A1C-82F2-49A7109EEF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1" y="2438402"/>
            <a:ext cx="235744"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4" name="Picture 31">
            <a:extLst>
              <a:ext uri="{FF2B5EF4-FFF2-40B4-BE49-F238E27FC236}">
                <a16:creationId xmlns:a16="http://schemas.microsoft.com/office/drawing/2014/main" xmlns="" id="{FDAA4592-9906-40CE-A90B-7640C3C6BD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1" y="3429002"/>
            <a:ext cx="235744"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5" name="Picture 31">
            <a:extLst>
              <a:ext uri="{FF2B5EF4-FFF2-40B4-BE49-F238E27FC236}">
                <a16:creationId xmlns:a16="http://schemas.microsoft.com/office/drawing/2014/main" xmlns="" id="{CCAAD23C-97F0-4738-B8CD-2C33A1228A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1" y="2971802"/>
            <a:ext cx="235744"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6" name="TextBox 49">
            <a:extLst>
              <a:ext uri="{FF2B5EF4-FFF2-40B4-BE49-F238E27FC236}">
                <a16:creationId xmlns:a16="http://schemas.microsoft.com/office/drawing/2014/main" xmlns="" id="{CDD5C5F3-3B67-44B2-9F46-3828154D2859}"/>
              </a:ext>
            </a:extLst>
          </p:cNvPr>
          <p:cNvSpPr txBox="1">
            <a:spLocks noChangeArrowheads="1"/>
          </p:cNvSpPr>
          <p:nvPr/>
        </p:nvSpPr>
        <p:spPr bwMode="auto">
          <a:xfrm>
            <a:off x="2081463" y="6257925"/>
            <a:ext cx="4199021"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dirty="0"/>
              <a:t>Copyright © 2011 Paul H. Brookes Publishing Co., Inc. All rights reserved. www.agesandstages.com</a:t>
            </a:r>
          </a:p>
        </p:txBody>
      </p:sp>
    </p:spTree>
    <p:extLst>
      <p:ext uri="{BB962C8B-B14F-4D97-AF65-F5344CB8AC3E}">
        <p14:creationId xmlns:p14="http://schemas.microsoft.com/office/powerpoint/2010/main" val="2002858765"/>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59330E06-46AC-4FA1-B2E7-1C443B922711}"/>
              </a:ext>
            </a:extLst>
          </p:cNvPr>
          <p:cNvSpPr>
            <a:spLocks noGrp="1" noChangeArrowheads="1"/>
          </p:cNvSpPr>
          <p:nvPr>
            <p:ph type="title" idx="4294967295"/>
          </p:nvPr>
        </p:nvSpPr>
        <p:spPr>
          <a:xfrm>
            <a:off x="1662113" y="82550"/>
            <a:ext cx="5819775" cy="1663700"/>
          </a:xfrm>
        </p:spPr>
        <p:txBody>
          <a:bodyPr vert="horz" lIns="92075" tIns="46038" rIns="92075" bIns="46038" rtlCol="0" anchor="ctr">
            <a:normAutofit/>
          </a:bodyPr>
          <a:lstStyle/>
          <a:p>
            <a:pPr algn="ctr" eaLnBrk="1" hangingPunct="1"/>
            <a:r>
              <a:rPr lang="en-US" altLang="en-US" sz="4000" dirty="0">
                <a:ea typeface="ＭＳ Ｐゴシック" panose="020B0600070205080204" pitchFamily="34" charset="-128"/>
              </a:rPr>
              <a:t>Why Screen?</a:t>
            </a:r>
          </a:p>
        </p:txBody>
      </p:sp>
      <p:sp>
        <p:nvSpPr>
          <p:cNvPr id="18435" name="Oval 3">
            <a:extLst>
              <a:ext uri="{FF2B5EF4-FFF2-40B4-BE49-F238E27FC236}">
                <a16:creationId xmlns:a16="http://schemas.microsoft.com/office/drawing/2014/main" xmlns="" id="{004D824C-D86E-400A-926A-DB526695E4F6}"/>
              </a:ext>
            </a:extLst>
          </p:cNvPr>
          <p:cNvSpPr>
            <a:spLocks noChangeArrowheads="1"/>
          </p:cNvSpPr>
          <p:nvPr/>
        </p:nvSpPr>
        <p:spPr bwMode="auto">
          <a:xfrm>
            <a:off x="2255044" y="2282827"/>
            <a:ext cx="3076575" cy="3063875"/>
          </a:xfrm>
          <a:prstGeom prst="ellipse">
            <a:avLst/>
          </a:prstGeom>
          <a:noFill/>
          <a:ln w="127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8000"/>
              </a:solidFill>
            </a:endParaRPr>
          </a:p>
        </p:txBody>
      </p:sp>
      <p:sp>
        <p:nvSpPr>
          <p:cNvPr id="18436" name="Oval 4">
            <a:extLst>
              <a:ext uri="{FF2B5EF4-FFF2-40B4-BE49-F238E27FC236}">
                <a16:creationId xmlns:a16="http://schemas.microsoft.com/office/drawing/2014/main" xmlns="" id="{88D47ABD-FA0D-4021-AA3D-D8445DB21FB6}"/>
              </a:ext>
            </a:extLst>
          </p:cNvPr>
          <p:cNvSpPr>
            <a:spLocks noChangeArrowheads="1"/>
          </p:cNvSpPr>
          <p:nvPr/>
        </p:nvSpPr>
        <p:spPr bwMode="auto">
          <a:xfrm>
            <a:off x="4133851" y="2406652"/>
            <a:ext cx="1940719" cy="2816225"/>
          </a:xfrm>
          <a:prstGeom prst="ellipse">
            <a:avLst/>
          </a:prstGeom>
          <a:noFill/>
          <a:ln w="127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8437" name="Rectangle 5">
            <a:extLst>
              <a:ext uri="{FF2B5EF4-FFF2-40B4-BE49-F238E27FC236}">
                <a16:creationId xmlns:a16="http://schemas.microsoft.com/office/drawing/2014/main" xmlns="" id="{FECBA55F-D1AD-4D68-9343-1FA353F9A30A}"/>
              </a:ext>
            </a:extLst>
          </p:cNvPr>
          <p:cNvSpPr>
            <a:spLocks noChangeArrowheads="1"/>
          </p:cNvSpPr>
          <p:nvPr/>
        </p:nvSpPr>
        <p:spPr bwMode="auto">
          <a:xfrm>
            <a:off x="1252539" y="1855788"/>
            <a:ext cx="1411043" cy="107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a:latin typeface="Tahoma" panose="020B0604030504040204" pitchFamily="34" charset="0"/>
              </a:rPr>
              <a:t>Clearly</a:t>
            </a:r>
          </a:p>
          <a:p>
            <a:pPr>
              <a:spcBef>
                <a:spcPct val="0"/>
              </a:spcBef>
              <a:buFontTx/>
              <a:buNone/>
            </a:pPr>
            <a:r>
              <a:rPr lang="en-US" altLang="en-US">
                <a:latin typeface="Tahoma" panose="020B0604030504040204" pitchFamily="34" charset="0"/>
              </a:rPr>
              <a:t>Typical</a:t>
            </a:r>
          </a:p>
        </p:txBody>
      </p:sp>
      <p:sp>
        <p:nvSpPr>
          <p:cNvPr id="18438" name="Rectangle 6">
            <a:extLst>
              <a:ext uri="{FF2B5EF4-FFF2-40B4-BE49-F238E27FC236}">
                <a16:creationId xmlns:a16="http://schemas.microsoft.com/office/drawing/2014/main" xmlns="" id="{DC05861F-059D-4753-BF83-E7EE4FCA7E33}"/>
              </a:ext>
            </a:extLst>
          </p:cNvPr>
          <p:cNvSpPr>
            <a:spLocks noChangeArrowheads="1"/>
          </p:cNvSpPr>
          <p:nvPr/>
        </p:nvSpPr>
        <p:spPr bwMode="auto">
          <a:xfrm>
            <a:off x="3481389" y="1446213"/>
            <a:ext cx="2989408"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dirty="0">
                <a:latin typeface="Tahoma" panose="020B0604030504040204" pitchFamily="34" charset="0"/>
              </a:rPr>
              <a:t>Under-detected</a:t>
            </a:r>
            <a:endParaRPr lang="en-US" altLang="en-US" dirty="0"/>
          </a:p>
        </p:txBody>
      </p:sp>
      <p:sp>
        <p:nvSpPr>
          <p:cNvPr id="18439" name="Rectangle 7">
            <a:extLst>
              <a:ext uri="{FF2B5EF4-FFF2-40B4-BE49-F238E27FC236}">
                <a16:creationId xmlns:a16="http://schemas.microsoft.com/office/drawing/2014/main" xmlns="" id="{D91A74BB-0F3E-4DF3-B4B7-141ACE9D7339}"/>
              </a:ext>
            </a:extLst>
          </p:cNvPr>
          <p:cNvSpPr>
            <a:spLocks noChangeArrowheads="1"/>
          </p:cNvSpPr>
          <p:nvPr/>
        </p:nvSpPr>
        <p:spPr bwMode="auto">
          <a:xfrm>
            <a:off x="4360069" y="3379788"/>
            <a:ext cx="471183"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4800">
                <a:solidFill>
                  <a:srgbClr val="FF6600"/>
                </a:solidFill>
              </a:rPr>
              <a:t>?</a:t>
            </a:r>
          </a:p>
        </p:txBody>
      </p:sp>
      <p:sp>
        <p:nvSpPr>
          <p:cNvPr id="18440" name="Text Box 8">
            <a:extLst>
              <a:ext uri="{FF2B5EF4-FFF2-40B4-BE49-F238E27FC236}">
                <a16:creationId xmlns:a16="http://schemas.microsoft.com/office/drawing/2014/main" xmlns="" id="{7EA32781-BB9F-4C0F-9960-D770B3368232}"/>
              </a:ext>
            </a:extLst>
          </p:cNvPr>
          <p:cNvSpPr txBox="1">
            <a:spLocks noChangeArrowheads="1"/>
          </p:cNvSpPr>
          <p:nvPr/>
        </p:nvSpPr>
        <p:spPr bwMode="auto">
          <a:xfrm>
            <a:off x="2367693" y="5468168"/>
            <a:ext cx="53078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b="1" dirty="0">
                <a:latin typeface="Times New Roman" panose="02020603050405020304" pitchFamily="18" charset="0"/>
              </a:rPr>
              <a:t>Adapted from Macias, M. (2006) D-PIP Training Workshop</a:t>
            </a:r>
          </a:p>
        </p:txBody>
      </p:sp>
      <p:pic>
        <p:nvPicPr>
          <p:cNvPr id="18441" name="Picture 10">
            <a:extLst>
              <a:ext uri="{FF2B5EF4-FFF2-40B4-BE49-F238E27FC236}">
                <a16:creationId xmlns:a16="http://schemas.microsoft.com/office/drawing/2014/main" xmlns="" id="{DDC6C913-206B-4520-8487-D63C3448B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681" y="246697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1">
            <a:extLst>
              <a:ext uri="{FF2B5EF4-FFF2-40B4-BE49-F238E27FC236}">
                <a16:creationId xmlns:a16="http://schemas.microsoft.com/office/drawing/2014/main" xmlns="" id="{55E90617-F345-46F1-A302-61AC34B9FF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88607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2">
            <a:extLst>
              <a:ext uri="{FF2B5EF4-FFF2-40B4-BE49-F238E27FC236}">
                <a16:creationId xmlns:a16="http://schemas.microsoft.com/office/drawing/2014/main" xmlns="" id="{F46FBB64-7326-4BEB-B297-DA0C374B4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131" y="409575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3">
            <a:extLst>
              <a:ext uri="{FF2B5EF4-FFF2-40B4-BE49-F238E27FC236}">
                <a16:creationId xmlns:a16="http://schemas.microsoft.com/office/drawing/2014/main" xmlns="" id="{4B1C4077-DB03-49DC-B74C-5E03D72C93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2044" y="385762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4">
            <a:extLst>
              <a:ext uri="{FF2B5EF4-FFF2-40B4-BE49-F238E27FC236}">
                <a16:creationId xmlns:a16="http://schemas.microsoft.com/office/drawing/2014/main" xmlns="" id="{B2B4B2C8-6047-4A32-AF3A-54766FCD70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712" y="33782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5">
            <a:extLst>
              <a:ext uri="{FF2B5EF4-FFF2-40B4-BE49-F238E27FC236}">
                <a16:creationId xmlns:a16="http://schemas.microsoft.com/office/drawing/2014/main" xmlns="" id="{56088254-AE02-4C9E-8BD9-7376F5572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7" y="344805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6">
            <a:extLst>
              <a:ext uri="{FF2B5EF4-FFF2-40B4-BE49-F238E27FC236}">
                <a16:creationId xmlns:a16="http://schemas.microsoft.com/office/drawing/2014/main" xmlns="" id="{9AB58F92-BFC4-4177-A3C3-B02E62B66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0612" y="317182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17">
            <a:extLst>
              <a:ext uri="{FF2B5EF4-FFF2-40B4-BE49-F238E27FC236}">
                <a16:creationId xmlns:a16="http://schemas.microsoft.com/office/drawing/2014/main" xmlns="" id="{CC1C3520-FBFA-47A6-AF21-B4EFF9EB35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267652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18">
            <a:extLst>
              <a:ext uri="{FF2B5EF4-FFF2-40B4-BE49-F238E27FC236}">
                <a16:creationId xmlns:a16="http://schemas.microsoft.com/office/drawing/2014/main" xmlns="" id="{78052350-7376-4CA5-8E40-FF2D32E0B0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581" y="256222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19">
            <a:extLst>
              <a:ext uri="{FF2B5EF4-FFF2-40B4-BE49-F238E27FC236}">
                <a16:creationId xmlns:a16="http://schemas.microsoft.com/office/drawing/2014/main" xmlns="" id="{CA788886-2DFA-4AE6-919B-04B3E03783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0669" y="42672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20">
            <a:extLst>
              <a:ext uri="{FF2B5EF4-FFF2-40B4-BE49-F238E27FC236}">
                <a16:creationId xmlns:a16="http://schemas.microsoft.com/office/drawing/2014/main" xmlns="" id="{8F0F041C-6F3A-41FF-A399-9F23198FA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338137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21">
            <a:extLst>
              <a:ext uri="{FF2B5EF4-FFF2-40B4-BE49-F238E27FC236}">
                <a16:creationId xmlns:a16="http://schemas.microsoft.com/office/drawing/2014/main" xmlns="" id="{43FF79A5-A566-42E0-A1D6-15775EABB6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519" y="258127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22">
            <a:extLst>
              <a:ext uri="{FF2B5EF4-FFF2-40B4-BE49-F238E27FC236}">
                <a16:creationId xmlns:a16="http://schemas.microsoft.com/office/drawing/2014/main" xmlns="" id="{4BE66F0C-07F9-4DCD-936B-CE9BCF54F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862" y="3086101"/>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23">
            <a:extLst>
              <a:ext uri="{FF2B5EF4-FFF2-40B4-BE49-F238E27FC236}">
                <a16:creationId xmlns:a16="http://schemas.microsoft.com/office/drawing/2014/main" xmlns="" id="{42B2416A-6DC7-41EA-83EC-CE755078D1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862" y="235267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24">
            <a:extLst>
              <a:ext uri="{FF2B5EF4-FFF2-40B4-BE49-F238E27FC236}">
                <a16:creationId xmlns:a16="http://schemas.microsoft.com/office/drawing/2014/main" xmlns="" id="{A254E544-7272-4B01-AFB2-1A66F6B82C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044" y="34290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25">
            <a:extLst>
              <a:ext uri="{FF2B5EF4-FFF2-40B4-BE49-F238E27FC236}">
                <a16:creationId xmlns:a16="http://schemas.microsoft.com/office/drawing/2014/main" xmlns="" id="{B1461A27-1675-4ACF-901D-7E2213A77B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737" y="32004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26">
            <a:extLst>
              <a:ext uri="{FF2B5EF4-FFF2-40B4-BE49-F238E27FC236}">
                <a16:creationId xmlns:a16="http://schemas.microsoft.com/office/drawing/2014/main" xmlns="" id="{4520D84B-8FC2-427A-A755-A1805E83B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0481" y="23241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27">
            <a:extLst>
              <a:ext uri="{FF2B5EF4-FFF2-40B4-BE49-F238E27FC236}">
                <a16:creationId xmlns:a16="http://schemas.microsoft.com/office/drawing/2014/main" xmlns="" id="{7F9F9752-C8F7-4DA7-A33E-43D1B1228A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887" y="458152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28">
            <a:extLst>
              <a:ext uri="{FF2B5EF4-FFF2-40B4-BE49-F238E27FC236}">
                <a16:creationId xmlns:a16="http://schemas.microsoft.com/office/drawing/2014/main" xmlns="" id="{9D7C174C-5DC5-489D-A2B1-5A3EACFFB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4719" y="37719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29">
            <a:extLst>
              <a:ext uri="{FF2B5EF4-FFF2-40B4-BE49-F238E27FC236}">
                <a16:creationId xmlns:a16="http://schemas.microsoft.com/office/drawing/2014/main" xmlns="" id="{6CD9F9B5-F6ED-4B35-8808-C906570513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442912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30">
            <a:extLst>
              <a:ext uri="{FF2B5EF4-FFF2-40B4-BE49-F238E27FC236}">
                <a16:creationId xmlns:a16="http://schemas.microsoft.com/office/drawing/2014/main" xmlns="" id="{4A817D49-0F42-4E19-A027-0AFD3D1E9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175" y="38481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31">
            <a:extLst>
              <a:ext uri="{FF2B5EF4-FFF2-40B4-BE49-F238E27FC236}">
                <a16:creationId xmlns:a16="http://schemas.microsoft.com/office/drawing/2014/main" xmlns="" id="{993AE90E-32BB-4F2C-9D4F-1A4DD99E1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9" y="2771777"/>
            <a:ext cx="235744"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2">
            <a:extLst>
              <a:ext uri="{FF2B5EF4-FFF2-40B4-BE49-F238E27FC236}">
                <a16:creationId xmlns:a16="http://schemas.microsoft.com/office/drawing/2014/main" xmlns="" id="{7A690F48-5BE8-41D9-BF5C-A5431A16A9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944" y="23622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3">
            <a:extLst>
              <a:ext uri="{FF2B5EF4-FFF2-40B4-BE49-F238E27FC236}">
                <a16:creationId xmlns:a16="http://schemas.microsoft.com/office/drawing/2014/main" xmlns="" id="{CC3B1EA0-4754-4A7E-BBB6-D135A3FB2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1783" y="3467100"/>
            <a:ext cx="335756"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4">
            <a:extLst>
              <a:ext uri="{FF2B5EF4-FFF2-40B4-BE49-F238E27FC236}">
                <a16:creationId xmlns:a16="http://schemas.microsoft.com/office/drawing/2014/main" xmlns="" id="{25F39DE4-F0FF-4E2C-ABBE-19EC1BDAC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462" y="27432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xmlns="" id="{8A1A08EF-BCA0-491A-9D80-5095EAEAB3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41529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7" name="Picture 36">
            <a:extLst>
              <a:ext uri="{FF2B5EF4-FFF2-40B4-BE49-F238E27FC236}">
                <a16:creationId xmlns:a16="http://schemas.microsoft.com/office/drawing/2014/main" xmlns="" id="{C18439D1-1D99-4690-BFD8-57F06AC03C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1931" y="454342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7">
            <a:extLst>
              <a:ext uri="{FF2B5EF4-FFF2-40B4-BE49-F238E27FC236}">
                <a16:creationId xmlns:a16="http://schemas.microsoft.com/office/drawing/2014/main" xmlns="" id="{076446EF-B03B-462D-AFAC-49F5C3FD4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769" y="385762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xmlns="" id="{BB9BCDAC-808C-4E89-9389-8EF9D339D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352802"/>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xmlns="" id="{9A5C61FF-5B75-4670-992C-D2DDD2C2CB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112" y="3924301"/>
            <a:ext cx="2714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40">
            <a:extLst>
              <a:ext uri="{FF2B5EF4-FFF2-40B4-BE49-F238E27FC236}">
                <a16:creationId xmlns:a16="http://schemas.microsoft.com/office/drawing/2014/main" xmlns="" id="{E9A51FED-0DCC-481F-86B5-E139DCC972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700" y="4543427"/>
            <a:ext cx="2714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2" name="Rectangle 41">
            <a:extLst>
              <a:ext uri="{FF2B5EF4-FFF2-40B4-BE49-F238E27FC236}">
                <a16:creationId xmlns:a16="http://schemas.microsoft.com/office/drawing/2014/main" xmlns="" id="{BD22267A-71A5-457B-BF2D-ABC714174F05}"/>
              </a:ext>
            </a:extLst>
          </p:cNvPr>
          <p:cNvSpPr>
            <a:spLocks noChangeArrowheads="1"/>
          </p:cNvSpPr>
          <p:nvPr/>
        </p:nvSpPr>
        <p:spPr bwMode="auto">
          <a:xfrm>
            <a:off x="6153151" y="1855788"/>
            <a:ext cx="1585971" cy="107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a:latin typeface="Tahoma" panose="020B0604030504040204" pitchFamily="34" charset="0"/>
              </a:rPr>
              <a:t>Clearly</a:t>
            </a:r>
          </a:p>
          <a:p>
            <a:pPr>
              <a:spcBef>
                <a:spcPct val="0"/>
              </a:spcBef>
              <a:buFontTx/>
              <a:buNone/>
            </a:pPr>
            <a:r>
              <a:rPr lang="en-US" altLang="en-US">
                <a:latin typeface="Tahoma" panose="020B0604030504040204" pitchFamily="34" charset="0"/>
              </a:rPr>
              <a:t>Atypical</a:t>
            </a:r>
            <a:endParaRPr lang="en-US" altLang="en-US"/>
          </a:p>
        </p:txBody>
      </p:sp>
      <p:sp>
        <p:nvSpPr>
          <p:cNvPr id="18473" name="Line 42">
            <a:extLst>
              <a:ext uri="{FF2B5EF4-FFF2-40B4-BE49-F238E27FC236}">
                <a16:creationId xmlns:a16="http://schemas.microsoft.com/office/drawing/2014/main" xmlns="" id="{DD736666-E27F-492F-B6BD-74038B4F27BD}"/>
              </a:ext>
            </a:extLst>
          </p:cNvPr>
          <p:cNvSpPr>
            <a:spLocks noChangeShapeType="1"/>
          </p:cNvSpPr>
          <p:nvPr/>
        </p:nvSpPr>
        <p:spPr bwMode="auto">
          <a:xfrm>
            <a:off x="1900239" y="2971802"/>
            <a:ext cx="278606" cy="333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4" name="Line 43">
            <a:extLst>
              <a:ext uri="{FF2B5EF4-FFF2-40B4-BE49-F238E27FC236}">
                <a16:creationId xmlns:a16="http://schemas.microsoft.com/office/drawing/2014/main" xmlns="" id="{E9DCFF5B-967D-4A2A-8A80-4AF451176218}"/>
              </a:ext>
            </a:extLst>
          </p:cNvPr>
          <p:cNvSpPr>
            <a:spLocks noChangeShapeType="1"/>
          </p:cNvSpPr>
          <p:nvPr/>
        </p:nvSpPr>
        <p:spPr bwMode="auto">
          <a:xfrm flipH="1">
            <a:off x="6193631" y="3028950"/>
            <a:ext cx="257175"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5" name="Line 44">
            <a:extLst>
              <a:ext uri="{FF2B5EF4-FFF2-40B4-BE49-F238E27FC236}">
                <a16:creationId xmlns:a16="http://schemas.microsoft.com/office/drawing/2014/main" xmlns="" id="{0C1F2C57-4799-4D3D-857D-721545000FC6}"/>
              </a:ext>
            </a:extLst>
          </p:cNvPr>
          <p:cNvSpPr>
            <a:spLocks noChangeShapeType="1"/>
          </p:cNvSpPr>
          <p:nvPr/>
        </p:nvSpPr>
        <p:spPr bwMode="auto">
          <a:xfrm flipH="1">
            <a:off x="4672014" y="1971675"/>
            <a:ext cx="7144" cy="419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6" name="TextBox 43">
            <a:extLst>
              <a:ext uri="{FF2B5EF4-FFF2-40B4-BE49-F238E27FC236}">
                <a16:creationId xmlns:a16="http://schemas.microsoft.com/office/drawing/2014/main" xmlns="" id="{C81DC511-F85E-4743-8FF5-CA39C1146B33}"/>
              </a:ext>
            </a:extLst>
          </p:cNvPr>
          <p:cNvSpPr txBox="1">
            <a:spLocks noChangeArrowheads="1"/>
          </p:cNvSpPr>
          <p:nvPr/>
        </p:nvSpPr>
        <p:spPr bwMode="auto">
          <a:xfrm>
            <a:off x="166555" y="5910459"/>
            <a:ext cx="3219450"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dirty="0"/>
              <a:t>Copyright © 2011 Paul H. Brookes Publishing Co., Inc. All rights reserved. </a:t>
            </a:r>
            <a:r>
              <a:rPr lang="en-US" altLang="en-US" sz="800" dirty="0" err="1"/>
              <a:t>www.agesandstages.com</a:t>
            </a:r>
            <a:endParaRPr lang="en-US" altLang="en-US" sz="800" dirty="0"/>
          </a:p>
        </p:txBody>
      </p:sp>
    </p:spTree>
    <p:extLst>
      <p:ext uri="{BB962C8B-B14F-4D97-AF65-F5344CB8AC3E}">
        <p14:creationId xmlns:p14="http://schemas.microsoft.com/office/powerpoint/2010/main" val="2079795444"/>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F20DAA27-5054-4359-A028-638C34254CC7}"/>
              </a:ext>
            </a:extLst>
          </p:cNvPr>
          <p:cNvSpPr>
            <a:spLocks noGrp="1"/>
          </p:cNvSpPr>
          <p:nvPr>
            <p:ph type="title" idx="4294967295"/>
          </p:nvPr>
        </p:nvSpPr>
        <p:spPr>
          <a:xfrm>
            <a:off x="628650" y="365126"/>
            <a:ext cx="7886700" cy="1325563"/>
          </a:xfrm>
        </p:spPr>
        <p:txBody>
          <a:bodyPr>
            <a:normAutofit fontScale="90000"/>
          </a:bodyPr>
          <a:lstStyle/>
          <a:p>
            <a:pPr algn="ctr" eaLnBrk="1" hangingPunct="1"/>
            <a:r>
              <a:rPr lang="en-US" altLang="en-US" sz="4000" dirty="0">
                <a:latin typeface="Arial" panose="020B0604020202020204" pitchFamily="34" charset="0"/>
                <a:ea typeface="ＭＳ Ｐゴシック" panose="020B0600070205080204" pitchFamily="34" charset="-128"/>
                <a:cs typeface="Arial" panose="020B0604020202020204" pitchFamily="34" charset="0"/>
              </a:rPr>
              <a:t>[Insert name of your clinic]</a:t>
            </a:r>
            <a:br>
              <a:rPr lang="en-US" altLang="en-US" sz="4000" dirty="0">
                <a:latin typeface="Arial" panose="020B0604020202020204" pitchFamily="34" charset="0"/>
                <a:ea typeface="ＭＳ Ｐゴシック" panose="020B0600070205080204" pitchFamily="34" charset="-128"/>
                <a:cs typeface="Arial" panose="020B0604020202020204" pitchFamily="34" charset="0"/>
              </a:rPr>
            </a:br>
            <a:r>
              <a:rPr lang="en-US" altLang="en-US" sz="4000" dirty="0">
                <a:latin typeface="Arial" panose="020B0604020202020204" pitchFamily="34" charset="0"/>
                <a:ea typeface="ＭＳ Ｐゴシック" panose="020B0600070205080204" pitchFamily="34" charset="-128"/>
                <a:cs typeface="Arial" panose="020B0604020202020204" pitchFamily="34" charset="0"/>
              </a:rPr>
              <a:t>Standardized Screening Measures</a:t>
            </a:r>
          </a:p>
        </p:txBody>
      </p:sp>
      <p:sp>
        <p:nvSpPr>
          <p:cNvPr id="19459" name="Content Placeholder 2">
            <a:extLst>
              <a:ext uri="{FF2B5EF4-FFF2-40B4-BE49-F238E27FC236}">
                <a16:creationId xmlns:a16="http://schemas.microsoft.com/office/drawing/2014/main" xmlns="" id="{BEE13A3C-1FA9-43FF-BC5B-6F15963A320E}"/>
              </a:ext>
            </a:extLst>
          </p:cNvPr>
          <p:cNvSpPr>
            <a:spLocks noGrp="1"/>
          </p:cNvSpPr>
          <p:nvPr>
            <p:ph idx="4294967295"/>
          </p:nvPr>
        </p:nvSpPr>
        <p:spPr>
          <a:xfrm>
            <a:off x="628650" y="1825625"/>
            <a:ext cx="7886700" cy="4351338"/>
          </a:xfrm>
        </p:spPr>
        <p:txBody>
          <a:bodyPr>
            <a:normAutofit lnSpcReduction="10000"/>
          </a:bodyPr>
          <a:lstStyle/>
          <a:p>
            <a:pPr eaLnBrk="1" hangingPunct="1">
              <a:buFontTx/>
              <a:buNone/>
            </a:pPr>
            <a:endParaRPr lang="en-US" altLang="en-US" dirty="0">
              <a:ea typeface="ＭＳ Ｐゴシック" panose="020B0600070205080204" pitchFamily="34" charset="-128"/>
            </a:endParaRPr>
          </a:p>
          <a:p>
            <a:pPr eaLnBrk="1" hangingPunct="1"/>
            <a:r>
              <a:rPr lang="en-US" altLang="en-US" sz="3200" dirty="0">
                <a:ea typeface="ＭＳ Ｐゴシック" panose="020B0600070205080204" pitchFamily="34" charset="-128"/>
              </a:rPr>
              <a:t>Ages &amp; Stages Questionnaires, Third Edition (ASQ-3)</a:t>
            </a:r>
            <a:br>
              <a:rPr lang="en-US" altLang="en-US" sz="3200" dirty="0">
                <a:ea typeface="ＭＳ Ｐゴシック" panose="020B0600070205080204" pitchFamily="34" charset="-128"/>
              </a:rPr>
            </a:br>
            <a:endParaRPr lang="en-US" altLang="en-US" sz="3200" dirty="0">
              <a:ea typeface="ＭＳ Ｐゴシック" panose="020B0600070205080204" pitchFamily="34" charset="-128"/>
            </a:endParaRPr>
          </a:p>
          <a:p>
            <a:pPr eaLnBrk="1" hangingPunct="1"/>
            <a:r>
              <a:rPr lang="en-US" altLang="en-US" sz="3200" dirty="0">
                <a:ea typeface="ＭＳ Ｐゴシック" panose="020B0600070205080204" pitchFamily="34" charset="-128"/>
              </a:rPr>
              <a:t>Ages &amp; Stages Questionnaires: Social-Emotional, Second Edition (ASQ:SE-2)</a:t>
            </a:r>
          </a:p>
          <a:p>
            <a:pPr marL="0" indent="0" eaLnBrk="1" hangingPunct="1">
              <a:buNone/>
            </a:pPr>
            <a:endParaRPr lang="en-US" altLang="en-US" sz="3200" dirty="0">
              <a:ea typeface="ＭＳ Ｐゴシック" panose="020B0600070205080204" pitchFamily="34" charset="-128"/>
            </a:endParaRPr>
          </a:p>
          <a:p>
            <a:pPr eaLnBrk="1" hangingPunct="1"/>
            <a:r>
              <a:rPr lang="en-US" altLang="en-US" sz="3200" dirty="0">
                <a:ea typeface="ＭＳ Ｐゴシック" panose="020B0600070205080204" pitchFamily="34" charset="-128"/>
              </a:rPr>
              <a:t>Modified Checklist for Autism in Toddlers (M-CHAT)</a:t>
            </a:r>
          </a:p>
          <a:p>
            <a:pPr eaLnBrk="1" hangingPunct="1">
              <a:buFontTx/>
              <a:buNone/>
            </a:pPr>
            <a:endParaRPr lang="en-US" altLang="en-US" dirty="0">
              <a:ea typeface="ＭＳ Ｐゴシック" panose="020B0600070205080204" pitchFamily="34" charset="-128"/>
            </a:endParaRPr>
          </a:p>
          <a:p>
            <a:pPr eaLnBrk="1" hangingPunct="1"/>
            <a:endParaRPr lang="en-US" altLang="en-US" b="1" dirty="0">
              <a:ea typeface="ＭＳ Ｐゴシック" panose="020B0600070205080204" pitchFamily="34" charset="-128"/>
            </a:endParaRPr>
          </a:p>
        </p:txBody>
      </p:sp>
    </p:spTree>
    <p:extLst>
      <p:ext uri="{BB962C8B-B14F-4D97-AF65-F5344CB8AC3E}">
        <p14:creationId xmlns:p14="http://schemas.microsoft.com/office/powerpoint/2010/main" val="1072614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D666D7-FAB1-4D15-A8FF-A065BB974F68}"/>
              </a:ext>
            </a:extLst>
          </p:cNvPr>
          <p:cNvSpPr>
            <a:spLocks noGrp="1"/>
          </p:cNvSpPr>
          <p:nvPr>
            <p:ph type="title" idx="4294967295"/>
          </p:nvPr>
        </p:nvSpPr>
        <p:spPr>
          <a:xfrm>
            <a:off x="628650" y="365126"/>
            <a:ext cx="7886700" cy="1325563"/>
          </a:xfrm>
        </p:spPr>
        <p:txBody>
          <a:bodyPr>
            <a:normAutofit/>
          </a:bodyPr>
          <a:lstStyle/>
          <a:p>
            <a:pPr algn="ctr"/>
            <a:r>
              <a:rPr lang="en-US" sz="4000" dirty="0">
                <a:latin typeface="Arial" panose="020B0604020202020204" pitchFamily="34" charset="0"/>
                <a:cs typeface="Arial" panose="020B0604020202020204" pitchFamily="34" charset="0"/>
              </a:rPr>
              <a:t>It Takes a Whole Team!</a:t>
            </a:r>
          </a:p>
        </p:txBody>
      </p:sp>
      <p:sp>
        <p:nvSpPr>
          <p:cNvPr id="3" name="Content Placeholder 2">
            <a:extLst>
              <a:ext uri="{FF2B5EF4-FFF2-40B4-BE49-F238E27FC236}">
                <a16:creationId xmlns:a16="http://schemas.microsoft.com/office/drawing/2014/main" xmlns="" id="{D309A9CE-8BCF-49A3-9FA5-EE7EBA144587}"/>
              </a:ext>
            </a:extLst>
          </p:cNvPr>
          <p:cNvSpPr>
            <a:spLocks noGrp="1"/>
          </p:cNvSpPr>
          <p:nvPr>
            <p:ph idx="4294967295"/>
          </p:nvPr>
        </p:nvSpPr>
        <p:spPr>
          <a:xfrm>
            <a:off x="628650" y="1825625"/>
            <a:ext cx="7886700" cy="4351338"/>
          </a:xfrm>
        </p:spPr>
        <p:txBody>
          <a:bodyPr/>
          <a:lstStyle/>
          <a:p>
            <a:r>
              <a:rPr lang="en-US" dirty="0"/>
              <a:t>[add picture]</a:t>
            </a:r>
          </a:p>
        </p:txBody>
      </p:sp>
      <p:sp>
        <p:nvSpPr>
          <p:cNvPr id="4" name="Slide Number Placeholder 3">
            <a:extLst>
              <a:ext uri="{FF2B5EF4-FFF2-40B4-BE49-F238E27FC236}">
                <a16:creationId xmlns:a16="http://schemas.microsoft.com/office/drawing/2014/main" xmlns="" id="{76CE28D0-A24F-422A-8B94-9775FEC95E9D}"/>
              </a:ext>
            </a:extLst>
          </p:cNvPr>
          <p:cNvSpPr>
            <a:spLocks noGrp="1"/>
          </p:cNvSpPr>
          <p:nvPr>
            <p:ph type="sldNum" sz="quarter" idx="12"/>
          </p:nvPr>
        </p:nvSpPr>
        <p:spPr/>
        <p:txBody>
          <a:bodyPr/>
          <a:lstStyle/>
          <a:p>
            <a:fld id="{C0D807CB-5B1A-418C-A20A-893A08BAD7BC}" type="slidenum">
              <a:rPr lang="en-US" smtClean="0"/>
              <a:pPr/>
              <a:t>17</a:t>
            </a:fld>
            <a:endParaRPr lang="en-US"/>
          </a:p>
        </p:txBody>
      </p:sp>
    </p:spTree>
    <p:extLst>
      <p:ext uri="{BB962C8B-B14F-4D97-AF65-F5344CB8AC3E}">
        <p14:creationId xmlns:p14="http://schemas.microsoft.com/office/powerpoint/2010/main" val="1296449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owchart: Process 18"/>
          <p:cNvSpPr/>
          <p:nvPr/>
        </p:nvSpPr>
        <p:spPr>
          <a:xfrm>
            <a:off x="5355041" y="1023582"/>
            <a:ext cx="2765369" cy="2217821"/>
          </a:xfrm>
          <a:prstGeom prst="flowChartProcess">
            <a:avLst/>
          </a:prstGeom>
          <a:solidFill>
            <a:srgbClr val="2EBCB8">
              <a:alpha val="3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Arial" panose="020B0604020202020204" pitchFamily="34" charset="0"/>
                <a:ea typeface="ＭＳ Ｐゴシック" pitchFamily="-1" charset="-128"/>
                <a:cs typeface="Arial" panose="020B0604020202020204" pitchFamily="34" charset="0"/>
              </a:rPr>
              <a:t>Day of visit: </a:t>
            </a:r>
            <a:br>
              <a:rPr lang="en-US" dirty="0">
                <a:solidFill>
                  <a:schemeClr val="tx1"/>
                </a:solidFill>
                <a:latin typeface="Arial" panose="020B0604020202020204" pitchFamily="34" charset="0"/>
                <a:ea typeface="ＭＳ Ｐゴシック" pitchFamily="-1" charset="-128"/>
                <a:cs typeface="Arial" panose="020B0604020202020204" pitchFamily="34" charset="0"/>
              </a:rPr>
            </a:br>
            <a:r>
              <a:rPr lang="en-US" dirty="0">
                <a:solidFill>
                  <a:schemeClr val="tx1"/>
                </a:solidFill>
                <a:latin typeface="Arial" panose="020B0604020202020204" pitchFamily="34" charset="0"/>
                <a:ea typeface="ＭＳ Ｐゴシック" pitchFamily="-1" charset="-128"/>
                <a:cs typeface="Arial" panose="020B0604020202020204" pitchFamily="34" charset="0"/>
              </a:rPr>
              <a:t>Registration staff collects screening measure; if not completed/brought in, gives screening measures to parent to complete in the waiting area</a:t>
            </a:r>
          </a:p>
        </p:txBody>
      </p:sp>
      <p:sp>
        <p:nvSpPr>
          <p:cNvPr id="13" name="Flowchart: Process 12"/>
          <p:cNvSpPr/>
          <p:nvPr/>
        </p:nvSpPr>
        <p:spPr>
          <a:xfrm>
            <a:off x="1078179" y="3006092"/>
            <a:ext cx="3548398" cy="1730375"/>
          </a:xfrm>
          <a:prstGeom prst="flowChartProcess">
            <a:avLst/>
          </a:prstGeom>
          <a:solidFill>
            <a:schemeClr val="accent1">
              <a:alpha val="41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5844" name="Title 1"/>
          <p:cNvSpPr>
            <a:spLocks noGrp="1"/>
          </p:cNvSpPr>
          <p:nvPr>
            <p:ph type="title"/>
          </p:nvPr>
        </p:nvSpPr>
        <p:spPr>
          <a:xfrm>
            <a:off x="1270855" y="50288"/>
            <a:ext cx="7086600" cy="1143000"/>
          </a:xfrm>
        </p:spPr>
        <p:txBody>
          <a:bodyPr/>
          <a:lstStyle/>
          <a:p>
            <a:pPr algn="ctr"/>
            <a:r>
              <a:rPr lang="en-US" altLang="en-US" sz="4000" b="1" dirty="0">
                <a:ea typeface="ＭＳ Ｐゴシック" pitchFamily="34" charset="-128"/>
              </a:rPr>
              <a:t>Workflow: Roles of Care Team Members</a:t>
            </a:r>
          </a:p>
        </p:txBody>
      </p:sp>
      <p:sp>
        <p:nvSpPr>
          <p:cNvPr id="35845" name="Rectangle 2"/>
          <p:cNvSpPr>
            <a:spLocks noChangeArrowheads="1"/>
          </p:cNvSpPr>
          <p:nvPr/>
        </p:nvSpPr>
        <p:spPr bwMode="auto">
          <a:xfrm>
            <a:off x="1023587" y="3108962"/>
            <a:ext cx="3548398" cy="165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lnSpc>
                <a:spcPct val="115000"/>
              </a:lnSpc>
              <a:spcBef>
                <a:spcPct val="0"/>
              </a:spcBef>
              <a:spcAft>
                <a:spcPts val="1000"/>
              </a:spcAft>
              <a:buNone/>
            </a:pPr>
            <a:r>
              <a:rPr lang="en-US" altLang="en-US" sz="1800" dirty="0">
                <a:latin typeface="Arial" panose="020B0604020202020204" pitchFamily="34" charset="0"/>
                <a:cs typeface="Arial" panose="020B0604020202020204" pitchFamily="34" charset="0"/>
              </a:rPr>
              <a:t>Care coordinator mails screening and letter explaining screening to parent two weeks prior to visit + asks parents to hand in date of visit</a:t>
            </a:r>
          </a:p>
        </p:txBody>
      </p:sp>
      <p:cxnSp>
        <p:nvCxnSpPr>
          <p:cNvPr id="17" name="Straight Arrow Connector 16"/>
          <p:cNvCxnSpPr>
            <a:cxnSpLocks/>
          </p:cNvCxnSpPr>
          <p:nvPr/>
        </p:nvCxnSpPr>
        <p:spPr>
          <a:xfrm>
            <a:off x="2866833" y="4736467"/>
            <a:ext cx="0" cy="46011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noChangeShapeType="1"/>
          </p:cNvCxnSpPr>
          <p:nvPr/>
        </p:nvCxnSpPr>
        <p:spPr bwMode="auto">
          <a:xfrm>
            <a:off x="2802555" y="2400633"/>
            <a:ext cx="0" cy="682625"/>
          </a:xfrm>
          <a:prstGeom prst="straightConnector1">
            <a:avLst/>
          </a:prstGeom>
          <a:noFill/>
          <a:ln w="38100">
            <a:solidFill>
              <a:srgbClr val="00B050"/>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 name="Rounded Rectangle 19"/>
          <p:cNvSpPr>
            <a:spLocks/>
          </p:cNvSpPr>
          <p:nvPr/>
        </p:nvSpPr>
        <p:spPr bwMode="auto">
          <a:xfrm>
            <a:off x="832512" y="1175703"/>
            <a:ext cx="3930555" cy="1608440"/>
          </a:xfrm>
          <a:prstGeom prst="roundRect">
            <a:avLst>
              <a:gd name="adj" fmla="val 16667"/>
            </a:avLst>
          </a:prstGeom>
          <a:gradFill rotWithShape="1">
            <a:gsLst>
              <a:gs pos="0">
                <a:srgbClr val="FFEADC"/>
              </a:gs>
              <a:gs pos="64999">
                <a:srgbClr val="FFCDAB"/>
              </a:gs>
              <a:gs pos="100000">
                <a:srgbClr val="FFB987"/>
              </a:gs>
            </a:gsLst>
            <a:lin ang="5400000" scaled="1"/>
          </a:gradFill>
          <a:ln w="9525">
            <a:solidFill>
              <a:srgbClr val="E6811C"/>
            </a:solidFill>
            <a:round/>
            <a:headEnd/>
            <a:tailEnd/>
          </a:ln>
          <a:effectLst>
            <a:outerShdw blurRad="40000" dist="20000" dir="5400000" rotWithShape="0">
              <a:srgbClr val="808080">
                <a:alpha val="37999"/>
              </a:srgbClr>
            </a:outerShdw>
          </a:effectLst>
        </p:spPr>
        <p:txBody>
          <a:bodyPr anchor="ctr"/>
          <a:lstStyle/>
          <a:p>
            <a:pPr algn="ctr">
              <a:lnSpc>
                <a:spcPct val="115000"/>
              </a:lnSpc>
              <a:defRPr/>
            </a:pPr>
            <a:r>
              <a:rPr lang="en-US" dirty="0">
                <a:solidFill>
                  <a:srgbClr val="000000"/>
                </a:solidFill>
                <a:latin typeface="Arial" panose="020B0604020202020204" pitchFamily="34" charset="0"/>
                <a:ea typeface="Calibri" pitchFamily="34" charset="0"/>
                <a:cs typeface="Arial" panose="020B0604020202020204" pitchFamily="34" charset="0"/>
              </a:rPr>
              <a:t>Care coordinator identifies in the EHR which children have well-child visits scheduled and selects correct screening measures for child’s age and language of parent</a:t>
            </a:r>
            <a:endParaRPr lang="en-US" sz="2400" b="1" dirty="0">
              <a:solidFill>
                <a:srgbClr val="000000"/>
              </a:solidFill>
              <a:latin typeface="Arial" panose="020B0604020202020204" pitchFamily="34" charset="0"/>
              <a:ea typeface="Calibri" pitchFamily="34" charset="0"/>
              <a:cs typeface="Arial" panose="020B0604020202020204" pitchFamily="34" charset="0"/>
            </a:endParaRPr>
          </a:p>
        </p:txBody>
      </p:sp>
      <p:sp>
        <p:nvSpPr>
          <p:cNvPr id="24" name="Flowchart: Process 23"/>
          <p:cNvSpPr/>
          <p:nvPr/>
        </p:nvSpPr>
        <p:spPr>
          <a:xfrm>
            <a:off x="1337977" y="5127627"/>
            <a:ext cx="3030420" cy="1196975"/>
          </a:xfrm>
          <a:prstGeom prst="flowChartProcess">
            <a:avLst/>
          </a:prstGeom>
          <a:solidFill>
            <a:schemeClr val="accent5">
              <a:lumMod val="60000"/>
              <a:lumOff val="40000"/>
              <a:alpha val="41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dirty="0">
                <a:solidFill>
                  <a:schemeClr val="tx1"/>
                </a:solidFill>
                <a:latin typeface="Arial" panose="020B0604020202020204" pitchFamily="34" charset="0"/>
                <a:ea typeface="Calibri" pitchFamily="34" charset="0"/>
                <a:cs typeface="Arial" panose="020B0604020202020204" pitchFamily="34" charset="0"/>
              </a:rPr>
              <a:t>Parent completes screening measures at home before </a:t>
            </a:r>
          </a:p>
          <a:p>
            <a:pPr algn="ctr">
              <a:lnSpc>
                <a:spcPct val="115000"/>
              </a:lnSpc>
              <a:defRPr/>
            </a:pPr>
            <a:r>
              <a:rPr lang="en-US" dirty="0">
                <a:solidFill>
                  <a:schemeClr val="tx1"/>
                </a:solidFill>
                <a:latin typeface="Arial" panose="020B0604020202020204" pitchFamily="34" charset="0"/>
                <a:ea typeface="Calibri" pitchFamily="34" charset="0"/>
                <a:cs typeface="Arial" panose="020B0604020202020204" pitchFamily="34" charset="0"/>
              </a:rPr>
              <a:t>well-child visit</a:t>
            </a:r>
          </a:p>
        </p:txBody>
      </p:sp>
      <p:sp>
        <p:nvSpPr>
          <p:cNvPr id="12" name="Flowchart: Process 11">
            <a:extLst>
              <a:ext uri="{FF2B5EF4-FFF2-40B4-BE49-F238E27FC236}">
                <a16:creationId xmlns:a16="http://schemas.microsoft.com/office/drawing/2014/main" xmlns="" id="{243254D5-6749-438D-8F0A-2BF07D8AF4F7}"/>
              </a:ext>
            </a:extLst>
          </p:cNvPr>
          <p:cNvSpPr/>
          <p:nvPr/>
        </p:nvSpPr>
        <p:spPr>
          <a:xfrm>
            <a:off x="5355041" y="3429000"/>
            <a:ext cx="2765363" cy="1365039"/>
          </a:xfrm>
          <a:prstGeom prst="flowChartProcess">
            <a:avLst/>
          </a:prstGeom>
          <a:solidFill>
            <a:srgbClr val="2EBCB8">
              <a:alpha val="3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pPr>
            <a:r>
              <a:rPr lang="en-US" altLang="en-US" dirty="0">
                <a:solidFill>
                  <a:schemeClr val="tx1"/>
                </a:solidFill>
                <a:latin typeface="Arial" charset="0"/>
              </a:rPr>
              <a:t>MA collects screening measures from parent; if not done, helps parent to finish in exam room</a:t>
            </a:r>
          </a:p>
        </p:txBody>
      </p:sp>
      <p:sp>
        <p:nvSpPr>
          <p:cNvPr id="15" name="Flowchart: Process 14">
            <a:extLst>
              <a:ext uri="{FF2B5EF4-FFF2-40B4-BE49-F238E27FC236}">
                <a16:creationId xmlns:a16="http://schemas.microsoft.com/office/drawing/2014/main" xmlns="" id="{88C16A7A-38AA-4E06-B8F5-3ACA0658954C}"/>
              </a:ext>
            </a:extLst>
          </p:cNvPr>
          <p:cNvSpPr/>
          <p:nvPr/>
        </p:nvSpPr>
        <p:spPr>
          <a:xfrm>
            <a:off x="5384895" y="4981635"/>
            <a:ext cx="2765359" cy="1336871"/>
          </a:xfrm>
          <a:prstGeom prst="flowChartProcess">
            <a:avLst/>
          </a:prstGeom>
          <a:solidFill>
            <a:srgbClr val="2EBCB8">
              <a:alpha val="3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pPr>
            <a:r>
              <a:rPr lang="en-US" altLang="en-US" dirty="0">
                <a:solidFill>
                  <a:schemeClr val="tx1"/>
                </a:solidFill>
                <a:latin typeface="Arial" charset="0"/>
              </a:rPr>
              <a:t>MA scores screening measures and puts in folder for provider along with </a:t>
            </a:r>
            <a:r>
              <a:rPr lang="en-US" altLang="en-US" i="1" dirty="0">
                <a:solidFill>
                  <a:schemeClr val="tx1"/>
                </a:solidFill>
                <a:latin typeface="Arial" charset="0"/>
              </a:rPr>
              <a:t>Milestones Moments </a:t>
            </a:r>
            <a:r>
              <a:rPr lang="en-US" altLang="en-US" dirty="0">
                <a:solidFill>
                  <a:schemeClr val="tx1"/>
                </a:solidFill>
                <a:latin typeface="Arial" charset="0"/>
              </a:rPr>
              <a:t>booklet</a:t>
            </a:r>
          </a:p>
        </p:txBody>
      </p:sp>
    </p:spTree>
    <p:extLst>
      <p:ext uri="{BB962C8B-B14F-4D97-AF65-F5344CB8AC3E}">
        <p14:creationId xmlns:p14="http://schemas.microsoft.com/office/powerpoint/2010/main" val="4091827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817018" y="2397718"/>
            <a:ext cx="4943335" cy="922338"/>
          </a:xfrm>
          <a:prstGeom prst="roundRect">
            <a:avLst/>
          </a:prstGeom>
          <a:solidFill>
            <a:schemeClr val="accent2">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14" name="Rounded Rectangle 13"/>
          <p:cNvSpPr/>
          <p:nvPr/>
        </p:nvSpPr>
        <p:spPr>
          <a:xfrm>
            <a:off x="2797254" y="4421837"/>
            <a:ext cx="4963099" cy="739463"/>
          </a:xfrm>
          <a:prstGeom prst="roundRect">
            <a:avLst/>
          </a:prstGeom>
          <a:solidFill>
            <a:schemeClr val="tx1">
              <a:lumMod val="95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13" name="Rounded Rectangle 12"/>
          <p:cNvSpPr/>
          <p:nvPr/>
        </p:nvSpPr>
        <p:spPr>
          <a:xfrm>
            <a:off x="2781298" y="1295938"/>
            <a:ext cx="4943335" cy="923925"/>
          </a:xfrm>
          <a:prstGeom prst="roundRect">
            <a:avLst/>
          </a:prstGeom>
          <a:solidFill>
            <a:srgbClr val="CCFFCC">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Arial" panose="020B0604020202020204" pitchFamily="34" charset="0"/>
                <a:cs typeface="Arial" panose="020B0604020202020204" pitchFamily="34" charset="0"/>
              </a:rPr>
              <a:t>If a referral is recommended, provider discusses recommendation with parents and provides guidance re: process.</a:t>
            </a:r>
          </a:p>
        </p:txBody>
      </p:sp>
      <p:sp>
        <p:nvSpPr>
          <p:cNvPr id="12" name="Rounded Rectangle 11"/>
          <p:cNvSpPr/>
          <p:nvPr/>
        </p:nvSpPr>
        <p:spPr>
          <a:xfrm>
            <a:off x="2805112" y="304800"/>
            <a:ext cx="4919521" cy="812245"/>
          </a:xfrm>
          <a:prstGeom prst="roundRect">
            <a:avLst/>
          </a:prstGeom>
          <a:solidFill>
            <a:schemeClr val="accent5">
              <a:lumMod val="40000"/>
              <a:lumOff val="6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Arial" panose="020B0604020202020204" pitchFamily="34" charset="0"/>
                <a:cs typeface="Arial" panose="020B0604020202020204" pitchFamily="34" charset="0"/>
              </a:rPr>
              <a:t>Provider initiates developmental conversation with parents and discusses screening results.</a:t>
            </a:r>
          </a:p>
        </p:txBody>
      </p:sp>
      <p:sp>
        <p:nvSpPr>
          <p:cNvPr id="33802" name="Rectangle 6"/>
          <p:cNvSpPr>
            <a:spLocks noChangeArrowheads="1"/>
          </p:cNvSpPr>
          <p:nvPr/>
        </p:nvSpPr>
        <p:spPr bwMode="auto">
          <a:xfrm>
            <a:off x="3006330" y="1671638"/>
            <a:ext cx="3055144" cy="369332"/>
          </a:xfrm>
          <a:prstGeom prst="rect">
            <a:avLst/>
          </a:prstGeom>
          <a:noFill/>
          <a:ln w="9525">
            <a:noFill/>
            <a:miter lim="800000"/>
            <a:headEnd/>
            <a:tailEnd/>
          </a:ln>
        </p:spPr>
        <p:txBody>
          <a:bodyPr>
            <a:spAutoFit/>
          </a:bodyPr>
          <a:lstStyle/>
          <a:p>
            <a:pPr algn="ctr">
              <a:defRPr/>
            </a:pPr>
            <a:endParaRPr lang="en-US" dirty="0">
              <a:solidFill>
                <a:schemeClr val="tx2">
                  <a:lumMod val="25000"/>
                </a:schemeClr>
              </a:solidFill>
              <a:latin typeface="Arial" panose="020B0604020202020204" pitchFamily="34" charset="0"/>
              <a:ea typeface="ＭＳ Ｐゴシック" pitchFamily="-108" charset="-128"/>
              <a:cs typeface="Arial" panose="020B0604020202020204" pitchFamily="34" charset="0"/>
            </a:endParaRPr>
          </a:p>
        </p:txBody>
      </p:sp>
      <p:sp>
        <p:nvSpPr>
          <p:cNvPr id="36873" name="Rectangle 7"/>
          <p:cNvSpPr>
            <a:spLocks noChangeArrowheads="1"/>
          </p:cNvSpPr>
          <p:nvPr/>
        </p:nvSpPr>
        <p:spPr bwMode="auto">
          <a:xfrm>
            <a:off x="2859881" y="4514969"/>
            <a:ext cx="4864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800" dirty="0">
                <a:latin typeface="Arial" panose="020B0604020202020204" pitchFamily="34" charset="0"/>
                <a:cs typeface="Arial" panose="020B0604020202020204" pitchFamily="34" charset="0"/>
              </a:rPr>
              <a:t>Front desk staff scans screening results and uploads results in EHR.</a:t>
            </a:r>
          </a:p>
        </p:txBody>
      </p:sp>
      <p:sp>
        <p:nvSpPr>
          <p:cNvPr id="36875" name="Rectangle 9"/>
          <p:cNvSpPr>
            <a:spLocks noChangeArrowheads="1"/>
          </p:cNvSpPr>
          <p:nvPr/>
        </p:nvSpPr>
        <p:spPr bwMode="auto">
          <a:xfrm>
            <a:off x="2817018" y="2403668"/>
            <a:ext cx="49433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800" dirty="0">
                <a:latin typeface="Arial" panose="020B0604020202020204" pitchFamily="34" charset="0"/>
                <a:cs typeface="Arial" panose="020B0604020202020204" pitchFamily="34" charset="0"/>
              </a:rPr>
              <a:t>If a referral is recommended, MA assists with completing referral forms and provides family written referral information.</a:t>
            </a:r>
          </a:p>
        </p:txBody>
      </p:sp>
      <p:sp>
        <p:nvSpPr>
          <p:cNvPr id="27" name="Right Arrow 26"/>
          <p:cNvSpPr/>
          <p:nvPr/>
        </p:nvSpPr>
        <p:spPr>
          <a:xfrm>
            <a:off x="1257300" y="1951038"/>
            <a:ext cx="1200150" cy="13589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Arial" panose="020B0604020202020204" pitchFamily="34" charset="0"/>
              <a:cs typeface="Arial" panose="020B0604020202020204" pitchFamily="34" charset="0"/>
            </a:endParaRPr>
          </a:p>
        </p:txBody>
      </p:sp>
      <p:sp>
        <p:nvSpPr>
          <p:cNvPr id="17" name="Rounded Rectangle 16"/>
          <p:cNvSpPr/>
          <p:nvPr/>
        </p:nvSpPr>
        <p:spPr>
          <a:xfrm>
            <a:off x="2817019" y="5340818"/>
            <a:ext cx="4931428" cy="922338"/>
          </a:xfrm>
          <a:prstGeom prst="roundRect">
            <a:avLst/>
          </a:prstGeom>
          <a:solidFill>
            <a:schemeClr val="accent2">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Arial" panose="020B0604020202020204" pitchFamily="34" charset="0"/>
                <a:cs typeface="Arial" panose="020B0604020202020204" pitchFamily="34" charset="0"/>
              </a:rPr>
              <a:t>If referral is made, within one week, care coordinator assists family with linkage to referrals.</a:t>
            </a:r>
          </a:p>
        </p:txBody>
      </p:sp>
      <p:sp>
        <p:nvSpPr>
          <p:cNvPr id="18" name="Rounded Rectangle 15">
            <a:extLst>
              <a:ext uri="{FF2B5EF4-FFF2-40B4-BE49-F238E27FC236}">
                <a16:creationId xmlns:a16="http://schemas.microsoft.com/office/drawing/2014/main" xmlns="" id="{47AC49A3-E4E1-4A14-82D6-1815ECFB0C87}"/>
              </a:ext>
            </a:extLst>
          </p:cNvPr>
          <p:cNvSpPr/>
          <p:nvPr/>
        </p:nvSpPr>
        <p:spPr>
          <a:xfrm>
            <a:off x="2805112" y="3506575"/>
            <a:ext cx="4943335" cy="710581"/>
          </a:xfrm>
          <a:prstGeom prst="roundRect">
            <a:avLst/>
          </a:prstGeom>
          <a:solidFill>
            <a:schemeClr val="accent2">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Arial" panose="020B0604020202020204" pitchFamily="34" charset="0"/>
                <a:cs typeface="Arial" panose="020B0604020202020204" pitchFamily="34" charset="0"/>
              </a:rPr>
              <a:t>Provider documents screening results and follow-up plan in EHR.</a:t>
            </a:r>
          </a:p>
        </p:txBody>
      </p:sp>
    </p:spTree>
    <p:extLst>
      <p:ext uri="{BB962C8B-B14F-4D97-AF65-F5344CB8AC3E}">
        <p14:creationId xmlns:p14="http://schemas.microsoft.com/office/powerpoint/2010/main" val="234473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3"/>
          </p:nvPr>
        </p:nvSpPr>
        <p:spPr>
          <a:xfrm>
            <a:off x="1042951" y="525140"/>
            <a:ext cx="6946017" cy="484524"/>
          </a:xfrm>
        </p:spPr>
        <p:txBody>
          <a:bodyPr>
            <a:noAutofit/>
          </a:bodyPr>
          <a:lstStyle/>
          <a:p>
            <a:pPr algn="ctr"/>
            <a:r>
              <a:rPr lang="en-US" sz="4000" b="1" dirty="0">
                <a:solidFill>
                  <a:srgbClr val="D05928"/>
                </a:solidFill>
                <a:latin typeface="+mn-lt"/>
                <a:ea typeface="ＭＳ Ｐゴシック" panose="020B0600070205080204" pitchFamily="34" charset="-128"/>
              </a:rPr>
              <a:t>Introduction</a:t>
            </a:r>
          </a:p>
        </p:txBody>
      </p:sp>
      <p:sp>
        <p:nvSpPr>
          <p:cNvPr id="3" name="Rectangle 2">
            <a:extLst>
              <a:ext uri="{FF2B5EF4-FFF2-40B4-BE49-F238E27FC236}">
                <a16:creationId xmlns:a16="http://schemas.microsoft.com/office/drawing/2014/main" xmlns="" id="{AFC1DB2C-E302-4865-98D3-F1A8B696ECFA}"/>
              </a:ext>
            </a:extLst>
          </p:cNvPr>
          <p:cNvSpPr/>
          <p:nvPr/>
        </p:nvSpPr>
        <p:spPr>
          <a:xfrm>
            <a:off x="677886" y="2503372"/>
            <a:ext cx="7676147" cy="1323439"/>
          </a:xfrm>
          <a:prstGeom prst="rect">
            <a:avLst/>
          </a:prstGeom>
        </p:spPr>
        <p:txBody>
          <a:bodyPr wrap="square">
            <a:spAutoFit/>
          </a:bodyPr>
          <a:lstStyle/>
          <a:p>
            <a:r>
              <a:rPr lang="en-US" altLang="en-US" sz="4000" dirty="0">
                <a:ea typeface="ＭＳ Ｐゴシック" panose="020B0600070205080204" pitchFamily="34" charset="-128"/>
                <a:hlinkClick r:id="rId3"/>
              </a:rPr>
              <a:t>http://www.youtube.com/watch?v=KrUNBfyjlBk</a:t>
            </a:r>
            <a:r>
              <a:rPr lang="en-US" altLang="en-US" sz="4000" dirty="0">
                <a:ea typeface="ＭＳ Ｐゴシック" panose="020B0600070205080204" pitchFamily="34" charset="-128"/>
              </a:rPr>
              <a:t> </a:t>
            </a:r>
          </a:p>
        </p:txBody>
      </p:sp>
    </p:spTree>
    <p:extLst>
      <p:ext uri="{BB962C8B-B14F-4D97-AF65-F5344CB8AC3E}">
        <p14:creationId xmlns:p14="http://schemas.microsoft.com/office/powerpoint/2010/main" val="823799858"/>
      </p:ext>
    </p:extLst>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66F6419B-401C-4E9E-8765-9F9C7D888692}"/>
              </a:ext>
            </a:extLst>
          </p:cNvPr>
          <p:cNvSpPr>
            <a:spLocks noGrp="1"/>
          </p:cNvSpPr>
          <p:nvPr>
            <p:ph type="title" idx="4294967295"/>
          </p:nvPr>
        </p:nvSpPr>
        <p:spPr>
          <a:xfrm>
            <a:off x="628650" y="365126"/>
            <a:ext cx="7886700" cy="1325563"/>
          </a:xfrm>
        </p:spPr>
        <p:txBody>
          <a:bodyPr>
            <a:normAutofit/>
          </a:bodyPr>
          <a:lstStyle/>
          <a:p>
            <a:pPr algn="ctr" eaLnBrk="1" hangingPunct="1"/>
            <a:r>
              <a:rPr lang="en-US" altLang="en-US" sz="4000" dirty="0">
                <a:ea typeface="ＭＳ Ｐゴシック" panose="020B0600070205080204" pitchFamily="34" charset="-128"/>
              </a:rPr>
              <a:t>Next Steps: Training</a:t>
            </a:r>
          </a:p>
        </p:txBody>
      </p:sp>
      <p:sp>
        <p:nvSpPr>
          <p:cNvPr id="23557" name="AutoShape 6" descr="data:image/jpeg;base64,/9j/4AAQSkZJRgABAQAAAQABAAD/2wCEAAkGBxQTEBQUEBQUFhQVFBQXFRcVFRQUFRUWFBQWFxQYFxUYHCggGBolGxUVITEhJSkrLi4uFx81ODMtNygtLisBCgoKDg0OGxAQGywkICQsLCw0LCwsLCwsLS0sLCw0LCwsLCwsLCwsLCwsLCwsLCwsLC8sNCwsLCwsLCwsLCwsLP/AABEIAMoA+QMBEQACEQEDEQH/xAAcAAABBQEBAQAAAAAAAAAAAAAAAgMEBQYBBwj/xABAEAACAQIEAggDBQcDAwUAAAABAgADEQQSITEFQQYTIlFhcYGRBzKhFEJSscEjYnKCktHhsvDxJDOiFkNTwuL/xAAbAQEAAgMBAQAAAAAAAAAAAAAABAUCAwYBB//EADURAAIBAwIEBAQFBAIDAAAAAAABAgMEERIhBTFBURNhcZEigaHBMrHR4fAGFELxFSM0UmL/2gAMAwEAAhEDEQA/APcYAQAgBACAEAIAQAgBACAEAIAQAgBACAEAIAQAgBACAEAIAQAgBACAEAIAQAgBACAEAIAQAgBACAEAIAQAgBACAEAIAQAgBACAEAIAQAgBACAEAIAQAgBACAEAIAQAgBACAEAIAQAgBAMT0m6eLRqGlQVXZTZma+UHmABv53kmlQT3kdBYcD8aCqVnhPklzOcB6eCo4TEqqE6BlvlBP4gdh43mVS2WMwZlecCcIOdB5x06/I28iHOhACAIq1AqlmICgEknQADcmepNvCPG0llmC4p8TEVytCnnA+8xIv5KOXnLqjwjMc1JY9CFO83xFF70W6W08X2bZKgF8t7gjnY/pId5YSt/iTyjbRuFU2ezNHIBJCAEAIAQAgBACAEAIAQAgBACAEAIAQAgBAMTxz4g06TlKKdYVNixNlvztbfzkKreKLxFZOis/wCn6lWCnVenPTqHCPiHTdgtdOrv94HMvqLXH1inexbxJYF1/T1SnHVSlq8uTNojggEEEEXBGoIO1pNTyc8008MVB4RuJ1ilCq43Wm7DzVSRCNtGKlUjF9WvzPm+viyXJvre8nQkd/TnlE1cezEM51AA9FFh9AJuUdjdTpqMcI9x6G401cFSZtSAVJ78pIH0tK+qsSZwvFKKpXUkuXP3LuayvCAYH4u8XNLDU6Sm3Wsc38KW09SR7Sz4ZTzNy7ES7k1HCPG8Pj2R8y76j0IIP0M6CUcrDKyNRxeUaHofxBlxVJlOoqL7E2P0vNFziVNxfYzoy+JM+gZyZdhAM70j6U08McijPVttfRe7Mf0k21spVvieyKniHFI23wQWZfRev6GbTpvXuGITKTtlIBtuAb+MsP8AjqDWFnPqUf8AzV6nqeMdsG24JxVcRSDppyYfhP8AaVNxQlRnpZ01jeRuqWtLD6rsywmgmBACAEAIAQAgBACAEAIAQAgFV0qxBp4Ku67im1vC+l/rNdZtQeCZYQjO5gpcsnz5UxRDXlI4n0ONTKJTcUL5bgAgAaADbvtufGJyye0aenOHzPTvhfxwuHw7m+Rc9P8AhvZh6Eg+ssLKq2tLOX/qKxUHG4j12fr0Z6BJ5y4itSDKVbZgQfIixg9jJxaa6Hzn0k4I+FxL02B0Oh5Fb9kjzEk0+6O6sqiq01OPX+YGMPRY2A56SbDYs90j37olgDQwdJG0a2Zh3Fje3oCBKyo8yZ8/4lXVa5lKPLl7FxMCCEA84+M/DWejRqqLhGZW8M1sp+hlvwqS1Sh15kS5XJnkP2ZhqZe7lRJGx+GnBGrYtXsciMHYnay/KPUysv6uiH0JdpT1Sye6Tni3InF8aKNCpVP3ELeZA0HvabKNPxJqPc03FXwqUp9keF47Fs7F2N2Ykk95O86XCisI4recm5c2MDGmwBJsNh3X3hPfJ66fQ9E+FVct145Wpn17UreJ4ai/UuOBxcZ1F6fc9ClQdEEAIAQAgBACAEAIAQAgBACAReJ4MVqNSk2zoy+VxoZjKOpNGyjUdOoproz5u45gXo1Xp1BZlJBlXKGGdrRuFJJrkyHhHmiaLWjM9I+E9FjjC3JaTXPmVA+v5SRZL4yr/qOaVok+bkvuevy1OFE1HCgliAACSToABuTB6k28I866adJcBWUKU65h8rqcmXybc+R0kyjSlHdvB1HC+H3tCWrVoXZ75+X8ZkuE8VpYeotQUkqEaqGYtl7tBYZveSpfEsLKL24oVLiDp6nFdcLGf2PROjHTpMVXFFqeQspKnNfMyi7La2mmo32kGrb6FlM5W/4JK1peKpZw99uS6P8AU2EjlGEA8/6R/EPCB62GekaoF0bUZWI+bx0PPvEuLXhtVqNRSw+ZCrXMd4tZRgEq4R6mq1VS/wAt1LAeDW/SXr1qPNZ+eCuWmT64PW+iOOwfVinhSEI3RyBUJ7zf5tuX0nM3tC4UtdTdd1y/YtqE6eMR/c0kgEgqelmHL4Ksq75L/wBJBP5STZyUa8WyDxKDlazS7Z9tzwzGUyol/NNHKUpRkyoFQ5rAHUzTkn6U0e7fDrgjYbCA1BapVOdhzUW7Knxtr6yovK3iTwuSLywt/Cp5fN7mqkQnBACAEAIAQAgBACAcdgASdhqZ5KSisvkepNvCMnxPpGxJFLsjv5n+05O94zVlLTS2X1Lu34bFLM92QDxSsAGzPY7G5sSN5C8e8ivE1PHqyV/a0G9OFkseH9JzcCqLjvGh/wAyxs+NzT01t136/uRK/DFjMNjUUaoZQym4OxnTQnGcVKLymU0ouL0vmZ7pZ0Po40XbsVQLBwL3HIMOYmFWip+pMs76du8PePb9Dx3iPAlw1Yoa1J7HUoWIHgdN/AEypqrTLGUd5ZT8WkpqEl64/U1nRfpZh8FTCU6TOzsDUcmxI5ZRbQDkD7zdQuIU1hIruI8JuL2eqckklsv1/nyPU8Filq01qUzdHAIPh/eWkZKSyjiqtKVKbhNYaKL4i4rq+G1yOahf6mAP0vNtP8RM4VDVdR8sv6Hg6ix9LyespnfxWHgeCzakbdOSTgcU1GrTqIbOj5h/LbTyiST+FmupSjUhKnLk1g+hOG4xa1FKqfK6hh6jY+I2lTJYeGfNK9GVGpKnLmngremXGfsmCrVh8wXLT8aj6L7E38gZItKHjVow/mCLWnog2fOeUmx3Jvc95ubmde44eEVKknDcce4AmaTI0sZOYXFOtRGDG4cEG+oIOhmuazFmxSeT6ewVbPTR/wASK39QB/WcVOOmTXYv4vKyZ7pT0rGGYIqhnsC19gp5eZk20snWWpvCKjiPEnbyVOCTfXPLH6s884g9Gs5Kr1YJvl3AvvaXkItRxJ5Zyc5tVHKMcJ9M5wbDoZ0SwYtXVuucHTMMoRv4O/xMpr2vVjLQ1p+/zOr4ZRoTh4kZan7Y+RupWlyUXHOlmHwxKu2Zx9xNSPM7CZKLINzxGjQel7vsvuZp/iaL9mhp4vr/AKYwitlxqedqf1/YueC9OKFchXvTY7ZiCpP8XL1jHYk2/GKVR6ai0v6e5qZiW4QAgBACAEAqelFYrhnI8B7mV/E21bvHXBMsIp11k8zq4zWcf4Z0ykNnHHvmzEsYPNuY7Qxms1SpYPdRtuh/ELk0yd7sPAjf339JecDuXqdF+qKfilDZVF6FT8U+lT4YLQpadYhZ21uFvYKttr2N5cXdWS+CPUkcCsqVVutU30vZdM92eUtis2gUDU68zfby9JVvY7emt938uh2Ypm83Xw56WihUOGrm1J2ujHam7cj3K1/Q+cn2tfQ9EuTOY47wr+4h49JfFHZrul91+RrvilTLcMq25NTPoHEt6f4jm+DPF3HPmeL4tMpTxH5gEfnLGb3izupSTcX6jlPabESYljh8DmwlWuPmoVaF7/gqZ1OnPtdXNM5YmiDc1tFzTp9JKXusfbJ6R8KuJZqD0T/7bZlH7lS5IHk1/wCoSPcww1Lucx/Udtoqxqr/ACWH6r9vyKH4ycUDVKWHzWWmpqv4uwIpj0Fz/NLjglBpOq1z2+XU4q+nl6PmYXjHDThmoq98zUKdRh3GpmOX0Fpa29VVtUl3a9iFUTp4j3RXYl9JIxhGnmxK0CUBHK1/5m0mlv4cG1LqfRVHHLhsBSer9yhTFuZbILKPG84/wnWruMerf5ltVrxt6GuXRfU8j4li2ru9Rzdmck/TQeAGnpOkpwjCCjHkjjalWU6jnPmyG5KjX35zxvB4kpPYs+jXSWpQrpl+8VDjkysRp4GR69ONWGJEy0creop03zeH5noXxC6SnC0QlM2q1L2PNF5t58h69056MerL7iN06UVCH4n9EeJ4jGkkkm5JnkmUkaQmhirMCbGxBsdj4G0wPXTJq4y7kqAoJJAF7C/IXN7T1M01Keeh7H8OuLmvhirm7UiFvzKkdm/sR6TKXcveEV3Ok4S5x/LoauYlsEAIAQAgEPi+D66g9Pmy6eBGo+omm4peLTcDbRqeHNSPFuIhqbsrgggkEHvE5adBxZ0EaqaITYjxmKgZ+IOYKtrvMakTKMsnoHQiiTWVvwhifa36ibuEQbuU+yZH4lNKhjvgz/xuo/tqD8jSZf6Xv/8AaX14viTN39PzWiUfNP8AnsefXsVPIi3tK7GUdhnTNeaJWbSazfjJYYngVRcLTx1IZ6ZLLXW18hVioJHNSuXyMmKlmkplJO+VO8lbyeOTXzS+uS74J0xz4SphMUS1J0Ko+70jbs3/ABqCB4jxm23u3TemfI0XfCFOqrm22lnLXR9/R/T0MoFzjKCLqR5DkCT3WM6OnNVYJxLBPXDzXTr6F7hOjjn5nA8gT9TaeeP5Fe+MxX4Y++xc4bAGhh8RTBDCsgU5hta5UgDmDNFSq5NFXdcQlWr0ptY0vPy6jPQqrUo4jMn/AMbKb6g3IOw8hJd54SpR0yy2SOP3NGpbJReXlPbpsyl4lnxPEGeqt71mLLY2yIQFHkVUCXylGhw+Lg/8V7v9z5rKPiV2n3Lnpfw5sXX67MFJRRYC6jKPO4lZw+98CnoaySbi38SWpMx+O4O9MjrCtieRJJ9LS7o3Ea+dKexAnQdPmSOA4Za2JpoSAgOeo3JUTf6aDxImq7q6IYjz5I8hjPxPCW7NZ0t4++KqKtIG18lGkBqb6Bj+8drcvzraFFW0G3z6shXFxK9qpL8K5L7kDG8LOGPUu13UKXI2DOAxA7wL2v4Tfb1PEp6u+SFe0/DruHbH5FVjtSFG7ECZT32PKO2ZPoPcKw+fHUlHOpTH/kL/AEmmu9MZPyJdrFzcI92WXxbqMce3cqIAPDLf8yZz/wDiiddyzdST8vyPPnrWvNbPVDIvrdJ5gx07j+Fqaz1I11Ins3wiwxFCtUOzuqj+QEn/AFCZT6IncIp4U598L2/2b+YFyEAIAQAgBAM/0l6LU8UL/LUt81tD4MP1kO4tI1d1syVQuXT2e6PO+IdBMUjaU8w70IP03lZO0qx/x9ifG4py6+4xgOCFD2+zbe+/tKWvcdCzpwWMnofRDEIL0wtidQ34rcvC395acDuYapU8bvfPfHT5fqVfE6U3iedu3YZ+I/R9sXhv2YvUp3ZRzYW1A8dPrL+vDXD0I/Dbr+3rpvk9meQ0OjuJekf2FYFSLXpOCfEC3+7yidanGX4l7ncxvqEkk5r3RHNF1bI6Mr/hKkN7EXnnPkWcakJQ1JrHfKx7noHRbH1cPg3pNTUl3YgNqArKoIZeex08ZbWqcIOLOI45KnWuYzpvksZ80+hksR0ccVc1Oygm+W3ZF+4bW8JhVoZ3iSrHizhiNTL+/wCRf4HoWpyOSb5QGN7Xt3iWVjJ0IrSYz4tUjXnPZZ+hr8NwwAAd02NlO6uXklrwwNoRvMWzXKrjcewHAhTa+m3KeykmtjXcXUakNKQPwCnmLhe0bn3mxXEsKL6Fe4LmV1bhomxTMWjL9JOjnW27xsRvaWVlezoKWN0yNXoKeO5VYTo2aFFyi5mOxJ5jl5TGld5m5S+RW8QtJyUIw77+f+if0SoPhqvX1qYdiLDU3pg7lTte3h7SNd13WWFsiVZW0aDy92N9IKrVK71CpGc3A302GvlaWlpp8JKLzg52/U/7iUprGWVIpKpzOdbG1tbeXie+bntuR4y1fCuRpPhvwQ1K/wBpNslNrDvLZb6eVx7yq4hWxHQup0PCbfL8R9NvmWPxU4AaijE0xfKAtQeF+y3jvb2lXF7YNnE7dqSrrlyf2f2PFMZRIb1mOMs1UppoSlJjM9Jk5JGp6I9Fq2LqBaYIUHtuR2VH6nwmW0eZrhSlXliPue/8J4emHopSpiyoLDvJ5k+JNzNLeXkvqVKNOChHkiXPDYEAIAQAgBACAcgHmeNQio4PJiDfvE+f16bjVlHs2dhRmnTTXYk8GZusUodRrfkBzv7zClUlSqKcOa3NV3p8N6uTNJWxxO5/Qe0wveK3Fd4b9tl7FNCjFckRmxPjK1upzZtURqsVfRwD3X3HkeUk215WozTizJZjyGaHD1uBuP8Ae87rh93G5h59TVWqbZLJuF02Got4jSWbgiDG4mnkk08CALCexWlYMpXEpvLKXE456WMYNrh1p0zU76ednAqeK3Wx7gb8pOhSjOjt+LLx58tv0K6rd1Kdz/8AGFnyy3v6d/ct61Ypi8Oob9nUpVyw0ten1bBr+RM1RgnSk8bpr65M61aXjQjnZqX0wP4Lj1KpUVFFQZ7mmzU2VKoUXORiNdNfKeTt5xi28bc9916mELqE5KKzvyeNn6HKvHaQplu0WFQ0hTA/amoD8oU87a91tZ4rebePLOemD2VzBRb88Y657fzoVeM4pbGdV1VXLkbamSSwqKuYG9ursd/Kb4Uc0tWVz7+X5mmVy1X8PS8YfTrlb+hMrYMHcTUqjSJeBVPBgDUC30muUz3Supk+kfH1F0p2PLNpr5eEpbnico5jS9/0KPiPEHH4KfuZduJud2MqJXNeTy5v3ZzlSU6m822KFSm4tVQHxHZYeo38jJdtxm8oP8ba7Pdfz0PKdR0+mxtfh2op0qlMNm/aZx3hSqgX9jt3ctp0S4hC8SlFYaW6/nQ6rg1SM6cknvnOPkUHxJ46WrdQp7FO1wDu5118tveZv4Y+pC4nXdWt4afwx/P+be5iey57QB8ecwjN5K74oLZnqXRnoFgzRpValNmZkDEMxy66jQW5WmyU3k6G0s6c6UZzWW1k22FwyU1CU1VFGwUAD2E15LOMYxWIrA9BkEAIAQAgBACAcJgEevXC2v8A8QDznp2CuINtAwDepFr+4M5nidFKs5HQcPq5pJD3Rp8uHLHd2I/lXT87ylulpht1F1PVNR7ExsTKtQNWTlTGkgA2sBYaWkmpUlUiovoYpJPIkYqaPDPckrhOKvVA77g+2h+kueFVnSqxfy9yNXWqLNIgnclcOiD1EGjgW+1VXYA03o00F7G5DVCwI7rMPebnUXhKK5pt/kaVTfjSm+Til9WVtTo5V6wU1cfZxRxCUydXo9cgXJ+8otdeYFxyEkK5hp1NfFlZ7PHX17kKVnPXpT+DEsd1lYx6dvYd4Nw+vTZb0EzgBXrvXNUsoHy0hlBQHTTQDuM8rVKck/ieOyWPfv8AU9oUqkGsxWf/AGbzt5dvovUVS4NWWuuLORq7HLUQWCLSawsjEXzqBfMd9R3Tx1oODpLOno/Pz8n2+ZkreoqirvGrk10x5ea7/IsMVhGOMSqLZBQqITfXM1RGAt5KZqjNKk49cp/mb5U26yn0w19UPsJqN5R9MMf1WFNt3OUeR+b6fnK/iFVwp4XNmi4npgeSYjF5jvKHTk5KqnKTbErVmLianEmNiFITIpUhbN2rhmudR3aW08JlV0SSwsGNSMXjCLHh7FwaYZlLAgFSQQe7TkTbSZWdZ0aqf8weUMqWE/52+Zl+K1wKhPPx5AafpOtqPLyS7em3DBL4HTFd0UadoX21BtPKazuZSpvWodGe/wBABVAGwAA9BaYs66MdMUkPAwZCgYB2AEAIAQAgHCYAhjAK7iT6TxnqMR09GlF/3WU/ykEfnKficVlPuizsJfC12ZC4Xif+mX91nHucw/1ShuaWYm6u/wDsyLOKlf4ZryIOJnvhnuQGIvGg8bJnA6maulu8D6ydaUm5pea/M0yezN2pncFeOqYA4DAHA0A7ngAXgDbNAGjGQYn4nX6mnbbM35D/ADKviSzp+f2IN50+Z5axsTKzmc/OGHg6tSeNGtxHqdSYOJqlEtuDOetS3eJgo7nlKH/YjLcZrZ69TLtnb2DG06qLbSXki0hFRRpPh9Rvi6S/vBm9NQJKSwjGmtVeHqe2LVu1hyFz5nYTSdMS1MAWDAFQDsAIAQBJMASTAGmaAVfGLmmxX5l7Q8cu49RcQDK9J661sGjLsHHs6XH9vSVPFV/1xfmWPD38cl5GT4XighKObI/PkrDZvLkf8Smi09mT69LWtuaJOJDIbGa5UF0IGruMfapr8BjUKWsTtMlRS3Y1Gw6IcOyftH3Pyjz5yZYV7aNbE5JY79/XkvmaqsZadkaoPOpIZzEM/Vv1Vs+Vsl9s1jlv4XtMoY1LVyMZ6tL088bepQcMqIlSl9oTFJWY26ypUZqb1Dpl7LlNdbDKBJtROUXocWuyW6Xtn6ldScYSj4ikpPq3s322ePTYlYTF4n7dURlp5clIkda5CrnqDMoyfMeY02GvdrlGl4Kabzl9PJbc+RsjOv8A3DjhYwur5Ze/LmdodJC9VFWmpSo1ltUvVy3I600gvZp6bkjTXwh2umLbe68tvTPf5CN65TSS2b77474xy+fLcT/6gqjrHaivU0q70nfrO1YVMgYJbW1wTqOdtp7/AG0NkpbtZxjy7j+7mtUnH4YtpvPnzwdxPHHNdqNEUgyOoK1HIqVAcpc000FgpJuTy2nkbeOhTlnD7LZev+j2d1LxHThjKxze79F6efyGOK0hSqIaNSq2JeqCFNRmDUy/bDJ8q0wt7GwtYazKlJzi9SWlLt16b885Ma8VCScJNzb5Z6Z325Yx/sk9KeH9fh2UasO0viRy9RKi7peJT25ok3NPVDbmjxfF0CCR3GUa2KSpBS3IlzMiK4ND1IzBo1uDZcYer1FJqp+a1kHe5HZ9tz5Tfa27q1MEijR0fFIyJbKO9vf1PfOkjFRN2NT35G1+F4/6nMeQP5Ge/wCLFD/yYnqvB8VnDNyLmx7/APiajoi3QwB5TAFgwBUAIBwmAIJgDbGANO0Ai1TAKXpJgS+FfILksGt5CxtIHEaMqlHEVlpkyxqRhUzI83bCtzUj+Ls/VrSjja15cost3cUVzki64YD1JFUBlDWFmDWBA0BU6bHSe1betRSyuZCrVadSWYizgKRO7D2MjVK0of4mpRTLLAYWipvbMfH+0q691VmsLY3RpxLqnV5iVzUo7mbSJ1Crc7+07zgvEldUvDn+KP1Xf9Ssr0tDyuQ5i6RemVV2Qm1mXdSCCPMaajmLy/hLTLLWfIi1IOcXFPHmiKvD6rshxFYOqMHVEp9WCy6qznMSbHWwsJt8WEU9EcN7Zbz7EfwKkmvEllJ5wljfpnd+xNp4W2Iatm+amiZbfgZ2vf8Am+k1ueaah55/I3Kniq6meiXs3+pXYHgj0Rko1glLNfs0l60i98pqXse7MRe03zuI1PinHL9dvb9yNTtJUvhhLEfTf3++CHgsC9b7QrVAKJxdUugTtNlcG2e+gNhfSbJ1Y09LS+LSt8/b9zTToyq+JFy+HW8rG/Trn7DtdRWrBWxVJ1WqKioETrQVbMFDhtha17XtIVO/t18MMasY/Ft7fuZSlCrV0OrF75xtnbfCeftnBaUqQWpUqHJdsuoWzBVUaM3PW5ns5/Al0XsTlFRlKbxv+XmzFdJelDsxSg2WmNMy/M/fryE5u7v5VJONN4j+ZzfEOJznJ06Twl26mVIDk3IuBckkD3udT9ZDpauhEtq047PkM/Y1OzL72/Obda6k5XFN9SRQw1JTq1z3Lr9dodSK5Hk7qlFbbsquktckIdlIYBRspUi/ne49pccNqaoSWOpjSnKo9UjPONpZ5JKNt0IpsFqsm4ptb+IjKv1My/xMbOLndZ6JHrPBsN1dJEO6qAfFvvH3vNR0JaIYA8pgDgMAWDAOwBJMAbYwBpjAGXaARqrQCj4rg6bnMyKzW3PhAKWpTRdkQHwUQBWBxAbNTIvdSVG2o5CaLigq0NLMoS0vJBxFQMbjZgCPUXnN1YOEnF9CanlZGlrMuxkOpQjIzUmiVQ4oZDnbYNiqFlguJkOGvpzHhznlvOVtVVSPNMxqYksGnp1L2tqCLg8rd87pXtF0fGz8P829StcGpaRs4yxty+tu+c7R45cVLpRSWlvGMdPXuS5W8VHzJSVLzrCEOFoBC4lXy0nI3ytbzsZrqt6JejMKm0HjszzLhytnUDdWBHobgzkktM8nDyoVIVFJdNzRdMuPZaRpqe0w7djsDylvc3iq0lCPXn+h0l3d6qSUfmYD7RcSu0YKDRuM9aZlpRloQpWM8aCiix4dRu3kCfYT2KyyTSpxzyLJuGUHpCnXSoWFyrUyt0zWvoTrsO+XfD6eiDfcuLezi4dimxfRNL9jEEDuq0XH/ktxLDKMnYtcmb7oXgsNRpZBVp1KhOY95K6iy72Fp42b7a2VHPdmroPPCUS0aAPKYA6pgCwYB28ASYAhjAGWMAYqQCJWMAqsU8ApcUL7QCuZSpDLupvAHMXYkMuzC/lcm49DOc4gsV38iZS/ARmle2bBrn4TBTwz3ArrCh11U7GY1KKlvE9T7l3wzjTouUHsnkdvSRHTfIywuo/SxhaoFG51PgOZ/SW3C7LNRTfQ1VqmFg0eGbSdaQB81IBXcTa6HyMxlyZ4+R5njMQyMWXTx/SUFajpkUFxQxIpq9V6h1JM1KKW5o8OTFVk6sAfeP0H94E4qC2GlnjIjFqZieF3wokKzDfQD1Osl2NNTq7lnw6CnU3JlImXx0BPoVDeAXGHBL07DYkk+akf2gF/QMAnU2gD6mAPKYA4DAFQBJgDbQBpoAy8Ai1RAK3F4fMCO+AVr4W2ggDSVqlIk0zvuCAQw7iDvAEk0Kujr1D96i9Ik967r6SDdWMa71ZwzbCq47ETH8LqUxci6HZ1OZD6jb1lBcWtWj+Jbd1yJMJxlyK7JrK9vc2lnwmipfK4BUq2h2uBcflPa85KDlHmhFbjlbB0UOi+lzb2keN1Wmsbexm4RRDqv1aVHpEq4UsNbg5dSCD4C3tL+wva+uMJ4xy5Yf0/Qi1accNor6PTXEjcIfQD9J0pDHj05xH4E/36QCNW6X4hvwj0B/SAQqGJZ85cKdtLaXN9fp9ZX320Ul1IN7nQox2bO0KwDKMqg310lHLXnDZz9XxtUYtlXxD5h5Te+ZJuXyI4mLIbLTAcDxFX/tUajDvykL/UdJnGhUn+GLNkLarU/DFmn4d0damlsRVo0zcG2fO2x+6vn3yzsrWdKTlLsXXD7WpRbczlTChXIVsy8msVv6HaWJZj+HpawC7wibQC0owCbTgD6QB5YA6sAVAOGANtAGmgDTiAR6ggEaokAh1qcAgV6cA7VwnZDOuUHYnb/Exckng9wM0Q9EnKSUb5l3Vgd9J60msM85FViqIVyF2vp5Tib+gqFeUFy6ejLGnLVFMdoEggjeRm9UcGZXHi6msEsW3ub2GgJsDz2ltS4XKnRdSe3kaHWTlpR3EYkGnVIFhkYDn8wsPzmy1jqrRS7oTfwszi050xCFdXAOFIA5RfKrHusfa/95X36+GLIV7tFMlUj1tJ6yrlFMhTruXBA03tK3Q3HU+jK5LxI6uzKbFtd5gyLcPMjfcBw/UUVFOnT6wi7VGQM9zyUnYCXlvbxpxW25e2trClBbb9ywqUq1T/ALlRyO69h7DSSSWdThqqLkQCOKVzeASFw14BY4SjYAHXxgE+kIBKQQB9IA6sAdWAKgAYA20AbMAbYQBlxAGHWARaqwCHVX6QDmM4kHTJW7Ja+V1BI7JB7S7jcaieNZAVcGSR1JGVhcEdpCeY02kaVOcIpUmljo+X7Gaab3KbFcPqKSWUnc3Go/xOcvrW6q1XOUc57EunOCWMkFMSjN1ZJAYFcwPysflk3hvCnBqpXW65L7v7GutWztEoqmGKOQRZlJBHoQfzl5WpqrBwfUjxlpeToViLbLvbvPjI1pZxob5y+5lOo5CxQk01neogCGw8AjVqRHqCD5Ga6tNVIuLMKlNTi4sd4FTyCqal+rK5WA+8SbrYd4tm9JCpWTTlqezX8ZXW9hKnKWp7NY/cr8bhHVzmU2OqmxysDsVPMSsq05U3iRVXNOcZtNGy4bx1urRRh6jMAAzWsgtzvbaWtK8ckkovP0LejeykoxUHn6FnmxTPbsU6bXVCBme9jZrd2l+U3aq0pSWyW+O5IzXlOS2Uenf1JL8Fammdndz94ufbKNgPATKjT07ttvz+xnRpaN2233f2XQKVObzeTKVOAS6awCSiwB9BAHlEAcWAOLAFwAMAQYAhhAG2gDTCANOIBGqCAQ6ywCqxIu/8K/6m/wDyIBFp4h6TZqTEd43U+Y2MAc6Q8QqvTVSFVWFzkv2tt77DXaeJIGZakZ6CTWbrArH51sr/ALw+63jtY+QgCloQBYw8APs8ASaEAbfDwBmvS0CgaDU+LHc/p6QC+6LY3IGp1QSg7SkDMV79O7nMXHJ41ksMV0gokFUR3/iOQfS5hRwEhFLjFSo6js01Jt2ALi+g7TXM9wenEBLEsSx72JJ+s9BOopAJlJIBJRYBIRYA6ogDoEAWBAHBAFQDpgCTAG2gCCIA2wgDTCAR6iwCLVWAUtWg+djpY2t36D/mAM1aEA5i6eakn7pI/wB+0AhDDQBYwsAdXDQBYw8APs8AS2HgDTYeAMvh4BIwdPKlU965R/MbfleAREw8Am0KdvMaj0gFqE7RtzN/fWATKSQCXTWASEEAdUQB1RAFgQBwQBYgHYAowBJgCCIAgiANsIA2wgDLiAMOkAi1KUAiVaEAh1RYEEcwRAFJQgCxh4AoUIArqIAdTAEmhAG2oQBp6MASKfYt3t+Q/wAmAKTDQBz7KTtAJuDokAZtTYC/lpAJ1NIBIRYA6ogDqiAOAQBYgCwIAsQDsA6YAkwBJgCDAEEQBthAG2WANskAaanAGmpQBpqEA4KMAOpgB1UA71UA51UA4aUASaMAQ1CANpggP9+N/wBYA8KEAdSlAHlpwB1UgDyrAHFEAcAgCwIAsCALEAUIB2AdMASYAkwBJEAQRAEEQBJWAIKwBBWAIKQBJSAc6uAcyQA6uAdyQDmSAc6uAcNOAc6uAHVwBQpwBQSALCQBYWALAgCwIAsCALAgCgIAsQBQgHYAGAcgCTAEmAIMASYAkwBJgCDAEmABgCYAQAgBACAcgBAOQAgHYB0QBYgHRAFiAKEAUIAsQBYgChAOwDsA/9k=">
            <a:extLst>
              <a:ext uri="{FF2B5EF4-FFF2-40B4-BE49-F238E27FC236}">
                <a16:creationId xmlns:a16="http://schemas.microsoft.com/office/drawing/2014/main" xmlns="" id="{6DC8D2F9-E951-4754-9490-1D5AE149EF41}"/>
              </a:ext>
            </a:extLst>
          </p:cNvPr>
          <p:cNvSpPr>
            <a:spLocks noChangeAspect="1" noChangeArrowheads="1"/>
          </p:cNvSpPr>
          <p:nvPr/>
        </p:nvSpPr>
        <p:spPr bwMode="auto">
          <a:xfrm>
            <a:off x="1275160" y="-1825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latin typeface="Arial" panose="020B0604020202020204" pitchFamily="34" charset="0"/>
            </a:endParaRPr>
          </a:p>
        </p:txBody>
      </p:sp>
      <p:sp>
        <p:nvSpPr>
          <p:cNvPr id="2" name="Content Placeholder 1">
            <a:extLst>
              <a:ext uri="{FF2B5EF4-FFF2-40B4-BE49-F238E27FC236}">
                <a16:creationId xmlns:a16="http://schemas.microsoft.com/office/drawing/2014/main" xmlns="" id="{5681368E-11F4-4866-880B-8DBA922C25E6}"/>
              </a:ext>
            </a:extLst>
          </p:cNvPr>
          <p:cNvSpPr>
            <a:spLocks noGrp="1"/>
          </p:cNvSpPr>
          <p:nvPr>
            <p:ph idx="4294967295"/>
          </p:nvPr>
        </p:nvSpPr>
        <p:spPr>
          <a:xfrm>
            <a:off x="628650" y="1825625"/>
            <a:ext cx="7886700" cy="4351338"/>
          </a:xfrm>
        </p:spPr>
        <p:txBody>
          <a:bodyPr>
            <a:normAutofit/>
          </a:bodyPr>
          <a:lstStyle/>
          <a:p>
            <a:pPr marL="514350" indent="-514350">
              <a:buFont typeface="+mj-lt"/>
              <a:buAutoNum type="arabicPeriod"/>
            </a:pPr>
            <a:r>
              <a:rPr lang="en-US" sz="3200" dirty="0"/>
              <a:t>Administer and score screening tools (for medical assistants).</a:t>
            </a:r>
          </a:p>
          <a:p>
            <a:pPr marL="514350" indent="-514350">
              <a:buFont typeface="+mj-lt"/>
              <a:buAutoNum type="arabicPeriod"/>
            </a:pPr>
            <a:r>
              <a:rPr lang="en-US" sz="3200" dirty="0"/>
              <a:t>Interpret the scores and discuss results with parents (for medical providers/physicians).</a:t>
            </a:r>
          </a:p>
          <a:p>
            <a:pPr marL="514350" indent="-514350">
              <a:buFont typeface="+mj-lt"/>
              <a:buAutoNum type="arabicPeriod"/>
            </a:pPr>
            <a:r>
              <a:rPr lang="en-US" sz="3200" dirty="0"/>
              <a:t>Link children and families to community resources (for medical providers and case managers).</a:t>
            </a:r>
          </a:p>
        </p:txBody>
      </p:sp>
    </p:spTree>
    <p:extLst>
      <p:ext uri="{BB962C8B-B14F-4D97-AF65-F5344CB8AC3E}">
        <p14:creationId xmlns:p14="http://schemas.microsoft.com/office/powerpoint/2010/main" val="8265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
            <a:extLst>
              <a:ext uri="{FF2B5EF4-FFF2-40B4-BE49-F238E27FC236}">
                <a16:creationId xmlns:a16="http://schemas.microsoft.com/office/drawing/2014/main" xmlns="" id="{DE2ABB2A-B186-4BB8-BBBF-FD60BD4A1567}"/>
              </a:ext>
            </a:extLst>
          </p:cNvPr>
          <p:cNvSpPr>
            <a:spLocks noChangeArrowheads="1"/>
          </p:cNvSpPr>
          <p:nvPr/>
        </p:nvSpPr>
        <p:spPr bwMode="auto">
          <a:xfrm>
            <a:off x="986590" y="1524001"/>
            <a:ext cx="6728660" cy="379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dirty="0">
                <a:latin typeface="Arial" panose="020B0604020202020204" pitchFamily="34" charset="0"/>
              </a:rPr>
              <a:t> </a:t>
            </a:r>
          </a:p>
          <a:p>
            <a:pPr eaLnBrk="1" hangingPunct="1">
              <a:spcBef>
                <a:spcPct val="0"/>
              </a:spcBef>
            </a:pPr>
            <a:r>
              <a:rPr lang="en-US" altLang="en-US" sz="2800" dirty="0">
                <a:latin typeface="Arial" panose="020B0604020202020204" pitchFamily="34" charset="0"/>
              </a:rPr>
              <a:t>Year 1 (Month, Year): [name of clinic]</a:t>
            </a:r>
          </a:p>
          <a:p>
            <a:pPr eaLnBrk="1" hangingPunct="1">
              <a:spcBef>
                <a:spcPct val="0"/>
              </a:spcBef>
              <a:buNone/>
            </a:pPr>
            <a:endParaRPr lang="en-US" altLang="en-US" sz="2800" dirty="0">
              <a:latin typeface="Arial" panose="020B0604020202020204" pitchFamily="34" charset="0"/>
            </a:endParaRPr>
          </a:p>
          <a:p>
            <a:pPr eaLnBrk="1" hangingPunct="1">
              <a:spcBef>
                <a:spcPct val="0"/>
              </a:spcBef>
            </a:pPr>
            <a:r>
              <a:rPr lang="en-US" altLang="en-US" sz="2800" dirty="0">
                <a:latin typeface="Arial" panose="020B0604020202020204" pitchFamily="34" charset="0"/>
              </a:rPr>
              <a:t>Year 2 (Month, Year): [name of clinic] </a:t>
            </a:r>
          </a:p>
          <a:p>
            <a:pPr eaLnBrk="1" hangingPunct="1">
              <a:spcBef>
                <a:spcPct val="0"/>
              </a:spcBef>
              <a:buNone/>
            </a:pPr>
            <a:endParaRPr lang="en-US" altLang="en-US" sz="2800" dirty="0">
              <a:latin typeface="Arial" panose="020B0604020202020204" pitchFamily="34" charset="0"/>
            </a:endParaRPr>
          </a:p>
          <a:p>
            <a:pPr eaLnBrk="1" hangingPunct="1">
              <a:spcBef>
                <a:spcPct val="0"/>
              </a:spcBef>
            </a:pPr>
            <a:r>
              <a:rPr lang="en-US" altLang="en-US" sz="2800" dirty="0">
                <a:latin typeface="Arial" panose="020B0604020202020204" pitchFamily="34" charset="0"/>
              </a:rPr>
              <a:t>Year 3 (Month, Year): [name of clinic]</a:t>
            </a:r>
          </a:p>
          <a:p>
            <a:pPr lvl="1" eaLnBrk="1" hangingPunct="1">
              <a:spcBef>
                <a:spcPct val="0"/>
              </a:spcBef>
              <a:buFontTx/>
              <a:buNone/>
            </a:pPr>
            <a:endParaRPr lang="en-US" altLang="en-US" sz="2400" dirty="0">
              <a:latin typeface="Arial" panose="020B0604020202020204" pitchFamily="34" charset="0"/>
            </a:endParaRPr>
          </a:p>
          <a:p>
            <a:pPr eaLnBrk="1" hangingPunct="1">
              <a:buFontTx/>
              <a:buNone/>
            </a:pPr>
            <a:r>
              <a:rPr lang="en-US" altLang="en-US" sz="2400" dirty="0">
                <a:latin typeface="Arial" panose="020B0604020202020204" pitchFamily="34" charset="0"/>
              </a:rPr>
              <a:t>*Our goal is to continue dissemination of this program to all of our pediatric health clinics.</a:t>
            </a:r>
          </a:p>
        </p:txBody>
      </p:sp>
      <p:sp>
        <p:nvSpPr>
          <p:cNvPr id="2" name="Title 1">
            <a:extLst>
              <a:ext uri="{FF2B5EF4-FFF2-40B4-BE49-F238E27FC236}">
                <a16:creationId xmlns:a16="http://schemas.microsoft.com/office/drawing/2014/main" xmlns="" id="{9BF6A74D-16A0-44F9-88E5-CF9434331124}"/>
              </a:ext>
            </a:extLst>
          </p:cNvPr>
          <p:cNvSpPr>
            <a:spLocks noGrp="1"/>
          </p:cNvSpPr>
          <p:nvPr>
            <p:ph type="title" idx="4294967295"/>
          </p:nvPr>
        </p:nvSpPr>
        <p:spPr>
          <a:xfrm>
            <a:off x="685800" y="450724"/>
            <a:ext cx="7886700" cy="1325563"/>
          </a:xfrm>
        </p:spPr>
        <p:txBody>
          <a:bodyPr>
            <a:normAutofit/>
          </a:bodyPr>
          <a:lstStyle/>
          <a:p>
            <a:pPr algn="ctr"/>
            <a:r>
              <a:rPr lang="en-US" sz="4000" dirty="0"/>
              <a:t>Countdown to Launch and Spread</a:t>
            </a:r>
          </a:p>
        </p:txBody>
      </p:sp>
    </p:spTree>
    <p:extLst>
      <p:ext uri="{BB962C8B-B14F-4D97-AF65-F5344CB8AC3E}">
        <p14:creationId xmlns:p14="http://schemas.microsoft.com/office/powerpoint/2010/main" val="1118641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xmlns="" id="{2DB4AA36-59C4-462B-9FD4-A1514C533294}"/>
              </a:ext>
            </a:extLst>
          </p:cNvPr>
          <p:cNvSpPr>
            <a:spLocks noGrp="1"/>
          </p:cNvSpPr>
          <p:nvPr>
            <p:ph type="title" idx="4294967295"/>
          </p:nvPr>
        </p:nvSpPr>
        <p:spPr>
          <a:xfrm>
            <a:off x="1085850" y="219456"/>
            <a:ext cx="6915150" cy="1115568"/>
          </a:xfrm>
        </p:spPr>
        <p:txBody>
          <a:bodyPr>
            <a:normAutofit fontScale="90000"/>
          </a:bodyPr>
          <a:lstStyle/>
          <a:p>
            <a:pPr algn="ctr" eaLnBrk="1" hangingPunct="1"/>
            <a:r>
              <a:rPr lang="en-US" altLang="en-US" dirty="0">
                <a:latin typeface="+mn-lt"/>
                <a:ea typeface="ＭＳ Ｐゴシック" panose="020B0600070205080204" pitchFamily="34" charset="-128"/>
              </a:rPr>
              <a:t>In the United States . . .</a:t>
            </a:r>
            <a:r>
              <a:rPr lang="en-US" altLang="en-US" b="1" dirty="0">
                <a:ea typeface="ＭＳ Ｐゴシック" panose="020B0600070205080204" pitchFamily="34" charset="-128"/>
              </a:rPr>
              <a:t/>
            </a:r>
            <a:br>
              <a:rPr lang="en-US" altLang="en-US" b="1" dirty="0">
                <a:ea typeface="ＭＳ Ｐゴシック" panose="020B0600070205080204" pitchFamily="34" charset="-128"/>
              </a:rPr>
            </a:br>
            <a:endParaRPr lang="en-US" altLang="en-US" dirty="0">
              <a:ea typeface="ＭＳ Ｐゴシック" panose="020B0600070205080204" pitchFamily="34" charset="-128"/>
            </a:endParaRPr>
          </a:p>
        </p:txBody>
      </p:sp>
      <p:sp>
        <p:nvSpPr>
          <p:cNvPr id="5123" name="Content Placeholder 2">
            <a:extLst>
              <a:ext uri="{FF2B5EF4-FFF2-40B4-BE49-F238E27FC236}">
                <a16:creationId xmlns:a16="http://schemas.microsoft.com/office/drawing/2014/main" xmlns="" id="{DF0E894D-74B6-43D2-95F8-5BD6283F5642}"/>
              </a:ext>
            </a:extLst>
          </p:cNvPr>
          <p:cNvSpPr>
            <a:spLocks noGrp="1"/>
          </p:cNvSpPr>
          <p:nvPr>
            <p:ph idx="4294967295"/>
          </p:nvPr>
        </p:nvSpPr>
        <p:spPr>
          <a:xfrm>
            <a:off x="914399" y="1235120"/>
            <a:ext cx="8065827" cy="5257800"/>
          </a:xfrm>
        </p:spPr>
        <p:txBody>
          <a:bodyPr>
            <a:normAutofit fontScale="92500" lnSpcReduction="10000"/>
          </a:bodyPr>
          <a:lstStyle/>
          <a:p>
            <a:pPr eaLnBrk="1" hangingPunct="1"/>
            <a:endParaRPr lang="en-US" altLang="en-US" dirty="0">
              <a:ea typeface="ＭＳ Ｐゴシック" panose="020B0600070205080204" pitchFamily="34" charset="-128"/>
            </a:endParaRPr>
          </a:p>
          <a:p>
            <a:pPr>
              <a:spcBef>
                <a:spcPts val="0"/>
              </a:spcBef>
            </a:pPr>
            <a:r>
              <a:rPr lang="en-US" altLang="en-US" sz="3200" dirty="0">
                <a:ea typeface="ＭＳ Ｐゴシック" panose="020B0600070205080204" pitchFamily="34" charset="-128"/>
              </a:rPr>
              <a:t>14 percent to 17 percent of children have a developmental or behavioral delay or disability. </a:t>
            </a:r>
          </a:p>
          <a:p>
            <a:pPr>
              <a:spcBef>
                <a:spcPts val="0"/>
              </a:spcBef>
            </a:pPr>
            <a:endParaRPr lang="en-US" altLang="en-US" sz="3200" dirty="0">
              <a:ea typeface="ＭＳ Ｐゴシック" panose="020B0600070205080204" pitchFamily="34" charset="-128"/>
            </a:endParaRPr>
          </a:p>
          <a:p>
            <a:pPr>
              <a:spcBef>
                <a:spcPts val="0"/>
              </a:spcBef>
            </a:pPr>
            <a:r>
              <a:rPr lang="en-US" altLang="en-US" sz="3200" dirty="0">
                <a:ea typeface="ＭＳ Ｐゴシック" panose="020B0600070205080204" pitchFamily="34" charset="-128"/>
              </a:rPr>
              <a:t>Fewer than half are identified before	starting school.</a:t>
            </a:r>
          </a:p>
          <a:p>
            <a:pPr marL="0" indent="0">
              <a:spcBef>
                <a:spcPts val="0"/>
              </a:spcBef>
              <a:buNone/>
            </a:pPr>
            <a:endParaRPr lang="en-US" altLang="en-US" sz="3200" dirty="0">
              <a:ea typeface="ＭＳ Ｐゴシック" panose="020B0600070205080204" pitchFamily="34" charset="-128"/>
            </a:endParaRPr>
          </a:p>
          <a:p>
            <a:pPr>
              <a:spcBef>
                <a:spcPts val="0"/>
              </a:spcBef>
            </a:pPr>
            <a:r>
              <a:rPr lang="en-US" altLang="en-US" sz="3200" dirty="0">
                <a:ea typeface="ＭＳ Ｐゴシック" panose="020B0600070205080204" pitchFamily="34" charset="-128"/>
              </a:rPr>
              <a:t>Nationally, only 10 percent of children with delays receive early intervention services.</a:t>
            </a:r>
          </a:p>
          <a:p>
            <a:pPr>
              <a:spcBef>
                <a:spcPts val="0"/>
              </a:spcBef>
            </a:pPr>
            <a:endParaRPr lang="en-US" altLang="en-US" sz="3200" dirty="0">
              <a:ea typeface="ＭＳ Ｐゴシック" panose="020B0600070205080204" pitchFamily="34" charset="-128"/>
            </a:endParaRPr>
          </a:p>
          <a:p>
            <a:pPr>
              <a:spcBef>
                <a:spcPts val="0"/>
              </a:spcBef>
            </a:pPr>
            <a:r>
              <a:rPr lang="en-US" altLang="en-US" sz="3200" dirty="0">
                <a:ea typeface="ＭＳ Ｐゴシック" panose="020B0600070205080204" pitchFamily="34" charset="-128"/>
              </a:rPr>
              <a:t>In California, only 14 percent of children birth to age 5 receive standardized developmental screening.</a:t>
            </a:r>
          </a:p>
        </p:txBody>
      </p:sp>
    </p:spTree>
    <p:extLst>
      <p:ext uri="{BB962C8B-B14F-4D97-AF65-F5344CB8AC3E}">
        <p14:creationId xmlns:p14="http://schemas.microsoft.com/office/powerpoint/2010/main" val="12635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EF33D-480C-4A89-8DFF-CC6DE9439344}"/>
              </a:ext>
            </a:extLst>
          </p:cNvPr>
          <p:cNvSpPr>
            <a:spLocks noGrp="1"/>
          </p:cNvSpPr>
          <p:nvPr>
            <p:ph type="title" idx="4294967295"/>
          </p:nvPr>
        </p:nvSpPr>
        <p:spPr>
          <a:xfrm>
            <a:off x="628650" y="365126"/>
            <a:ext cx="7886700" cy="1325563"/>
          </a:xfrm>
        </p:spPr>
        <p:txBody>
          <a:bodyPr>
            <a:normAutofit/>
          </a:bodyPr>
          <a:lstStyle/>
          <a:p>
            <a:pPr algn="ctr"/>
            <a:r>
              <a:rPr lang="en-US" sz="4000" dirty="0"/>
              <a:t>One Family’s Story . . .</a:t>
            </a:r>
          </a:p>
        </p:txBody>
      </p:sp>
      <p:sp>
        <p:nvSpPr>
          <p:cNvPr id="4" name="Content Placeholder 3">
            <a:extLst>
              <a:ext uri="{FF2B5EF4-FFF2-40B4-BE49-F238E27FC236}">
                <a16:creationId xmlns:a16="http://schemas.microsoft.com/office/drawing/2014/main" xmlns="" id="{4118A2D6-87CF-4BAA-8BAB-23EA867FEB3B}"/>
              </a:ext>
            </a:extLst>
          </p:cNvPr>
          <p:cNvSpPr>
            <a:spLocks noGrp="1"/>
          </p:cNvSpPr>
          <p:nvPr>
            <p:ph idx="4294967295"/>
          </p:nvPr>
        </p:nvSpPr>
        <p:spPr>
          <a:xfrm>
            <a:off x="628650" y="1825625"/>
            <a:ext cx="7886700" cy="4351338"/>
          </a:xfrm>
        </p:spPr>
        <p:txBody>
          <a:bodyPr>
            <a:normAutofit fontScale="77500" lnSpcReduction="20000"/>
          </a:bodyPr>
          <a:lstStyle/>
          <a:p>
            <a:pPr marL="0" indent="0">
              <a:buNone/>
            </a:pPr>
            <a:r>
              <a:rPr lang="en-US" dirty="0"/>
              <a:t>At "Carla's" 18-month well-child visit, her mother completed the ASQ-3 and M-CHAT-R at the pediatrician's request. There were red flags for autism and concern for language delay. Carla was referred to the Early Start program at her local regional center.  </a:t>
            </a:r>
          </a:p>
          <a:p>
            <a:pPr marL="0" indent="0">
              <a:buNone/>
            </a:pPr>
            <a:endParaRPr lang="en-US" dirty="0"/>
          </a:p>
          <a:p>
            <a:pPr marL="0" indent="0">
              <a:buNone/>
            </a:pPr>
            <a:r>
              <a:rPr lang="en-US" dirty="0"/>
              <a:t>Carla had a full evaluation. The speech-language pathologist found that she had a language and communication delay; the other domains of development were in the typical range. Carla started services twice-weekly in the home. The speech therapist worked directly with Carla and while Carla’s mother participated in the “It Takes Two to Talk” group, where she learned strategies to support Carla’s communication efforts.</a:t>
            </a:r>
          </a:p>
          <a:p>
            <a:pPr marL="0" indent="0">
              <a:buNone/>
            </a:pPr>
            <a:endParaRPr lang="en-US" dirty="0"/>
          </a:p>
          <a:p>
            <a:pPr marL="0" indent="0">
              <a:buNone/>
            </a:pPr>
            <a:r>
              <a:rPr lang="en-US" dirty="0"/>
              <a:t>By the time she turned 3, Carla’s language and communication skills were age-appropriate. Her early intervention team helped link her to a Head Start preschool, where she is thriving.</a:t>
            </a:r>
          </a:p>
        </p:txBody>
      </p:sp>
    </p:spTree>
    <p:extLst>
      <p:ext uri="{BB962C8B-B14F-4D97-AF65-F5344CB8AC3E}">
        <p14:creationId xmlns:p14="http://schemas.microsoft.com/office/powerpoint/2010/main" val="27996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8F305C-996C-45E4-9EBC-598919E85BC9}"/>
              </a:ext>
            </a:extLst>
          </p:cNvPr>
          <p:cNvSpPr>
            <a:spLocks noGrp="1"/>
          </p:cNvSpPr>
          <p:nvPr>
            <p:ph type="title" idx="4294967295"/>
          </p:nvPr>
        </p:nvSpPr>
        <p:spPr>
          <a:xfrm>
            <a:off x="628650" y="365126"/>
            <a:ext cx="7886700" cy="1325563"/>
          </a:xfrm>
        </p:spPr>
        <p:txBody>
          <a:bodyPr>
            <a:normAutofit/>
          </a:bodyPr>
          <a:lstStyle/>
          <a:p>
            <a:pPr algn="ctr"/>
            <a:r>
              <a:rPr lang="en-US" sz="4000" dirty="0"/>
              <a:t>Early Intervention Leads to Positive Outcomes</a:t>
            </a:r>
          </a:p>
        </p:txBody>
      </p:sp>
      <p:sp>
        <p:nvSpPr>
          <p:cNvPr id="4" name="Content Placeholder 3">
            <a:extLst>
              <a:ext uri="{FF2B5EF4-FFF2-40B4-BE49-F238E27FC236}">
                <a16:creationId xmlns:a16="http://schemas.microsoft.com/office/drawing/2014/main" xmlns="" id="{886E833B-B085-45B6-8428-6CE25B986D65}"/>
              </a:ext>
            </a:extLst>
          </p:cNvPr>
          <p:cNvSpPr>
            <a:spLocks noGrp="1"/>
          </p:cNvSpPr>
          <p:nvPr>
            <p:ph idx="4294967295"/>
          </p:nvPr>
        </p:nvSpPr>
        <p:spPr>
          <a:xfrm>
            <a:off x="628650" y="1825625"/>
            <a:ext cx="7886700" cy="4351338"/>
          </a:xfrm>
        </p:spPr>
        <p:txBody>
          <a:bodyPr>
            <a:normAutofit fontScale="92500" lnSpcReduction="20000"/>
          </a:bodyPr>
          <a:lstStyle/>
          <a:p>
            <a:r>
              <a:rPr lang="en-US" dirty="0"/>
              <a:t>Children birth to age 3 with delays can receive early intervention services such as . . .</a:t>
            </a:r>
          </a:p>
          <a:p>
            <a:pPr lvl="1"/>
            <a:r>
              <a:rPr lang="en-US" dirty="0"/>
              <a:t>Speech and language therapy to help with communication</a:t>
            </a:r>
          </a:p>
          <a:p>
            <a:pPr lvl="1"/>
            <a:r>
              <a:rPr lang="en-US" dirty="0"/>
              <a:t>Occupational or physical therapy to help with walking, picking up small objects, eating independently</a:t>
            </a:r>
          </a:p>
          <a:p>
            <a:pPr lvl="1"/>
            <a:r>
              <a:rPr lang="en-US" dirty="0"/>
              <a:t>Behavioral or mental health services to help with socializing, self-regulation, bonding and attachment with caregivers</a:t>
            </a:r>
          </a:p>
          <a:p>
            <a:r>
              <a:rPr lang="en-US" dirty="0"/>
              <a:t>Many children who received early intervention services no longer need special help by the time they reach preschool or kindergarten</a:t>
            </a:r>
          </a:p>
          <a:p>
            <a:r>
              <a:rPr lang="en-US" dirty="0"/>
              <a:t>For those who do continue to have special needs, early intervention helps children get access to special education services in preschool and kindergarten </a:t>
            </a:r>
          </a:p>
          <a:p>
            <a:pPr lvl="1"/>
            <a:endParaRPr lang="en-US" dirty="0"/>
          </a:p>
        </p:txBody>
      </p:sp>
    </p:spTree>
    <p:extLst>
      <p:ext uri="{BB962C8B-B14F-4D97-AF65-F5344CB8AC3E}">
        <p14:creationId xmlns:p14="http://schemas.microsoft.com/office/powerpoint/2010/main" val="346736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0CA60180-0D79-4830-BC87-4F9F1FCBD0DC}"/>
              </a:ext>
            </a:extLst>
          </p:cNvPr>
          <p:cNvSpPr>
            <a:spLocks noGrp="1"/>
          </p:cNvSpPr>
          <p:nvPr>
            <p:ph type="title" idx="4294967295"/>
          </p:nvPr>
        </p:nvSpPr>
        <p:spPr>
          <a:xfrm>
            <a:off x="628650" y="365126"/>
            <a:ext cx="7886700" cy="1325563"/>
          </a:xfrm>
        </p:spPr>
        <p:txBody>
          <a:bodyPr>
            <a:normAutofit/>
          </a:bodyPr>
          <a:lstStyle/>
          <a:p>
            <a:pPr algn="ctr" eaLnBrk="1" hangingPunct="1">
              <a:defRPr/>
            </a:pPr>
            <a:r>
              <a:rPr lang="en-US" sz="4000" dirty="0"/>
              <a:t>[add name of your agency’s screening program]</a:t>
            </a:r>
          </a:p>
        </p:txBody>
      </p:sp>
      <p:sp>
        <p:nvSpPr>
          <p:cNvPr id="3" name="Content Placeholder 2">
            <a:extLst>
              <a:ext uri="{FF2B5EF4-FFF2-40B4-BE49-F238E27FC236}">
                <a16:creationId xmlns:a16="http://schemas.microsoft.com/office/drawing/2014/main" xmlns="" id="{209BC6A5-A8AE-4353-958F-422F9AE3230E}"/>
              </a:ext>
            </a:extLst>
          </p:cNvPr>
          <p:cNvSpPr>
            <a:spLocks noGrp="1"/>
          </p:cNvSpPr>
          <p:nvPr>
            <p:ph idx="4294967295"/>
          </p:nvPr>
        </p:nvSpPr>
        <p:spPr>
          <a:xfrm>
            <a:off x="628650" y="1825625"/>
            <a:ext cx="7886700" cy="4351338"/>
          </a:xfrm>
        </p:spPr>
        <p:txBody>
          <a:bodyPr/>
          <a:lstStyle/>
          <a:p>
            <a:r>
              <a:rPr lang="en-US" dirty="0">
                <a:solidFill>
                  <a:schemeClr val="bg1"/>
                </a:solidFill>
              </a:rPr>
              <a:t>Developmental Screening Initiative</a:t>
            </a:r>
          </a:p>
        </p:txBody>
      </p:sp>
      <p:sp>
        <p:nvSpPr>
          <p:cNvPr id="7171" name="Rectangle 1">
            <a:extLst>
              <a:ext uri="{FF2B5EF4-FFF2-40B4-BE49-F238E27FC236}">
                <a16:creationId xmlns:a16="http://schemas.microsoft.com/office/drawing/2014/main" xmlns="" id="{8EB3028C-5265-41BB-94DF-BDC5C54E2E1C}"/>
              </a:ext>
            </a:extLst>
          </p:cNvPr>
          <p:cNvSpPr>
            <a:spLocks noChangeArrowheads="1"/>
          </p:cNvSpPr>
          <p:nvPr/>
        </p:nvSpPr>
        <p:spPr bwMode="auto">
          <a:xfrm>
            <a:off x="1543049" y="1600202"/>
            <a:ext cx="674114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Char char="•"/>
            </a:pPr>
            <a:endParaRPr lang="en-US" altLang="en-US" sz="1800" dirty="0">
              <a:latin typeface="Arial" panose="020B0604020202020204" pitchFamily="34" charset="0"/>
            </a:endParaRPr>
          </a:p>
          <a:p>
            <a:pPr algn="l" eaLnBrk="1" hangingPunct="1">
              <a:spcBef>
                <a:spcPct val="0"/>
              </a:spcBef>
            </a:pPr>
            <a:r>
              <a:rPr lang="en-US" altLang="en-US" sz="2800" dirty="0">
                <a:latin typeface="Arial" panose="020B0604020202020204" pitchFamily="34" charset="0"/>
              </a:rPr>
              <a:t>Our clinic is launching an initiative to increase our rates of developmental screening.</a:t>
            </a:r>
          </a:p>
          <a:p>
            <a:pPr marL="0" indent="0" eaLnBrk="1" hangingPunct="1">
              <a:spcBef>
                <a:spcPct val="0"/>
              </a:spcBef>
              <a:buNone/>
            </a:pPr>
            <a:endParaRPr lang="en-US" altLang="en-US" sz="2800" dirty="0">
              <a:latin typeface="Arial" panose="020B0604020202020204" pitchFamily="34" charset="0"/>
            </a:endParaRPr>
          </a:p>
          <a:p>
            <a:pPr algn="l" eaLnBrk="1" hangingPunct="1">
              <a:spcBef>
                <a:spcPct val="0"/>
              </a:spcBef>
            </a:pPr>
            <a:r>
              <a:rPr lang="en-US" altLang="en-US" sz="2800" dirty="0">
                <a:latin typeface="Arial" panose="020B0604020202020204" pitchFamily="34" charset="0"/>
              </a:rPr>
              <a:t>You are all part of this important effort.</a:t>
            </a:r>
          </a:p>
          <a:p>
            <a:pPr algn="l" eaLnBrk="1" hangingPunct="1">
              <a:spcBef>
                <a:spcPct val="0"/>
              </a:spcBef>
              <a:buFontTx/>
              <a:buNone/>
            </a:pPr>
            <a:endParaRPr lang="en-US" altLang="en-US" sz="2800" dirty="0">
              <a:latin typeface="Arial" panose="020B0604020202020204" pitchFamily="34" charset="0"/>
            </a:endParaRPr>
          </a:p>
          <a:p>
            <a:pPr lvl="1" eaLnBrk="1" hangingPunct="1">
              <a:spcBef>
                <a:spcPct val="0"/>
              </a:spcBef>
              <a:buFont typeface="Arial" panose="020B0604020202020204" pitchFamily="34" charset="0"/>
              <a:buChar char="•"/>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1533478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31FC670C-44C5-42EA-9A37-46176EEE0CED}"/>
              </a:ext>
            </a:extLst>
          </p:cNvPr>
          <p:cNvSpPr>
            <a:spLocks noGrp="1"/>
          </p:cNvSpPr>
          <p:nvPr>
            <p:ph type="title" idx="4294967295"/>
          </p:nvPr>
        </p:nvSpPr>
        <p:spPr>
          <a:xfrm>
            <a:off x="1200150" y="274638"/>
            <a:ext cx="6800850" cy="1550987"/>
          </a:xfrm>
        </p:spPr>
        <p:txBody>
          <a:bodyPr>
            <a:normAutofit fontScale="90000"/>
          </a:bodyPr>
          <a:lstStyle/>
          <a:p>
            <a:pPr algn="ctr"/>
            <a:r>
              <a:rPr lang="en-US" altLang="en-US" sz="4000" dirty="0">
                <a:ea typeface="ＭＳ Ｐゴシック" panose="020B0600070205080204" pitchFamily="34" charset="-128"/>
              </a:rPr>
              <a:t>Why [insert name of your clinic]?</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Quality of Care</a:t>
            </a:r>
          </a:p>
        </p:txBody>
      </p:sp>
      <p:sp>
        <p:nvSpPr>
          <p:cNvPr id="10243" name="Content Placeholder 2">
            <a:extLst>
              <a:ext uri="{FF2B5EF4-FFF2-40B4-BE49-F238E27FC236}">
                <a16:creationId xmlns:a16="http://schemas.microsoft.com/office/drawing/2014/main" xmlns="" id="{8CAAEF81-5675-4E8B-8886-6491CB9EEDB2}"/>
              </a:ext>
            </a:extLst>
          </p:cNvPr>
          <p:cNvSpPr>
            <a:spLocks noGrp="1"/>
          </p:cNvSpPr>
          <p:nvPr>
            <p:ph idx="4294967295"/>
          </p:nvPr>
        </p:nvSpPr>
        <p:spPr>
          <a:xfrm>
            <a:off x="628650" y="1825625"/>
            <a:ext cx="7886700" cy="4351338"/>
          </a:xfrm>
        </p:spPr>
        <p:txBody>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“Our mission is [insert clinic mission here]</a:t>
            </a:r>
          </a:p>
        </p:txBody>
      </p:sp>
    </p:spTree>
    <p:extLst>
      <p:ext uri="{BB962C8B-B14F-4D97-AF65-F5344CB8AC3E}">
        <p14:creationId xmlns:p14="http://schemas.microsoft.com/office/powerpoint/2010/main" val="142028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96E2B8EB-141B-4AD0-A191-0904D61C1F9B}"/>
              </a:ext>
            </a:extLst>
          </p:cNvPr>
          <p:cNvSpPr>
            <a:spLocks noGrp="1"/>
          </p:cNvSpPr>
          <p:nvPr>
            <p:ph type="title" idx="4294967295"/>
          </p:nvPr>
        </p:nvSpPr>
        <p:spPr>
          <a:xfrm>
            <a:off x="1143000" y="228600"/>
            <a:ext cx="6858000" cy="1143000"/>
          </a:xfrm>
        </p:spPr>
        <p:txBody>
          <a:bodyPr>
            <a:normAutofit fontScale="90000"/>
          </a:bodyPr>
          <a:lstStyle/>
          <a:p>
            <a:pPr algn="ctr" eaLnBrk="1" hangingPunct="1"/>
            <a:r>
              <a:rPr lang="en-US" altLang="en-US" dirty="0">
                <a:ea typeface="ＭＳ Ｐゴシック" panose="020B0600070205080204" pitchFamily="34" charset="-128"/>
              </a:rPr>
              <a:t>[insert name of your clinic] Challenges</a:t>
            </a:r>
          </a:p>
        </p:txBody>
      </p:sp>
      <p:sp>
        <p:nvSpPr>
          <p:cNvPr id="11267" name="Content Placeholder 2">
            <a:extLst>
              <a:ext uri="{FF2B5EF4-FFF2-40B4-BE49-F238E27FC236}">
                <a16:creationId xmlns:a16="http://schemas.microsoft.com/office/drawing/2014/main" xmlns="" id="{33A6E54D-0612-4EBB-8D72-67E42007AFCF}"/>
              </a:ext>
            </a:extLst>
          </p:cNvPr>
          <p:cNvSpPr>
            <a:spLocks noGrp="1"/>
          </p:cNvSpPr>
          <p:nvPr>
            <p:ph idx="4294967295"/>
          </p:nvPr>
        </p:nvSpPr>
        <p:spPr>
          <a:xfrm>
            <a:off x="1297236" y="1981200"/>
            <a:ext cx="7846764" cy="4572000"/>
          </a:xfrm>
        </p:spPr>
        <p:txBody>
          <a:bodyPr>
            <a:normAutofit lnSpcReduction="10000"/>
          </a:bodyPr>
          <a:lstStyle/>
          <a:p>
            <a:pPr eaLnBrk="1" hangingPunct="1"/>
            <a:r>
              <a:rPr lang="en-US" altLang="en-US" dirty="0">
                <a:ea typeface="ＭＳ Ｐゴシック" panose="020B0600070205080204" pitchFamily="34" charset="-128"/>
              </a:rPr>
              <a:t>xx pediatric patients age birth to 5 years seen each year.</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 xx (xx%) are identified with</a:t>
            </a:r>
          </a:p>
          <a:p>
            <a:pPr lvl="1" eaLnBrk="1" hangingPunct="1">
              <a:buFont typeface="Arial" panose="020B0604020202020204" pitchFamily="34" charset="0"/>
              <a:buChar char="•"/>
            </a:pPr>
            <a:r>
              <a:rPr lang="en-US" altLang="en-US" dirty="0">
                <a:ea typeface="ＭＳ Ｐゴシック" panose="020B0600070205080204" pitchFamily="34" charset="-128"/>
              </a:rPr>
              <a:t> development delays</a:t>
            </a:r>
          </a:p>
          <a:p>
            <a:pPr lvl="1" eaLnBrk="1" hangingPunct="1">
              <a:buFont typeface="Arial" panose="020B0604020202020204" pitchFamily="34" charset="0"/>
              <a:buChar char="•"/>
            </a:pPr>
            <a:r>
              <a:rPr lang="en-US" altLang="en-US" dirty="0">
                <a:ea typeface="ＭＳ Ｐゴシック" panose="020B0600070205080204" pitchFamily="34" charset="-128"/>
              </a:rPr>
              <a:t> speech problems</a:t>
            </a:r>
          </a:p>
          <a:p>
            <a:pPr lvl="1" eaLnBrk="1" hangingPunct="1">
              <a:buFont typeface="Arial" panose="020B0604020202020204" pitchFamily="34" charset="0"/>
              <a:buChar char="•"/>
            </a:pPr>
            <a:r>
              <a:rPr lang="en-US" altLang="en-US" dirty="0">
                <a:ea typeface="ＭＳ Ｐゴシック" panose="020B0600070205080204" pitchFamily="34" charset="-128"/>
              </a:rPr>
              <a:t> autism spectrum disorders</a:t>
            </a:r>
          </a:p>
          <a:p>
            <a:pPr lvl="1" eaLnBrk="1" hangingPunct="1">
              <a:buFont typeface="Arial" panose="020B0604020202020204" pitchFamily="34" charset="0"/>
              <a:buChar char="•"/>
            </a:pPr>
            <a:r>
              <a:rPr lang="en-US" altLang="en-US" dirty="0">
                <a:ea typeface="ＭＳ Ｐゴシック" panose="020B0600070205080204" pitchFamily="34" charset="-128"/>
              </a:rPr>
              <a:t> intellectual disabilities</a:t>
            </a:r>
          </a:p>
          <a:p>
            <a:pPr marL="457200" lvl="1" indent="0" eaLnBrk="1" hangingPunct="1">
              <a:buNone/>
            </a:pPr>
            <a:endParaRPr lang="en-US" altLang="en-US" dirty="0">
              <a:ea typeface="ＭＳ Ｐゴシック" panose="020B0600070205080204" pitchFamily="34" charset="-128"/>
            </a:endParaRPr>
          </a:p>
          <a:p>
            <a:r>
              <a:rPr lang="en-US" altLang="en-US" dirty="0">
                <a:ea typeface="ＭＳ Ｐゴシック" panose="020B0600070205080204" pitchFamily="34" charset="-128"/>
              </a:rPr>
              <a:t>We are missing xx children with delays who could benefit from early intervention.</a:t>
            </a:r>
          </a:p>
          <a:p>
            <a:pPr lvl="1" eaLnBrk="1" hangingPunct="1">
              <a:buFont typeface="Arial" panose="020B0604020202020204" pitchFamily="34" charset="0"/>
              <a:buChar cha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61417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A44BF610-0E93-4909-AE99-C64F048DF054}"/>
              </a:ext>
            </a:extLst>
          </p:cNvPr>
          <p:cNvSpPr>
            <a:spLocks noGrp="1"/>
          </p:cNvSpPr>
          <p:nvPr>
            <p:ph type="title" idx="4294967295"/>
          </p:nvPr>
        </p:nvSpPr>
        <p:spPr>
          <a:xfrm>
            <a:off x="1143000" y="274638"/>
            <a:ext cx="6858000" cy="1143000"/>
          </a:xfrm>
        </p:spPr>
        <p:txBody>
          <a:bodyPr>
            <a:normAutofit fontScale="90000"/>
          </a:bodyPr>
          <a:lstStyle/>
          <a:p>
            <a:pPr algn="ctr"/>
            <a:r>
              <a:rPr lang="en-US" altLang="en-US" dirty="0">
                <a:ea typeface="ＭＳ Ｐゴシック" panose="020B0600070205080204" pitchFamily="34" charset="-128"/>
              </a:rPr>
              <a:t>[name of your clinic] Commitment:</a:t>
            </a:r>
          </a:p>
        </p:txBody>
      </p:sp>
      <p:sp>
        <p:nvSpPr>
          <p:cNvPr id="12291" name="Content Placeholder 2">
            <a:extLst>
              <a:ext uri="{FF2B5EF4-FFF2-40B4-BE49-F238E27FC236}">
                <a16:creationId xmlns:a16="http://schemas.microsoft.com/office/drawing/2014/main" xmlns="" id="{210AC7D3-A044-417D-B9C1-4880AEB4DFD8}"/>
              </a:ext>
            </a:extLst>
          </p:cNvPr>
          <p:cNvSpPr>
            <a:spLocks noGrp="1"/>
          </p:cNvSpPr>
          <p:nvPr>
            <p:ph idx="4294967295"/>
          </p:nvPr>
        </p:nvSpPr>
        <p:spPr>
          <a:xfrm>
            <a:off x="1371600" y="1676402"/>
            <a:ext cx="7308376" cy="4525963"/>
          </a:xfrm>
        </p:spPr>
        <p:txBody>
          <a:bodyPr>
            <a:normAutofit fontScale="92500" lnSpcReduction="10000"/>
          </a:bodyPr>
          <a:lstStyle/>
          <a:p>
            <a:pPr marL="0" indent="0">
              <a:buNone/>
            </a:pPr>
            <a:r>
              <a:rPr lang="en-US" altLang="en-US" dirty="0">
                <a:ea typeface="ＭＳ Ｐゴシック" panose="020B0600070205080204" pitchFamily="34" charset="-128"/>
              </a:rPr>
              <a:t>We plan to address this significant under-identification of children with autism and other developmental delays.</a:t>
            </a:r>
          </a:p>
          <a:p>
            <a:pPr marL="0" indent="0">
              <a:buNone/>
            </a:pPr>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rPr>
              <a:t>Our goals:</a:t>
            </a:r>
          </a:p>
          <a:p>
            <a:r>
              <a:rPr lang="en-US" altLang="en-US" dirty="0">
                <a:ea typeface="ＭＳ Ｐゴシック" panose="020B0600070205080204" pitchFamily="34" charset="-128"/>
              </a:rPr>
              <a:t>Give healthcare providers the tools to have developmental conversations with parents and caregivers</a:t>
            </a:r>
          </a:p>
          <a:p>
            <a:r>
              <a:rPr lang="en-US" altLang="en-US" dirty="0">
                <a:ea typeface="ＭＳ Ｐゴシック" panose="020B0600070205080204" pitchFamily="34" charset="-128"/>
              </a:rPr>
              <a:t>Identify developmental disorders early</a:t>
            </a:r>
          </a:p>
          <a:p>
            <a:r>
              <a:rPr lang="en-US" altLang="en-US" dirty="0">
                <a:ea typeface="ＭＳ Ｐゴシック" panose="020B0600070205080204" pitchFamily="34" charset="-128"/>
              </a:rPr>
              <a:t>Provide linkages to services in the community</a:t>
            </a:r>
          </a:p>
          <a:p>
            <a:pPr eaLnBrk="1" hangingPunct="1">
              <a:lnSpc>
                <a:spcPct val="80000"/>
              </a:lnSpc>
            </a:pPr>
            <a:r>
              <a:rPr lang="en-US" altLang="en-US" dirty="0">
                <a:ea typeface="ＭＳ Ｐゴシック" panose="020B0600070205080204" pitchFamily="34" charset="-128"/>
              </a:rPr>
              <a:t>Support pediatric health care professionals as developmental champions</a:t>
            </a:r>
          </a:p>
          <a:p>
            <a:pPr eaLnBrk="1" hangingPunct="1">
              <a:lnSpc>
                <a:spcPct val="80000"/>
              </a:lnSpc>
              <a:buFontTx/>
              <a:buNone/>
            </a:pPr>
            <a:endParaRPr lang="en-US" altLang="en-US" sz="2400"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630625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1d9b26b-c461-47ab-abce-17e65eba4131" xsi:nil="true"/>
    <lcf76f155ced4ddcb4097134ff3c332f xmlns="99b5a819-147e-4e6b-ae0a-c276a1d3e37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30642A87876D4E9B488AD62872FCBE" ma:contentTypeVersion="18" ma:contentTypeDescription="Create a new document." ma:contentTypeScope="" ma:versionID="c4f0c54b4c6ae6cd0dd8d3be9d374530">
  <xsd:schema xmlns:xsd="http://www.w3.org/2001/XMLSchema" xmlns:xs="http://www.w3.org/2001/XMLSchema" xmlns:p="http://schemas.microsoft.com/office/2006/metadata/properties" xmlns:ns2="99b5a819-147e-4e6b-ae0a-c276a1d3e371" xmlns:ns3="a1d9b26b-c461-47ab-abce-17e65eba4131" targetNamespace="http://schemas.microsoft.com/office/2006/metadata/properties" ma:root="true" ma:fieldsID="4b985fc019e06957bd4ffe609452f49a" ns2:_="" ns3:_="">
    <xsd:import namespace="99b5a819-147e-4e6b-ae0a-c276a1d3e371"/>
    <xsd:import namespace="a1d9b26b-c461-47ab-abce-17e65eba41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b5a819-147e-4e6b-ae0a-c276a1d3e3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430dc5-f31d-46e6-8534-577abdeaf2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d9b26b-c461-47ab-abce-17e65eba413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0dc303-27d6-4061-9dba-13110417a818}" ma:internalName="TaxCatchAll" ma:showField="CatchAllData" ma:web="a1d9b26b-c461-47ab-abce-17e65eba41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AD29D4-CFAC-4AEE-B904-2D14FB1762C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6CB8381-0C59-44B9-8BAF-152B8BAFA139}"/>
</file>

<file path=customXml/itemProps3.xml><?xml version="1.0" encoding="utf-8"?>
<ds:datastoreItem xmlns:ds="http://schemas.openxmlformats.org/officeDocument/2006/customXml" ds:itemID="{BA2445BD-B386-4CD5-BEA5-9B44D75C14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200</TotalTime>
  <Words>2284</Words>
  <Application>Microsoft Macintosh PowerPoint</Application>
  <PresentationFormat>On-screen Show (4:3)</PresentationFormat>
  <Paragraphs>196</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DEVELOPMENTAL SCREENING: Overview</vt:lpstr>
      <vt:lpstr>PowerPoint Presentation</vt:lpstr>
      <vt:lpstr>In the United States . . . </vt:lpstr>
      <vt:lpstr>One Family’s Story . . .</vt:lpstr>
      <vt:lpstr>Early Intervention Leads to Positive Outcomes</vt:lpstr>
      <vt:lpstr>[add name of your agency’s screening program]</vt:lpstr>
      <vt:lpstr>Why [insert name of your clinic]?  Quality of Care</vt:lpstr>
      <vt:lpstr>[insert name of your clinic] Challenges</vt:lpstr>
      <vt:lpstr>[name of your clinic] Commitment:</vt:lpstr>
      <vt:lpstr>[insert name of your clinic]:  Current Practice </vt:lpstr>
      <vt:lpstr>American Academy of Pediatrics Model</vt:lpstr>
      <vt:lpstr>Developmental Surveillance  </vt:lpstr>
      <vt:lpstr>  Developmental Screenings </vt:lpstr>
      <vt:lpstr>Why Screen?</vt:lpstr>
      <vt:lpstr>Why Screen?</vt:lpstr>
      <vt:lpstr>[Insert name of your clinic] Standardized Screening Measures</vt:lpstr>
      <vt:lpstr>It Takes a Whole Team!</vt:lpstr>
      <vt:lpstr>Workflow: Roles of Care Team Members</vt:lpstr>
      <vt:lpstr>PowerPoint Presentation</vt:lpstr>
      <vt:lpstr>Next Steps: Training</vt:lpstr>
      <vt:lpstr>Countdown to Launch and Spread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Marian</dc:creator>
  <cp:lastModifiedBy>Gustavo Muniz</cp:lastModifiedBy>
  <cp:revision>22</cp:revision>
  <dcterms:created xsi:type="dcterms:W3CDTF">2019-08-07T01:30:08Z</dcterms:created>
  <dcterms:modified xsi:type="dcterms:W3CDTF">2020-07-13T15:56:33Z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0x010100C530642A87876D4E9B488AD62872FCBE</vt:lpwstr>
  </property>
</Properties>
</file>