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43"/>
  </p:notesMasterIdLst>
  <p:handoutMasterIdLst>
    <p:handoutMasterId r:id="rId44"/>
  </p:handoutMasterIdLst>
  <p:sldIdLst>
    <p:sldId id="256" r:id="rId5"/>
    <p:sldId id="407" r:id="rId6"/>
    <p:sldId id="385" r:id="rId7"/>
    <p:sldId id="386" r:id="rId8"/>
    <p:sldId id="387" r:id="rId9"/>
    <p:sldId id="388" r:id="rId10"/>
    <p:sldId id="408" r:id="rId11"/>
    <p:sldId id="412" r:id="rId12"/>
    <p:sldId id="409" r:id="rId13"/>
    <p:sldId id="390" r:id="rId14"/>
    <p:sldId id="384" r:id="rId15"/>
    <p:sldId id="413" r:id="rId16"/>
    <p:sldId id="391" r:id="rId17"/>
    <p:sldId id="410" r:id="rId18"/>
    <p:sldId id="392" r:id="rId19"/>
    <p:sldId id="411" r:id="rId20"/>
    <p:sldId id="393" r:id="rId21"/>
    <p:sldId id="394" r:id="rId22"/>
    <p:sldId id="395" r:id="rId23"/>
    <p:sldId id="424" r:id="rId24"/>
    <p:sldId id="426" r:id="rId25"/>
    <p:sldId id="396" r:id="rId26"/>
    <p:sldId id="398" r:id="rId27"/>
    <p:sldId id="399" r:id="rId28"/>
    <p:sldId id="400" r:id="rId29"/>
    <p:sldId id="417" r:id="rId30"/>
    <p:sldId id="418" r:id="rId31"/>
    <p:sldId id="419" r:id="rId32"/>
    <p:sldId id="420" r:id="rId33"/>
    <p:sldId id="422" r:id="rId34"/>
    <p:sldId id="421" r:id="rId35"/>
    <p:sldId id="423" r:id="rId36"/>
    <p:sldId id="404" r:id="rId37"/>
    <p:sldId id="276" r:id="rId38"/>
    <p:sldId id="414" r:id="rId39"/>
    <p:sldId id="405" r:id="rId40"/>
    <p:sldId id="415" r:id="rId41"/>
    <p:sldId id="416"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n Williams" initials="M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5928"/>
    <a:srgbClr val="66ADA9"/>
    <a:srgbClr val="AAC591"/>
    <a:srgbClr val="168B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FC9CE5-5E6B-4DF7-B030-0C63F9E53EC6}" v="44" dt="2020-07-12T19:51:15.0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69501" autoAdjust="0"/>
  </p:normalViewPr>
  <p:slideViewPr>
    <p:cSldViewPr snapToGrid="0">
      <p:cViewPr varScale="1">
        <p:scale>
          <a:sx n="52" d="100"/>
          <a:sy n="52" d="100"/>
        </p:scale>
        <p:origin x="1700"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CDDD14-830E-F943-8026-7F6A68FD4124}"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US"/>
        </a:p>
      </dgm:t>
    </dgm:pt>
    <dgm:pt modelId="{6EE44AA7-8270-3546-A668-ADA1FDEDB670}">
      <dgm:prSet/>
      <dgm:spPr>
        <a:solidFill>
          <a:srgbClr val="3AB5AF"/>
        </a:solidFill>
      </dgm:spPr>
      <dgm:t>
        <a:bodyPr/>
        <a:lstStyle/>
        <a:p>
          <a:pPr rtl="0"/>
          <a:r>
            <a:rPr lang="en-US" dirty="0"/>
            <a:t>Cultural Sensitivity</a:t>
          </a:r>
        </a:p>
      </dgm:t>
    </dgm:pt>
    <dgm:pt modelId="{FB61C5EE-73A4-694A-BCE9-26C70591AF30}" type="parTrans" cxnId="{1ADACE6F-9056-3948-8B0E-0B6FF203C7F0}">
      <dgm:prSet/>
      <dgm:spPr/>
      <dgm:t>
        <a:bodyPr/>
        <a:lstStyle/>
        <a:p>
          <a:endParaRPr lang="en-US"/>
        </a:p>
      </dgm:t>
    </dgm:pt>
    <dgm:pt modelId="{06237CF4-DD7A-2E45-AD4D-67531EF9B9EA}" type="sibTrans" cxnId="{1ADACE6F-9056-3948-8B0E-0B6FF203C7F0}">
      <dgm:prSet/>
      <dgm:spPr/>
      <dgm:t>
        <a:bodyPr/>
        <a:lstStyle/>
        <a:p>
          <a:endParaRPr lang="en-US"/>
        </a:p>
      </dgm:t>
    </dgm:pt>
    <dgm:pt modelId="{6760817E-736D-AB46-A70C-2E053421FB5D}">
      <dgm:prSet/>
      <dgm:spPr>
        <a:solidFill>
          <a:srgbClr val="86C948"/>
        </a:solidFill>
      </dgm:spPr>
      <dgm:t>
        <a:bodyPr/>
        <a:lstStyle/>
        <a:p>
          <a:pPr rtl="0"/>
          <a:r>
            <a:rPr lang="en-US" dirty="0"/>
            <a:t>Culture- Specific Awareness</a:t>
          </a:r>
        </a:p>
      </dgm:t>
    </dgm:pt>
    <dgm:pt modelId="{9D957563-DA8E-0746-88B3-0F7C13C327CB}" type="sibTrans" cxnId="{7D0031F0-94F6-3646-9B9E-224B3600B412}">
      <dgm:prSet/>
      <dgm:spPr/>
      <dgm:t>
        <a:bodyPr/>
        <a:lstStyle/>
        <a:p>
          <a:endParaRPr lang="en-US"/>
        </a:p>
      </dgm:t>
    </dgm:pt>
    <dgm:pt modelId="{05507ADE-75D2-0646-9EC7-2FE3FE3A7E69}" type="parTrans" cxnId="{7D0031F0-94F6-3646-9B9E-224B3600B412}">
      <dgm:prSet/>
      <dgm:spPr/>
      <dgm:t>
        <a:bodyPr/>
        <a:lstStyle/>
        <a:p>
          <a:endParaRPr lang="en-US"/>
        </a:p>
      </dgm:t>
    </dgm:pt>
    <dgm:pt modelId="{0E810365-2832-D64D-823C-4C6C456EA81E}">
      <dgm:prSet/>
      <dgm:spPr>
        <a:solidFill>
          <a:srgbClr val="CF2ADD"/>
        </a:solidFill>
      </dgm:spPr>
      <dgm:t>
        <a:bodyPr/>
        <a:lstStyle/>
        <a:p>
          <a:pPr rtl="0"/>
          <a:r>
            <a:rPr lang="en-US" dirty="0"/>
            <a:t>Self-Awareness</a:t>
          </a:r>
        </a:p>
      </dgm:t>
    </dgm:pt>
    <dgm:pt modelId="{2A674576-474C-8B4E-987D-AD4302BF93AF}" type="sibTrans" cxnId="{C57C2B86-1D6A-584F-A9F2-C59574200474}">
      <dgm:prSet/>
      <dgm:spPr/>
      <dgm:t>
        <a:bodyPr/>
        <a:lstStyle/>
        <a:p>
          <a:endParaRPr lang="en-US"/>
        </a:p>
      </dgm:t>
    </dgm:pt>
    <dgm:pt modelId="{48DE3187-6A91-E242-942F-E394E8C0A9B6}" type="parTrans" cxnId="{C57C2B86-1D6A-584F-A9F2-C59574200474}">
      <dgm:prSet/>
      <dgm:spPr/>
      <dgm:t>
        <a:bodyPr/>
        <a:lstStyle/>
        <a:p>
          <a:endParaRPr lang="en-US"/>
        </a:p>
      </dgm:t>
    </dgm:pt>
    <dgm:pt modelId="{821C50FC-930A-F24C-A414-15A2F10446A9}" type="pres">
      <dgm:prSet presAssocID="{97CDDD14-830E-F943-8026-7F6A68FD4124}" presName="CompostProcess" presStyleCnt="0">
        <dgm:presLayoutVars>
          <dgm:dir/>
          <dgm:resizeHandles val="exact"/>
        </dgm:presLayoutVars>
      </dgm:prSet>
      <dgm:spPr/>
    </dgm:pt>
    <dgm:pt modelId="{267FECC9-4891-3146-9ACB-909868A22C79}" type="pres">
      <dgm:prSet presAssocID="{97CDDD14-830E-F943-8026-7F6A68FD4124}" presName="arrow" presStyleLbl="bgShp" presStyleIdx="0" presStyleCnt="1" custLinFactNeighborX="5338" custLinFactNeighborY="31989"/>
      <dgm:spPr>
        <a:solidFill>
          <a:srgbClr val="492BF4"/>
        </a:solidFill>
      </dgm:spPr>
    </dgm:pt>
    <dgm:pt modelId="{4D020C53-110B-124C-A0DE-3A0DD0C7D580}" type="pres">
      <dgm:prSet presAssocID="{97CDDD14-830E-F943-8026-7F6A68FD4124}" presName="linearProcess" presStyleCnt="0"/>
      <dgm:spPr/>
    </dgm:pt>
    <dgm:pt modelId="{31A22584-6343-9F42-9360-EC9DA119EAD8}" type="pres">
      <dgm:prSet presAssocID="{0E810365-2832-D64D-823C-4C6C456EA81E}" presName="textNode" presStyleLbl="node1" presStyleIdx="0" presStyleCnt="3" custScaleY="106892">
        <dgm:presLayoutVars>
          <dgm:bulletEnabled val="1"/>
        </dgm:presLayoutVars>
      </dgm:prSet>
      <dgm:spPr/>
    </dgm:pt>
    <dgm:pt modelId="{9A45FFED-5859-3347-B070-60BFFE267F56}" type="pres">
      <dgm:prSet presAssocID="{2A674576-474C-8B4E-987D-AD4302BF93AF}" presName="sibTrans" presStyleCnt="0"/>
      <dgm:spPr/>
    </dgm:pt>
    <dgm:pt modelId="{A7046FC9-CF48-CD4B-B6DC-1FE69909C18E}" type="pres">
      <dgm:prSet presAssocID="{6760817E-736D-AB46-A70C-2E053421FB5D}" presName="textNode" presStyleLbl="node1" presStyleIdx="1" presStyleCnt="3" custLinFactNeighborX="-33735" custLinFactNeighborY="-3446">
        <dgm:presLayoutVars>
          <dgm:bulletEnabled val="1"/>
        </dgm:presLayoutVars>
      </dgm:prSet>
      <dgm:spPr/>
    </dgm:pt>
    <dgm:pt modelId="{BCD275EC-A0AE-F24A-9534-02A4BBF37740}" type="pres">
      <dgm:prSet presAssocID="{9D957563-DA8E-0746-88B3-0F7C13C327CB}" presName="sibTrans" presStyleCnt="0"/>
      <dgm:spPr/>
    </dgm:pt>
    <dgm:pt modelId="{10705770-F0A9-5C40-BFB5-C520A6E704C3}" type="pres">
      <dgm:prSet presAssocID="{6EE44AA7-8270-3546-A668-ADA1FDEDB670}" presName="textNode" presStyleLbl="node1" presStyleIdx="2" presStyleCnt="3" custLinFactNeighborX="-64444" custLinFactNeighborY="-3446">
        <dgm:presLayoutVars>
          <dgm:bulletEnabled val="1"/>
        </dgm:presLayoutVars>
      </dgm:prSet>
      <dgm:spPr/>
    </dgm:pt>
  </dgm:ptLst>
  <dgm:cxnLst>
    <dgm:cxn modelId="{48A9545D-2F50-004F-A8BD-A06E57B78032}" type="presOf" srcId="{0E810365-2832-D64D-823C-4C6C456EA81E}" destId="{31A22584-6343-9F42-9360-EC9DA119EAD8}" srcOrd="0" destOrd="0" presId="urn:microsoft.com/office/officeart/2005/8/layout/hProcess9"/>
    <dgm:cxn modelId="{1263D569-D29C-E044-B885-8018113D318A}" type="presOf" srcId="{6EE44AA7-8270-3546-A668-ADA1FDEDB670}" destId="{10705770-F0A9-5C40-BFB5-C520A6E704C3}" srcOrd="0" destOrd="0" presId="urn:microsoft.com/office/officeart/2005/8/layout/hProcess9"/>
    <dgm:cxn modelId="{1ADACE6F-9056-3948-8B0E-0B6FF203C7F0}" srcId="{97CDDD14-830E-F943-8026-7F6A68FD4124}" destId="{6EE44AA7-8270-3546-A668-ADA1FDEDB670}" srcOrd="2" destOrd="0" parTransId="{FB61C5EE-73A4-694A-BCE9-26C70591AF30}" sibTransId="{06237CF4-DD7A-2E45-AD4D-67531EF9B9EA}"/>
    <dgm:cxn modelId="{C57C2B86-1D6A-584F-A9F2-C59574200474}" srcId="{97CDDD14-830E-F943-8026-7F6A68FD4124}" destId="{0E810365-2832-D64D-823C-4C6C456EA81E}" srcOrd="0" destOrd="0" parTransId="{48DE3187-6A91-E242-942F-E394E8C0A9B6}" sibTransId="{2A674576-474C-8B4E-987D-AD4302BF93AF}"/>
    <dgm:cxn modelId="{D825B18B-B8FE-AE48-B3AB-1EC33B3D7EF5}" type="presOf" srcId="{97CDDD14-830E-F943-8026-7F6A68FD4124}" destId="{821C50FC-930A-F24C-A414-15A2F10446A9}" srcOrd="0" destOrd="0" presId="urn:microsoft.com/office/officeart/2005/8/layout/hProcess9"/>
    <dgm:cxn modelId="{8161D8CC-DDA5-314E-B5BF-0AEDEFE430B8}" type="presOf" srcId="{6760817E-736D-AB46-A70C-2E053421FB5D}" destId="{A7046FC9-CF48-CD4B-B6DC-1FE69909C18E}" srcOrd="0" destOrd="0" presId="urn:microsoft.com/office/officeart/2005/8/layout/hProcess9"/>
    <dgm:cxn modelId="{7D0031F0-94F6-3646-9B9E-224B3600B412}" srcId="{97CDDD14-830E-F943-8026-7F6A68FD4124}" destId="{6760817E-736D-AB46-A70C-2E053421FB5D}" srcOrd="1" destOrd="0" parTransId="{05507ADE-75D2-0646-9EC7-2FE3FE3A7E69}" sibTransId="{9D957563-DA8E-0746-88B3-0F7C13C327CB}"/>
    <dgm:cxn modelId="{02C74271-4EEC-0B44-B26B-4CE81BD5DD7A}" type="presParOf" srcId="{821C50FC-930A-F24C-A414-15A2F10446A9}" destId="{267FECC9-4891-3146-9ACB-909868A22C79}" srcOrd="0" destOrd="0" presId="urn:microsoft.com/office/officeart/2005/8/layout/hProcess9"/>
    <dgm:cxn modelId="{1CF6AB6E-B0B1-7F45-B1EE-F3451C7EA942}" type="presParOf" srcId="{821C50FC-930A-F24C-A414-15A2F10446A9}" destId="{4D020C53-110B-124C-A0DE-3A0DD0C7D580}" srcOrd="1" destOrd="0" presId="urn:microsoft.com/office/officeart/2005/8/layout/hProcess9"/>
    <dgm:cxn modelId="{10C23A13-E630-1943-B218-F2081FCBE0D2}" type="presParOf" srcId="{4D020C53-110B-124C-A0DE-3A0DD0C7D580}" destId="{31A22584-6343-9F42-9360-EC9DA119EAD8}" srcOrd="0" destOrd="0" presId="urn:microsoft.com/office/officeart/2005/8/layout/hProcess9"/>
    <dgm:cxn modelId="{D232808A-63C2-8242-A594-FA72F9FB9802}" type="presParOf" srcId="{4D020C53-110B-124C-A0DE-3A0DD0C7D580}" destId="{9A45FFED-5859-3347-B070-60BFFE267F56}" srcOrd="1" destOrd="0" presId="urn:microsoft.com/office/officeart/2005/8/layout/hProcess9"/>
    <dgm:cxn modelId="{C34D21DE-D3F2-6746-8180-09DF04EC5528}" type="presParOf" srcId="{4D020C53-110B-124C-A0DE-3A0DD0C7D580}" destId="{A7046FC9-CF48-CD4B-B6DC-1FE69909C18E}" srcOrd="2" destOrd="0" presId="urn:microsoft.com/office/officeart/2005/8/layout/hProcess9"/>
    <dgm:cxn modelId="{969B7D6B-BD23-7941-ACBD-2A5B1EE1BE48}" type="presParOf" srcId="{4D020C53-110B-124C-A0DE-3A0DD0C7D580}" destId="{BCD275EC-A0AE-F24A-9534-02A4BBF37740}" srcOrd="3" destOrd="0" presId="urn:microsoft.com/office/officeart/2005/8/layout/hProcess9"/>
    <dgm:cxn modelId="{AA6E6635-13FC-2F45-B85A-23CA978CF854}" type="presParOf" srcId="{4D020C53-110B-124C-A0DE-3A0DD0C7D580}" destId="{10705770-F0A9-5C40-BFB5-C520A6E704C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FECC9-4891-3146-9ACB-909868A22C79}">
      <dsp:nvSpPr>
        <dsp:cNvPr id="0" name=""/>
        <dsp:cNvSpPr/>
      </dsp:nvSpPr>
      <dsp:spPr>
        <a:xfrm>
          <a:off x="990621" y="0"/>
          <a:ext cx="6995160" cy="4525963"/>
        </a:xfrm>
        <a:prstGeom prst="rightArrow">
          <a:avLst/>
        </a:prstGeom>
        <a:solidFill>
          <a:srgbClr val="492BF4"/>
        </a:solidFill>
        <a:ln>
          <a:noFill/>
        </a:ln>
        <a:effectLst/>
      </dsp:spPr>
      <dsp:style>
        <a:lnRef idx="0">
          <a:scrgbClr r="0" g="0" b="0"/>
        </a:lnRef>
        <a:fillRef idx="1">
          <a:scrgbClr r="0" g="0" b="0"/>
        </a:fillRef>
        <a:effectRef idx="2">
          <a:scrgbClr r="0" g="0" b="0"/>
        </a:effectRef>
        <a:fontRef idx="minor"/>
      </dsp:style>
    </dsp:sp>
    <dsp:sp modelId="{31A22584-6343-9F42-9360-EC9DA119EAD8}">
      <dsp:nvSpPr>
        <dsp:cNvPr id="0" name=""/>
        <dsp:cNvSpPr/>
      </dsp:nvSpPr>
      <dsp:spPr>
        <a:xfrm>
          <a:off x="278874" y="1295403"/>
          <a:ext cx="2468880" cy="1935156"/>
        </a:xfrm>
        <a:prstGeom prst="roundRect">
          <a:avLst/>
        </a:prstGeom>
        <a:solidFill>
          <a:srgbClr val="CF2ADD"/>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kern="1200" dirty="0"/>
            <a:t>Self-Awareness</a:t>
          </a:r>
        </a:p>
      </dsp:txBody>
      <dsp:txXfrm>
        <a:off x="373341" y="1389870"/>
        <a:ext cx="2279946" cy="1746222"/>
      </dsp:txXfrm>
    </dsp:sp>
    <dsp:sp modelId="{A7046FC9-CF48-CD4B-B6DC-1FE69909C18E}">
      <dsp:nvSpPr>
        <dsp:cNvPr id="0" name=""/>
        <dsp:cNvSpPr/>
      </dsp:nvSpPr>
      <dsp:spPr>
        <a:xfrm>
          <a:off x="2835625" y="1295403"/>
          <a:ext cx="2468880" cy="1810385"/>
        </a:xfrm>
        <a:prstGeom prst="roundRect">
          <a:avLst/>
        </a:prstGeom>
        <a:solidFill>
          <a:srgbClr val="86C948"/>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kern="1200" dirty="0"/>
            <a:t>Culture- Specific Awareness</a:t>
          </a:r>
        </a:p>
      </dsp:txBody>
      <dsp:txXfrm>
        <a:off x="2924001" y="1383779"/>
        <a:ext cx="2292128" cy="1633633"/>
      </dsp:txXfrm>
    </dsp:sp>
    <dsp:sp modelId="{10705770-F0A9-5C40-BFB5-C520A6E704C3}">
      <dsp:nvSpPr>
        <dsp:cNvPr id="0" name=""/>
        <dsp:cNvSpPr/>
      </dsp:nvSpPr>
      <dsp:spPr>
        <a:xfrm>
          <a:off x="5396389" y="1295403"/>
          <a:ext cx="2468880" cy="1810385"/>
        </a:xfrm>
        <a:prstGeom prst="roundRect">
          <a:avLst/>
        </a:prstGeom>
        <a:solidFill>
          <a:srgbClr val="3AB5A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kern="1200" dirty="0"/>
            <a:t>Cultural Sensitivity</a:t>
          </a:r>
        </a:p>
      </dsp:txBody>
      <dsp:txXfrm>
        <a:off x="5484765" y="1383779"/>
        <a:ext cx="2292128" cy="163363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0629D50-F907-4464-8C14-B8A6B3AC723C}" type="datetimeFigureOut">
              <a:rPr lang="en-US" smtClean="0"/>
              <a:pPr/>
              <a:t>5/8/2025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C784921-42A5-4047-8AE0-C09B1C764A18}" type="slidenum">
              <a:rPr lang="en-US" smtClean="0"/>
              <a:pPr/>
              <a:t>‹#›</a:t>
            </a:fld>
            <a:endParaRPr lang="en-US"/>
          </a:p>
        </p:txBody>
      </p:sp>
    </p:spTree>
    <p:extLst>
      <p:ext uri="{BB962C8B-B14F-4D97-AF65-F5344CB8AC3E}">
        <p14:creationId xmlns:p14="http://schemas.microsoft.com/office/powerpoint/2010/main" val="2819694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F4C045D-66F0-4956-8248-DEB22BB3BC70}" type="datetimeFigureOut">
              <a:rPr lang="en-US" smtClean="0"/>
              <a:pPr/>
              <a:t>5/8/2025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D1356D5-A537-4BAB-BFC5-F302A101A0B2}" type="slidenum">
              <a:rPr lang="en-US" smtClean="0"/>
              <a:pPr/>
              <a:t>‹#›</a:t>
            </a:fld>
            <a:endParaRPr lang="en-US"/>
          </a:p>
        </p:txBody>
      </p:sp>
    </p:spTree>
    <p:extLst>
      <p:ext uri="{BB962C8B-B14F-4D97-AF65-F5344CB8AC3E}">
        <p14:creationId xmlns:p14="http://schemas.microsoft.com/office/powerpoint/2010/main" val="145328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training is designed for medical providers who will be discussing screening results with parents and caregivers.  It includes information in multiple areas:</a:t>
            </a:r>
          </a:p>
          <a:p>
            <a:pPr marL="171450" indent="-171450">
              <a:buFontTx/>
              <a:buChar char="-"/>
            </a:pPr>
            <a:r>
              <a:rPr lang="en-US" dirty="0"/>
              <a:t>More information about the importance of standardized screening for different purposes</a:t>
            </a:r>
          </a:p>
          <a:p>
            <a:pPr marL="171450" indent="-171450">
              <a:buFontTx/>
              <a:buChar char="-"/>
            </a:pPr>
            <a:r>
              <a:rPr lang="en-US" dirty="0"/>
              <a:t>Tips for how to discuss screening results with parents</a:t>
            </a:r>
          </a:p>
          <a:p>
            <a:pPr marL="171450" indent="-171450">
              <a:buFontTx/>
              <a:buChar char="-"/>
            </a:pPr>
            <a:r>
              <a:rPr lang="en-US" dirty="0"/>
              <a:t>Particular attention to cultural competence, with a focus on talking with parents who are raising their child bilingually or using a language other than English at home</a:t>
            </a:r>
          </a:p>
          <a:p>
            <a:pPr marL="171450" indent="-171450">
              <a:buFontTx/>
              <a:buChar char="-"/>
            </a:pPr>
            <a:r>
              <a:rPr lang="en-US" dirty="0"/>
              <a:t>Vignettes to practice discussing screening results in more challenging situations</a:t>
            </a:r>
          </a:p>
          <a:p>
            <a:pPr marL="0" indent="0">
              <a:buFontTx/>
              <a:buNone/>
            </a:pPr>
            <a:r>
              <a:rPr lang="en-US" dirty="0"/>
              <a:t>Depending on the audience and the time allotted, this training may be broken up into more than one session.</a:t>
            </a:r>
          </a:p>
        </p:txBody>
      </p:sp>
      <p:sp>
        <p:nvSpPr>
          <p:cNvPr id="4" name="Slide Number Placeholder 3"/>
          <p:cNvSpPr>
            <a:spLocks noGrp="1"/>
          </p:cNvSpPr>
          <p:nvPr>
            <p:ph type="sldNum" sz="quarter" idx="10"/>
          </p:nvPr>
        </p:nvSpPr>
        <p:spPr/>
        <p:txBody>
          <a:bodyPr/>
          <a:lstStyle/>
          <a:p>
            <a:fld id="{6D1356D5-A537-4BAB-BFC5-F302A101A0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[asked Eliza &amp; Irina for citation]</a:t>
            </a:r>
          </a:p>
        </p:txBody>
      </p:sp>
      <p:sp>
        <p:nvSpPr>
          <p:cNvPr id="4" name="Slide Number Placeholder 3"/>
          <p:cNvSpPr>
            <a:spLocks noGrp="1"/>
          </p:cNvSpPr>
          <p:nvPr>
            <p:ph type="sldNum" sz="quarter" idx="10"/>
          </p:nvPr>
        </p:nvSpPr>
        <p:spPr/>
        <p:txBody>
          <a:bodyPr/>
          <a:lstStyle/>
          <a:p>
            <a:fld id="{361CFD5B-AADA-6047-8C65-1D90AF722B0A}" type="slidenum">
              <a:rPr lang="en-US" smtClean="0"/>
              <a:pPr/>
              <a:t>10</a:t>
            </a:fld>
            <a:endParaRPr lang="en-US"/>
          </a:p>
        </p:txBody>
      </p:sp>
    </p:spTree>
    <p:extLst>
      <p:ext uri="{BB962C8B-B14F-4D97-AF65-F5344CB8AC3E}">
        <p14:creationId xmlns:p14="http://schemas.microsoft.com/office/powerpoint/2010/main" val="1954661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1CFD5B-AADA-6047-8C65-1D90AF722B0A}" type="slidenum">
              <a:rPr lang="en-US" smtClean="0">
                <a:solidFill>
                  <a:prstClr val="black"/>
                </a:solidFill>
                <a:latin typeface="Calibri"/>
              </a:rPr>
              <a:pPr/>
              <a:t>11</a:t>
            </a:fld>
            <a:endParaRPr lang="en-US">
              <a:solidFill>
                <a:prstClr val="black"/>
              </a:solidFill>
              <a:latin typeface="Calibri"/>
            </a:endParaRPr>
          </a:p>
        </p:txBody>
      </p:sp>
    </p:spTree>
    <p:extLst>
      <p:ext uri="{BB962C8B-B14F-4D97-AF65-F5344CB8AC3E}">
        <p14:creationId xmlns:p14="http://schemas.microsoft.com/office/powerpoint/2010/main" val="1599941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1CFD5B-AADA-6047-8C65-1D90AF722B0A}" type="slidenum">
              <a:rPr lang="en-US" smtClean="0">
                <a:solidFill>
                  <a:prstClr val="black"/>
                </a:solidFill>
                <a:latin typeface="Calibri"/>
              </a:rPr>
              <a:pPr/>
              <a:t>12</a:t>
            </a:fld>
            <a:endParaRPr lang="en-US">
              <a:solidFill>
                <a:prstClr val="black"/>
              </a:solidFill>
              <a:latin typeface="Calibri"/>
            </a:endParaRPr>
          </a:p>
        </p:txBody>
      </p:sp>
    </p:spTree>
    <p:extLst>
      <p:ext uri="{BB962C8B-B14F-4D97-AF65-F5344CB8AC3E}">
        <p14:creationId xmlns:p14="http://schemas.microsoft.com/office/powerpoint/2010/main" val="2327698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r>
              <a:rPr lang="en-US" dirty="0"/>
              <a:t>[add picture]</a:t>
            </a:r>
          </a:p>
        </p:txBody>
      </p:sp>
      <p:sp>
        <p:nvSpPr>
          <p:cNvPr id="119812" name="Slide Number Placeholder 3"/>
          <p:cNvSpPr>
            <a:spLocks noGrp="1"/>
          </p:cNvSpPr>
          <p:nvPr>
            <p:ph type="sldNum" sz="quarter" idx="5"/>
          </p:nvPr>
        </p:nvSpPr>
        <p:spPr>
          <a:noFill/>
        </p:spPr>
        <p:txBody>
          <a:bodyPr/>
          <a:lstStyle/>
          <a:p>
            <a:fld id="{467F3F81-72EE-0A4C-92F7-5D79A894F024}" type="slidenum">
              <a:rPr lang="en-US"/>
              <a:pPr/>
              <a:t>13</a:t>
            </a:fld>
            <a:endParaRPr lang="en-US"/>
          </a:p>
        </p:txBody>
      </p:sp>
    </p:spTree>
    <p:extLst>
      <p:ext uri="{BB962C8B-B14F-4D97-AF65-F5344CB8AC3E}">
        <p14:creationId xmlns:p14="http://schemas.microsoft.com/office/powerpoint/2010/main" val="3334491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Sufficient time: Some practices opt to provide additional appointment time for providers during the well-child visits that include a developmental screening. This is especially important if prior screenings have indicated possible delays or developmental concerns.</a:t>
            </a:r>
          </a:p>
          <a:p>
            <a:pPr marL="171450" indent="-171450">
              <a:buFont typeface="Arial" panose="020B0604020202020204" pitchFamily="34" charset="0"/>
              <a:buChar char="•"/>
            </a:pPr>
            <a:r>
              <a:rPr lang="en-US" dirty="0"/>
              <a:t>Starting with something positive helps to build your connection with the parent; helps them see that you notice the strengths and are not only focused on problems; and helps them listen to all that you have to say.</a:t>
            </a:r>
          </a:p>
          <a:p>
            <a:pPr marL="171450" indent="-171450">
              <a:buFont typeface="Arial" panose="020B0604020202020204" pitchFamily="34" charset="0"/>
              <a:buChar char="•"/>
            </a:pPr>
            <a:r>
              <a:rPr lang="en-US" dirty="0"/>
              <a:t>If you can identify a strength that also comments on the parent-child relationship, that has the added benefit of helping to strengthen that relationship.</a:t>
            </a:r>
          </a:p>
        </p:txBody>
      </p:sp>
      <p:sp>
        <p:nvSpPr>
          <p:cNvPr id="4" name="Slide Number Placeholder 3"/>
          <p:cNvSpPr>
            <a:spLocks noGrp="1"/>
          </p:cNvSpPr>
          <p:nvPr>
            <p:ph type="sldNum" sz="quarter" idx="10"/>
          </p:nvPr>
        </p:nvSpPr>
        <p:spPr/>
        <p:txBody>
          <a:bodyPr/>
          <a:lstStyle/>
          <a:p>
            <a:fld id="{6D1356D5-A537-4BAB-BFC5-F302A101A0B2}" type="slidenum">
              <a:rPr lang="en-US" smtClean="0"/>
              <a:pPr/>
              <a:t>14</a:t>
            </a:fld>
            <a:endParaRPr lang="en-US"/>
          </a:p>
        </p:txBody>
      </p:sp>
    </p:spTree>
    <p:extLst>
      <p:ext uri="{BB962C8B-B14F-4D97-AF65-F5344CB8AC3E}">
        <p14:creationId xmlns:p14="http://schemas.microsoft.com/office/powerpoint/2010/main" val="2542067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endParaRPr lang="en-US" dirty="0"/>
          </a:p>
        </p:txBody>
      </p:sp>
      <p:sp>
        <p:nvSpPr>
          <p:cNvPr id="121860" name="Slide Number Placeholder 3"/>
          <p:cNvSpPr>
            <a:spLocks noGrp="1"/>
          </p:cNvSpPr>
          <p:nvPr>
            <p:ph type="sldNum" sz="quarter" idx="5"/>
          </p:nvPr>
        </p:nvSpPr>
        <p:spPr>
          <a:noFill/>
        </p:spPr>
        <p:txBody>
          <a:bodyPr/>
          <a:lstStyle/>
          <a:p>
            <a:fld id="{D4E33172-CA98-AF4E-95A0-85F929F58CDC}" type="slidenum">
              <a:rPr lang="en-US"/>
              <a:pPr/>
              <a:t>15</a:t>
            </a:fld>
            <a:endParaRPr lang="en-US"/>
          </a:p>
        </p:txBody>
      </p:sp>
    </p:spTree>
    <p:extLst>
      <p:ext uri="{BB962C8B-B14F-4D97-AF65-F5344CB8AC3E}">
        <p14:creationId xmlns:p14="http://schemas.microsoft.com/office/powerpoint/2010/main" val="543389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suggestions help parents to hear the information, give them an opportunity to process what you are saying, and integrate it with what they already know about their child.</a:t>
            </a:r>
          </a:p>
          <a:p>
            <a:endParaRPr lang="en-US" dirty="0"/>
          </a:p>
        </p:txBody>
      </p:sp>
      <p:sp>
        <p:nvSpPr>
          <p:cNvPr id="4" name="Slide Number Placeholder 3"/>
          <p:cNvSpPr>
            <a:spLocks noGrp="1"/>
          </p:cNvSpPr>
          <p:nvPr>
            <p:ph type="sldNum" sz="quarter" idx="10"/>
          </p:nvPr>
        </p:nvSpPr>
        <p:spPr/>
        <p:txBody>
          <a:bodyPr/>
          <a:lstStyle/>
          <a:p>
            <a:fld id="{6D1356D5-A537-4BAB-BFC5-F302A101A0B2}" type="slidenum">
              <a:rPr lang="en-US" smtClean="0"/>
              <a:pPr/>
              <a:t>16</a:t>
            </a:fld>
            <a:endParaRPr lang="en-US"/>
          </a:p>
        </p:txBody>
      </p:sp>
    </p:spTree>
    <p:extLst>
      <p:ext uri="{BB962C8B-B14F-4D97-AF65-F5344CB8AC3E}">
        <p14:creationId xmlns:p14="http://schemas.microsoft.com/office/powerpoint/2010/main" val="25408893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p:spPr>
        <p:txBody>
          <a:bodyPr/>
          <a:lstStyle/>
          <a:p>
            <a:r>
              <a:rPr lang="en-US" dirty="0"/>
              <a:t>There is another training that provides information about referral resources for common developmental needs in early childhood.  </a:t>
            </a:r>
          </a:p>
        </p:txBody>
      </p:sp>
      <p:sp>
        <p:nvSpPr>
          <p:cNvPr id="125956" name="Slide Number Placeholder 3"/>
          <p:cNvSpPr>
            <a:spLocks noGrp="1"/>
          </p:cNvSpPr>
          <p:nvPr>
            <p:ph type="sldNum" sz="quarter" idx="5"/>
          </p:nvPr>
        </p:nvSpPr>
        <p:spPr>
          <a:noFill/>
        </p:spPr>
        <p:txBody>
          <a:bodyPr/>
          <a:lstStyle/>
          <a:p>
            <a:fld id="{534381B1-2654-4E45-9865-364889C149E6}" type="slidenum">
              <a:rPr lang="en-US"/>
              <a:pPr/>
              <a:t>17</a:t>
            </a:fld>
            <a:endParaRPr lang="en-US"/>
          </a:p>
        </p:txBody>
      </p:sp>
    </p:spTree>
    <p:extLst>
      <p:ext uri="{BB962C8B-B14F-4D97-AF65-F5344CB8AC3E}">
        <p14:creationId xmlns:p14="http://schemas.microsoft.com/office/powerpoint/2010/main" val="2403013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 be helpful to ask parents why they think the parent has a delay.</a:t>
            </a:r>
          </a:p>
          <a:p>
            <a:r>
              <a:rPr lang="en-US" dirty="0"/>
              <a:t>For example, a parent might refer to “Me </a:t>
            </a:r>
            <a:r>
              <a:rPr lang="en-US" dirty="0" err="1"/>
              <a:t>echaron</a:t>
            </a:r>
            <a:r>
              <a:rPr lang="en-US" dirty="0"/>
              <a:t> mal de </a:t>
            </a:r>
            <a:r>
              <a:rPr lang="en-US" dirty="0" err="1"/>
              <a:t>ojo</a:t>
            </a:r>
            <a:r>
              <a:rPr lang="en-US" dirty="0"/>
              <a:t>” -- the “evil eye.”</a:t>
            </a:r>
          </a:p>
          <a:p>
            <a:r>
              <a:rPr lang="en-US" dirty="0"/>
              <a:t>Another parent might think that something they have done or not done has caused their child to have delays.</a:t>
            </a:r>
          </a:p>
          <a:p>
            <a:r>
              <a:rPr lang="en-US" dirty="0"/>
              <a:t>Other parents might dismiss concerns by indicating that they have a family member that “grew out of” a similar delay.</a:t>
            </a:r>
          </a:p>
        </p:txBody>
      </p:sp>
      <p:sp>
        <p:nvSpPr>
          <p:cNvPr id="4" name="Slide Number Placeholder 3"/>
          <p:cNvSpPr>
            <a:spLocks noGrp="1"/>
          </p:cNvSpPr>
          <p:nvPr>
            <p:ph type="sldNum" sz="quarter" idx="10"/>
          </p:nvPr>
        </p:nvSpPr>
        <p:spPr/>
        <p:txBody>
          <a:bodyPr/>
          <a:lstStyle/>
          <a:p>
            <a:fld id="{6D1356D5-A537-4BAB-BFC5-F302A101A0B2}" type="slidenum">
              <a:rPr lang="en-US" smtClean="0"/>
              <a:pPr/>
              <a:t>18</a:t>
            </a:fld>
            <a:endParaRPr lang="en-US"/>
          </a:p>
        </p:txBody>
      </p:sp>
    </p:spTree>
    <p:extLst>
      <p:ext uri="{BB962C8B-B14F-4D97-AF65-F5344CB8AC3E}">
        <p14:creationId xmlns:p14="http://schemas.microsoft.com/office/powerpoint/2010/main" val="31442968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p:cNvSpPr>
          <p:nvPr>
            <p:ph type="sldImg"/>
          </p:nvPr>
        </p:nvSpPr>
        <p:spPr>
          <a:ln/>
        </p:spPr>
      </p:sp>
      <p:sp>
        <p:nvSpPr>
          <p:cNvPr id="130051" name="Notes Placeholder 2"/>
          <p:cNvSpPr>
            <a:spLocks noGrp="1"/>
          </p:cNvSpPr>
          <p:nvPr>
            <p:ph type="body" idx="1"/>
          </p:nvPr>
        </p:nvSpPr>
        <p:spPr>
          <a:noFill/>
          <a:ln/>
        </p:spPr>
        <p:txBody>
          <a:bodyPr/>
          <a:lstStyle/>
          <a:p>
            <a:r>
              <a:rPr lang="en-US" dirty="0"/>
              <a:t>Culture is often described as the combination of a body of knowledge, a body of belief and a body of behavior. It involves a number of elements, including personal identification, language, thoughts, communications, actions, customs, beliefs, values and institutions that are often specific to ethnic, racial, religious, geographic or social groups. For the provider of health information or health care, these elements influence beliefs and belief systems surrounding health, healing, wellness, illness, disease, and delivery of health services. The concept of cultural competency has a positive effect on patient care delivery by enabling providers to deliver services that are respectful of and responsive to the health beliefs, practices and cultural and linguistic needs of diverse patients</a:t>
            </a:r>
          </a:p>
        </p:txBody>
      </p:sp>
      <p:sp>
        <p:nvSpPr>
          <p:cNvPr id="130052" name="Slide Number Placeholder 3"/>
          <p:cNvSpPr>
            <a:spLocks noGrp="1"/>
          </p:cNvSpPr>
          <p:nvPr>
            <p:ph type="sldNum" sz="quarter" idx="5"/>
          </p:nvPr>
        </p:nvSpPr>
        <p:spPr>
          <a:noFill/>
        </p:spPr>
        <p:txBody>
          <a:bodyPr/>
          <a:lstStyle/>
          <a:p>
            <a:fld id="{8251CEC2-EC31-C946-B5E7-D21D4E5F0A18}" type="slidenum">
              <a:rPr lang="en-US" smtClean="0"/>
              <a:pPr/>
              <a:t>19</a:t>
            </a:fld>
            <a:endParaRPr lang="en-US"/>
          </a:p>
        </p:txBody>
      </p:sp>
    </p:spTree>
    <p:extLst>
      <p:ext uri="{BB962C8B-B14F-4D97-AF65-F5344CB8AC3E}">
        <p14:creationId xmlns:p14="http://schemas.microsoft.com/office/powerpoint/2010/main" val="130599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1356D5-A537-4BAB-BFC5-F302A101A0B2}" type="slidenum">
              <a:rPr lang="en-US" smtClean="0"/>
              <a:pPr/>
              <a:t>2</a:t>
            </a:fld>
            <a:endParaRPr lang="en-US"/>
          </a:p>
        </p:txBody>
      </p:sp>
    </p:spTree>
    <p:extLst>
      <p:ext uri="{BB962C8B-B14F-4D97-AF65-F5344CB8AC3E}">
        <p14:creationId xmlns:p14="http://schemas.microsoft.com/office/powerpoint/2010/main" val="4036189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Racism is a social determinant of health given the adverse effects caused by toxic stress and how it impacts children’s health before they are even born as informed by data on African-American Infant and Maternal Mortality</a:t>
            </a:r>
            <a:endParaRPr lang="en-US" sz="1200" dirty="0"/>
          </a:p>
          <a:p>
            <a:pPr marL="171450" indent="-171450">
              <a:buFont typeface="Arial" panose="020B0604020202020204" pitchFamily="34" charset="0"/>
              <a:buChar char="•"/>
            </a:pPr>
            <a:r>
              <a:rPr lang="en-US" sz="1200" dirty="0"/>
              <a:t>Unsurprisingly, there are numerous health disparities. In EII, Black and Latinx as well as children living in poverty are diagnosed at a later age than their peers, missing out on being linked early to services and supports.</a:t>
            </a:r>
          </a:p>
          <a:p>
            <a:pPr marL="171450" indent="-171450">
              <a:buFont typeface="Arial" panose="020B0604020202020204" pitchFamily="34" charset="0"/>
              <a:buChar char="•"/>
            </a:pPr>
            <a:r>
              <a:rPr lang="en-US" sz="1200" dirty="0"/>
              <a:t>Explicit Bias – Consciously accepts prejudice in favor of, or against one group compared with another, usually in a way considered to be unfair</a:t>
            </a:r>
          </a:p>
          <a:p>
            <a:pPr marL="171450" indent="-171450">
              <a:buFont typeface="Arial" panose="020B0604020202020204" pitchFamily="34" charset="0"/>
              <a:buChar char="•"/>
            </a:pPr>
            <a:r>
              <a:rPr lang="en-US" sz="1200" dirty="0"/>
              <a:t>Implicit Bias – Consciously rejects prejudice and stereotypes and supports anti-discrimination efforts but also hold negative associations unconsciously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2019 </a:t>
            </a:r>
            <a:r>
              <a:rPr lang="en-US" sz="1200" b="0" i="0" u="none" strike="noStrike" kern="1200" baseline="0" dirty="0">
                <a:solidFill>
                  <a:schemeClr val="tx1"/>
                </a:solidFill>
                <a:latin typeface="+mn-lt"/>
                <a:ea typeface="+mn-ea"/>
                <a:cs typeface="+mn-cs"/>
              </a:rPr>
              <a:t>American Academy of Pediatrics statement stating that our clinical settings need to be a “culturally safe” place where providers are “sensitive to the racism that children and families experience.”</a:t>
            </a:r>
            <a:endParaRPr lang="en-US" sz="1200" dirty="0"/>
          </a:p>
          <a:p>
            <a:endParaRPr lang="en-US" dirty="0"/>
          </a:p>
        </p:txBody>
      </p:sp>
      <p:sp>
        <p:nvSpPr>
          <p:cNvPr id="4" name="Slide Number Placeholder 3"/>
          <p:cNvSpPr>
            <a:spLocks noGrp="1"/>
          </p:cNvSpPr>
          <p:nvPr>
            <p:ph type="sldNum" sz="quarter" idx="10"/>
          </p:nvPr>
        </p:nvSpPr>
        <p:spPr/>
        <p:txBody>
          <a:bodyPr/>
          <a:lstStyle/>
          <a:p>
            <a:fld id="{361CFD5B-AADA-6047-8C65-1D90AF722B0A}" type="slidenum">
              <a:rPr lang="en-US" smtClean="0"/>
              <a:pPr/>
              <a:t>20</a:t>
            </a:fld>
            <a:endParaRPr lang="en-US"/>
          </a:p>
        </p:txBody>
      </p:sp>
    </p:spTree>
    <p:extLst>
      <p:ext uri="{BB962C8B-B14F-4D97-AF65-F5344CB8AC3E}">
        <p14:creationId xmlns:p14="http://schemas.microsoft.com/office/powerpoint/2010/main" val="2794455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1CFD5B-AADA-6047-8C65-1D90AF722B0A}" type="slidenum">
              <a:rPr lang="en-US" smtClean="0"/>
              <a:pPr/>
              <a:t>21</a:t>
            </a:fld>
            <a:endParaRPr lang="en-US"/>
          </a:p>
        </p:txBody>
      </p:sp>
    </p:spTree>
    <p:extLst>
      <p:ext uri="{BB962C8B-B14F-4D97-AF65-F5344CB8AC3E}">
        <p14:creationId xmlns:p14="http://schemas.microsoft.com/office/powerpoint/2010/main" val="2794455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1CFD5B-AADA-6047-8C65-1D90AF722B0A}" type="slidenum">
              <a:rPr lang="en-US" smtClean="0"/>
              <a:pPr/>
              <a:t>22</a:t>
            </a:fld>
            <a:endParaRPr lang="en-US"/>
          </a:p>
        </p:txBody>
      </p:sp>
    </p:spTree>
    <p:extLst>
      <p:ext uri="{BB962C8B-B14F-4D97-AF65-F5344CB8AC3E}">
        <p14:creationId xmlns:p14="http://schemas.microsoft.com/office/powerpoint/2010/main" val="4251745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1CFD5B-AADA-6047-8C65-1D90AF722B0A}" type="slidenum">
              <a:rPr lang="en-US" smtClean="0"/>
              <a:pPr/>
              <a:t>23</a:t>
            </a:fld>
            <a:endParaRPr lang="en-US"/>
          </a:p>
        </p:txBody>
      </p:sp>
    </p:spTree>
    <p:extLst>
      <p:ext uri="{BB962C8B-B14F-4D97-AF65-F5344CB8AC3E}">
        <p14:creationId xmlns:p14="http://schemas.microsoft.com/office/powerpoint/2010/main" val="42558290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6422" y="4416510"/>
            <a:ext cx="5485157" cy="4183220"/>
          </a:xfrm>
          <a:prstGeom prst="rect">
            <a:avLst/>
          </a:prstGeom>
        </p:spPr>
        <p:txBody>
          <a:bodyPr lIns="91425" tIns="91425" rIns="91425" bIns="91425" anchor="ctr" anchorCtr="0">
            <a:noAutofit/>
          </a:bodyPr>
          <a:lstStyle/>
          <a:p>
            <a:pPr>
              <a:spcBef>
                <a:spcPts val="0"/>
              </a:spcBef>
              <a:buNone/>
            </a:pPr>
            <a:r>
              <a:rPr lang="en-US" dirty="0"/>
              <a:t>An area of cultural competence that comes up often in developmental screening contexts is the screening of bilingual children, or children whose primary language is not English.</a:t>
            </a:r>
            <a:endParaRPr dirty="0"/>
          </a:p>
        </p:txBody>
      </p:sp>
      <p:sp>
        <p:nvSpPr>
          <p:cNvPr id="180" name="Shape 180"/>
          <p:cNvSpPr>
            <a:spLocks noGrp="1" noRot="1" noChangeAspect="1"/>
          </p:cNvSpPr>
          <p:nvPr>
            <p:ph type="sldImg" idx="2"/>
          </p:nvPr>
        </p:nvSpPr>
        <p:spPr>
          <a:xfrm>
            <a:off x="11049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725806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11049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7" name="Shape 187"/>
          <p:cNvSpPr txBox="1">
            <a:spLocks noGrp="1"/>
          </p:cNvSpPr>
          <p:nvPr>
            <p:ph type="body" idx="1"/>
          </p:nvPr>
        </p:nvSpPr>
        <p:spPr>
          <a:xfrm>
            <a:off x="686422" y="4416510"/>
            <a:ext cx="5485157" cy="4183220"/>
          </a:xfrm>
          <a:prstGeom prst="rect">
            <a:avLst/>
          </a:prstGeom>
          <a:noFill/>
          <a:ln>
            <a:noFill/>
          </a:ln>
        </p:spPr>
        <p:txBody>
          <a:bodyPr lIns="92825" tIns="46400" rIns="92825" bIns="46400" anchor="t" anchorCtr="0">
            <a:noAutofit/>
          </a:bodyPr>
          <a:lstStyle/>
          <a:p>
            <a:pPr marL="0" marR="0" lvl="1" indent="0" algn="l" rtl="0">
              <a:spcBef>
                <a:spcPts val="0"/>
              </a:spcBef>
              <a:buSzPct val="25000"/>
              <a:buFont typeface="Arial" panose="020B0604020202020204" pitchFamily="34" charset="0"/>
              <a:buNone/>
            </a:pPr>
            <a:r>
              <a:rPr lang="en-US" sz="1800" b="0" i="0" u="none" strike="noStrike" cap="none" baseline="0" dirty="0">
                <a:latin typeface="Trebuchet MS"/>
                <a:ea typeface="Trebuchet MS"/>
                <a:cs typeface="Trebuchet MS"/>
                <a:sym typeface="Trebuchet MS"/>
              </a:rPr>
              <a:t>Bilingual development fosters: </a:t>
            </a:r>
          </a:p>
          <a:p>
            <a:pPr marL="285750" marR="0" lvl="1" indent="-285750" algn="l" rtl="0">
              <a:spcBef>
                <a:spcPts val="0"/>
              </a:spcBef>
              <a:buSzPct val="25000"/>
              <a:buFont typeface="Arial" panose="020B0604020202020204" pitchFamily="34" charset="0"/>
              <a:buChar char="•"/>
            </a:pPr>
            <a:r>
              <a:rPr lang="en-US" sz="1800" b="0" i="0" u="none" strike="noStrike" cap="none" baseline="0" dirty="0">
                <a:latin typeface="Trebuchet MS"/>
                <a:ea typeface="Trebuchet MS"/>
                <a:cs typeface="Trebuchet MS"/>
                <a:sym typeface="Trebuchet MS"/>
              </a:rPr>
              <a:t>Cognitive benefits: Increased creativity, better planning and problem solving, improved ability to attend to relevant information and ignore distractions,</a:t>
            </a:r>
          </a:p>
          <a:p>
            <a:pPr marL="285750" marR="0" lvl="1" indent="-2857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800" b="0" i="0" u="none" strike="noStrike" cap="none" baseline="0" dirty="0">
                <a:latin typeface="Trebuchet MS"/>
                <a:ea typeface="Trebuchet MS"/>
                <a:cs typeface="Trebuchet MS"/>
                <a:sym typeface="Trebuchet MS"/>
              </a:rPr>
              <a:t>Academic benefits: improved ability to learn words with similar meanings more readily than monolinguals, enhanced English language and other academic skills</a:t>
            </a:r>
          </a:p>
          <a:p>
            <a:pPr marL="285750" marR="0" lvl="1" indent="-285750" algn="l" rtl="0">
              <a:spcBef>
                <a:spcPts val="0"/>
              </a:spcBef>
              <a:buSzPct val="25000"/>
              <a:buFont typeface="Arial" panose="020B0604020202020204" pitchFamily="34" charset="0"/>
              <a:buChar char="•"/>
            </a:pPr>
            <a:r>
              <a:rPr lang="en-US" sz="1800" b="0" i="0" u="none" strike="noStrike" cap="none" baseline="0" dirty="0">
                <a:latin typeface="Trebuchet MS"/>
                <a:ea typeface="Trebuchet MS"/>
                <a:cs typeface="Trebuchet MS"/>
                <a:sym typeface="Trebuchet MS"/>
              </a:rPr>
              <a:t>Personal benefits: Greater access to people, literature, travel, employment opportunities</a:t>
            </a:r>
          </a:p>
          <a:p>
            <a:pPr marL="285750" marR="0" lvl="1" indent="-285750" algn="l" defTabSz="914400" rtl="0" eaLnBrk="1" fontAlgn="auto" latinLnBrk="0" hangingPunct="1">
              <a:lnSpc>
                <a:spcPct val="100000"/>
              </a:lnSpc>
              <a:spcBef>
                <a:spcPts val="0"/>
              </a:spcBef>
              <a:spcAft>
                <a:spcPts val="0"/>
              </a:spcAft>
              <a:buClrTx/>
              <a:buSzPct val="25000"/>
              <a:buFont typeface="Arial" panose="020B0604020202020204" pitchFamily="34" charset="0"/>
              <a:buChar char="•"/>
              <a:tabLst/>
              <a:defRPr/>
            </a:pPr>
            <a:r>
              <a:rPr lang="en-US" sz="1800" b="0" i="0" u="none" strike="noStrike" cap="none" baseline="0" dirty="0">
                <a:latin typeface="Trebuchet MS"/>
                <a:ea typeface="Trebuchet MS"/>
                <a:cs typeface="Trebuchet MS"/>
                <a:sym typeface="Trebuchet MS"/>
              </a:rPr>
              <a:t>Societal benefits: Improved cultural understanding, improved ability to effectively serve communities.</a:t>
            </a:r>
          </a:p>
        </p:txBody>
      </p:sp>
      <p:sp>
        <p:nvSpPr>
          <p:cNvPr id="188" name="Shape 188"/>
          <p:cNvSpPr txBox="1"/>
          <p:nvPr/>
        </p:nvSpPr>
        <p:spPr>
          <a:xfrm>
            <a:off x="3884027" y="8829823"/>
            <a:ext cx="2972421" cy="464978"/>
          </a:xfrm>
          <a:prstGeom prst="rect">
            <a:avLst/>
          </a:prstGeom>
          <a:noFill/>
          <a:ln>
            <a:noFill/>
          </a:ln>
        </p:spPr>
        <p:txBody>
          <a:bodyPr lIns="92825" tIns="46400" rIns="92825" bIns="46400" anchor="b" anchorCtr="0">
            <a:noAutofit/>
          </a:bodyPr>
          <a:lstStyle/>
          <a:p>
            <a:pPr marL="0" marR="0" lvl="0" indent="0" algn="r" rtl="0">
              <a:spcBef>
                <a:spcPts val="0"/>
              </a:spcBef>
              <a:buSzPct val="25000"/>
              <a:buFont typeface="Arial"/>
              <a:buNone/>
            </a:pPr>
            <a:r>
              <a:rPr lang="en-US" sz="1200" b="0" i="0" u="none" strike="noStrike" cap="none" baseline="0"/>
              <a:t>*</a:t>
            </a:r>
          </a:p>
        </p:txBody>
      </p:sp>
    </p:spTree>
    <p:extLst>
      <p:ext uri="{BB962C8B-B14F-4D97-AF65-F5344CB8AC3E}">
        <p14:creationId xmlns:p14="http://schemas.microsoft.com/office/powerpoint/2010/main" val="241927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Pearson, Fernandez, &amp; </a:t>
            </a:r>
            <a:r>
              <a:rPr lang="en-US" dirty="0" err="1"/>
              <a:t>Oller</a:t>
            </a:r>
            <a:r>
              <a:rPr lang="en-US" dirty="0"/>
              <a:t> (1993). Lexical development in bilingual infants and toddlers: Comparison to monolingual norms. </a:t>
            </a:r>
            <a:r>
              <a:rPr lang="en-US" i="1" dirty="0"/>
              <a:t>Language Learning, 43, </a:t>
            </a:r>
            <a:r>
              <a:rPr lang="en-US" dirty="0"/>
              <a:t>93-120.</a:t>
            </a:r>
          </a:p>
          <a:p>
            <a:endParaRPr lang="en-US" dirty="0"/>
          </a:p>
        </p:txBody>
      </p:sp>
      <p:sp>
        <p:nvSpPr>
          <p:cNvPr id="4" name="Slide Number Placeholder 3"/>
          <p:cNvSpPr>
            <a:spLocks noGrp="1"/>
          </p:cNvSpPr>
          <p:nvPr>
            <p:ph type="sldNum" sz="quarter" idx="5"/>
          </p:nvPr>
        </p:nvSpPr>
        <p:spPr/>
        <p:txBody>
          <a:bodyPr/>
          <a:lstStyle/>
          <a:p>
            <a:fld id="{6D1356D5-A537-4BAB-BFC5-F302A101A0B2}" type="slidenum">
              <a:rPr lang="en-US" smtClean="0"/>
              <a:pPr/>
              <a:t>28</a:t>
            </a:fld>
            <a:endParaRPr lang="en-US"/>
          </a:p>
        </p:txBody>
      </p:sp>
    </p:spTree>
    <p:extLst>
      <p:ext uri="{BB962C8B-B14F-4D97-AF65-F5344CB8AC3E}">
        <p14:creationId xmlns:p14="http://schemas.microsoft.com/office/powerpoint/2010/main" val="36752052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Children should not be reprimanded for code-switching.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Parents should not be discouraged from raising their child bilingually because the child is code-switching. This is not a sign of a language delay/impairment.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not a sign of confusion. Children will use words they know, rather than not say anything at all.  Many adults who are fluently bilingual continue to code-switch.</a:t>
            </a:r>
          </a:p>
          <a:p>
            <a:endParaRPr lang="en-US" dirty="0"/>
          </a:p>
        </p:txBody>
      </p:sp>
      <p:sp>
        <p:nvSpPr>
          <p:cNvPr id="4" name="Slide Number Placeholder 3"/>
          <p:cNvSpPr>
            <a:spLocks noGrp="1"/>
          </p:cNvSpPr>
          <p:nvPr>
            <p:ph type="sldNum" sz="quarter" idx="5"/>
          </p:nvPr>
        </p:nvSpPr>
        <p:spPr/>
        <p:txBody>
          <a:bodyPr/>
          <a:lstStyle/>
          <a:p>
            <a:fld id="{6D1356D5-A537-4BAB-BFC5-F302A101A0B2}" type="slidenum">
              <a:rPr lang="en-US" smtClean="0"/>
              <a:pPr/>
              <a:t>30</a:t>
            </a:fld>
            <a:endParaRPr lang="en-US"/>
          </a:p>
        </p:txBody>
      </p:sp>
    </p:spTree>
    <p:extLst>
      <p:ext uri="{BB962C8B-B14F-4D97-AF65-F5344CB8AC3E}">
        <p14:creationId xmlns:p14="http://schemas.microsoft.com/office/powerpoint/2010/main" val="523454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Kay-Raining Bird et al. (2005). The language abilities of bilingual children with Down syndrome. </a:t>
            </a:r>
            <a:r>
              <a:rPr lang="en-US" altLang="en-US" sz="1200" i="1" dirty="0">
                <a:latin typeface="Trebuchet MS" panose="020B0603020202020204" pitchFamily="34" charset="0"/>
                <a:ea typeface="ＭＳ Ｐゴシック" panose="020B0600070205080204" pitchFamily="34" charset="-128"/>
                <a:cs typeface="Trebuchet MS" panose="020B0603020202020204" pitchFamily="34" charset="0"/>
              </a:rPr>
              <a:t>American Journal of Speech-Language Pathology, 14, </a:t>
            </a: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187-199.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1200" dirty="0" err="1">
                <a:latin typeface="Trebuchet MS" panose="020B0603020202020204" pitchFamily="34" charset="0"/>
                <a:ea typeface="ＭＳ Ｐゴシック" panose="020B0600070205080204" pitchFamily="34" charset="-128"/>
                <a:cs typeface="Trebuchet MS" panose="020B0603020202020204" pitchFamily="34" charset="0"/>
              </a:rPr>
              <a:t>Hambly</a:t>
            </a: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 C. &amp; </a:t>
            </a:r>
            <a:r>
              <a:rPr lang="en-US" altLang="en-US" sz="1200" dirty="0" err="1">
                <a:latin typeface="Trebuchet MS" panose="020B0603020202020204" pitchFamily="34" charset="0"/>
                <a:ea typeface="ＭＳ Ｐゴシック" panose="020B0600070205080204" pitchFamily="34" charset="-128"/>
                <a:cs typeface="Trebuchet MS" panose="020B0603020202020204" pitchFamily="34" charset="0"/>
              </a:rPr>
              <a:t>Fombonne</a:t>
            </a: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 E. (2012). The impact of bilingual environments on language development in children with Autism Spectrum Disorders. </a:t>
            </a:r>
            <a:r>
              <a:rPr lang="en-US" altLang="en-US" sz="1200" i="1" dirty="0">
                <a:latin typeface="Trebuchet MS" pitchFamily="34" charset="0"/>
                <a:ea typeface="ＭＳ Ｐゴシック" pitchFamily="34" charset="-128"/>
                <a:cs typeface="Trebuchet MS" pitchFamily="34" charset="0"/>
              </a:rPr>
              <a:t>Journal of Autism and Developmental Disorders, 42, </a:t>
            </a: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1342-1352.</a:t>
            </a:r>
          </a:p>
          <a:p>
            <a:pPr marL="171450" indent="-171450">
              <a:buFont typeface="Arial" panose="020B0604020202020204" pitchFamily="34" charset="0"/>
              <a:buChar char="•"/>
            </a:pP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Research on specific language impairment by Paradis and colleagues (French-English bilingual children) and by Gutierrez-</a:t>
            </a:r>
            <a:r>
              <a:rPr lang="en-US" altLang="en-US" sz="1200" dirty="0" err="1">
                <a:latin typeface="Trebuchet MS" panose="020B0603020202020204" pitchFamily="34" charset="0"/>
                <a:ea typeface="ＭＳ Ｐゴシック" panose="020B0600070205080204" pitchFamily="34" charset="-128"/>
                <a:cs typeface="Trebuchet MS" panose="020B0603020202020204" pitchFamily="34" charset="0"/>
              </a:rPr>
              <a:t>Clellen</a:t>
            </a:r>
            <a:r>
              <a:rPr lang="en-US" altLang="en-US" sz="1200" dirty="0">
                <a:latin typeface="Trebuchet MS" panose="020B0603020202020204" pitchFamily="34" charset="0"/>
                <a:ea typeface="ＭＳ Ｐゴシック" panose="020B0600070205080204" pitchFamily="34" charset="-128"/>
                <a:cs typeface="Trebuchet MS" panose="020B0603020202020204" pitchFamily="34" charset="0"/>
              </a:rPr>
              <a:t> and colleagues (Spanish-English bilingual children)</a:t>
            </a:r>
            <a:endParaRPr lang="en-US" dirty="0"/>
          </a:p>
        </p:txBody>
      </p:sp>
      <p:sp>
        <p:nvSpPr>
          <p:cNvPr id="4" name="Slide Number Placeholder 3"/>
          <p:cNvSpPr>
            <a:spLocks noGrp="1"/>
          </p:cNvSpPr>
          <p:nvPr>
            <p:ph type="sldNum" sz="quarter" idx="5"/>
          </p:nvPr>
        </p:nvSpPr>
        <p:spPr/>
        <p:txBody>
          <a:bodyPr/>
          <a:lstStyle/>
          <a:p>
            <a:fld id="{6D1356D5-A537-4BAB-BFC5-F302A101A0B2}" type="slidenum">
              <a:rPr lang="en-US" smtClean="0"/>
              <a:pPr/>
              <a:t>32</a:t>
            </a:fld>
            <a:endParaRPr lang="en-US"/>
          </a:p>
        </p:txBody>
      </p:sp>
    </p:spTree>
    <p:extLst>
      <p:ext uri="{BB962C8B-B14F-4D97-AF65-F5344CB8AC3E}">
        <p14:creationId xmlns:p14="http://schemas.microsoft.com/office/powerpoint/2010/main" val="388625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11049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9" name="Shape 219"/>
          <p:cNvSpPr txBox="1">
            <a:spLocks noGrp="1"/>
          </p:cNvSpPr>
          <p:nvPr>
            <p:ph type="body" idx="1"/>
          </p:nvPr>
        </p:nvSpPr>
        <p:spPr>
          <a:xfrm>
            <a:off x="686422" y="4416510"/>
            <a:ext cx="5485157" cy="4183220"/>
          </a:xfrm>
          <a:prstGeom prst="rect">
            <a:avLst/>
          </a:prstGeom>
          <a:noFill/>
          <a:ln>
            <a:noFill/>
          </a:ln>
        </p:spPr>
        <p:txBody>
          <a:bodyPr lIns="92825" tIns="46400" rIns="92825" bIns="46400" anchor="t" anchorCtr="0">
            <a:noAutofit/>
          </a:bodyPr>
          <a:lstStyle/>
          <a:p>
            <a:pPr marL="285750" marR="0" lvl="0" indent="-285750" algn="l" rtl="0">
              <a:spcBef>
                <a:spcPts val="0"/>
              </a:spcBef>
              <a:buSzPct val="25000"/>
              <a:buFont typeface="Arial" panose="020B0604020202020204" pitchFamily="34" charset="0"/>
              <a:buChar char="•"/>
            </a:pPr>
            <a:r>
              <a:rPr lang="en-US" sz="1800" b="0" i="0" u="none" strike="noStrike" cap="none" baseline="0" dirty="0"/>
              <a:t>When parents are advised to stop speaking their native language to their child, this can cause problems in the parent-child relationship, and in the child’s communication development.  </a:t>
            </a:r>
          </a:p>
          <a:p>
            <a:pPr marL="285750" marR="0" lvl="0" indent="-285750" algn="l" rtl="0">
              <a:spcBef>
                <a:spcPts val="0"/>
              </a:spcBef>
              <a:buSzPct val="25000"/>
              <a:buFont typeface="Arial" panose="020B0604020202020204" pitchFamily="34" charset="0"/>
              <a:buChar char="•"/>
            </a:pPr>
            <a:r>
              <a:rPr lang="en-US" sz="1800" b="0" i="0" u="none" strike="noStrike" cap="none" baseline="0" dirty="0"/>
              <a:t>Experts recommend that parents should speak the language that is most comfortable to them.  That way, they use the greater variety in vocabulary, use correct grammar, and connect emotions with communication.</a:t>
            </a:r>
          </a:p>
          <a:p>
            <a:pPr marL="285750" marR="0" lvl="0" indent="-285750" algn="l" rtl="0">
              <a:spcBef>
                <a:spcPts val="0"/>
              </a:spcBef>
              <a:buSzPct val="25000"/>
              <a:buFont typeface="Arial" panose="020B0604020202020204" pitchFamily="34" charset="0"/>
              <a:buChar char="•"/>
            </a:pPr>
            <a:r>
              <a:rPr lang="en-US" sz="1800" b="0" i="0" u="none" strike="noStrike" cap="none" baseline="0" dirty="0"/>
              <a:t>Children who are exposed to good language models in their native language will more easily learn English when they start school.</a:t>
            </a:r>
          </a:p>
        </p:txBody>
      </p:sp>
      <p:sp>
        <p:nvSpPr>
          <p:cNvPr id="220" name="Shape 220"/>
          <p:cNvSpPr txBox="1"/>
          <p:nvPr/>
        </p:nvSpPr>
        <p:spPr>
          <a:xfrm>
            <a:off x="3884027" y="8829823"/>
            <a:ext cx="2972421" cy="464978"/>
          </a:xfrm>
          <a:prstGeom prst="rect">
            <a:avLst/>
          </a:prstGeom>
          <a:noFill/>
          <a:ln>
            <a:noFill/>
          </a:ln>
        </p:spPr>
        <p:txBody>
          <a:bodyPr lIns="92825" tIns="46400" rIns="92825" bIns="46400" anchor="b" anchorCtr="0">
            <a:noAutofit/>
          </a:bodyPr>
          <a:lstStyle/>
          <a:p>
            <a:pPr marL="0" marR="0" lvl="0" indent="0" algn="r" rtl="0">
              <a:spcBef>
                <a:spcPts val="0"/>
              </a:spcBef>
              <a:buSzPct val="25000"/>
              <a:buFont typeface="Arial"/>
              <a:buNone/>
            </a:pPr>
            <a:r>
              <a:rPr lang="en-US" sz="1200" b="0" i="0" u="none" strike="noStrike" cap="none" baseline="0"/>
              <a:t>*</a:t>
            </a:r>
          </a:p>
        </p:txBody>
      </p:sp>
    </p:spTree>
    <p:extLst>
      <p:ext uri="{BB962C8B-B14F-4D97-AF65-F5344CB8AC3E}">
        <p14:creationId xmlns:p14="http://schemas.microsoft.com/office/powerpoint/2010/main" val="195362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r>
              <a:rPr lang="en-US" dirty="0"/>
              <a:t>Lead brief discussion to share current practices and acknowledge that providers are already talking to parents about development</a:t>
            </a:r>
          </a:p>
        </p:txBody>
      </p:sp>
      <p:sp>
        <p:nvSpPr>
          <p:cNvPr id="113668" name="Slide Number Placeholder 3"/>
          <p:cNvSpPr>
            <a:spLocks noGrp="1"/>
          </p:cNvSpPr>
          <p:nvPr>
            <p:ph type="sldNum" sz="quarter" idx="5"/>
          </p:nvPr>
        </p:nvSpPr>
        <p:spPr>
          <a:noFill/>
        </p:spPr>
        <p:txBody>
          <a:bodyPr/>
          <a:lstStyle/>
          <a:p>
            <a:fld id="{355B7ED9-6C52-F74A-B4C6-9D071D250C94}" type="slidenum">
              <a:rPr lang="en-US"/>
              <a:pPr/>
              <a:t>3</a:t>
            </a:fld>
            <a:endParaRPr lang="en-US"/>
          </a:p>
        </p:txBody>
      </p:sp>
    </p:spTree>
    <p:extLst>
      <p:ext uri="{BB962C8B-B14F-4D97-AF65-F5344CB8AC3E}">
        <p14:creationId xmlns:p14="http://schemas.microsoft.com/office/powerpoint/2010/main" val="29738880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 be helpful to encourage participants to pair up and practice talking with families about screening results and making referrals.  The following slides have vignettes for practice.</a:t>
            </a:r>
          </a:p>
        </p:txBody>
      </p:sp>
      <p:sp>
        <p:nvSpPr>
          <p:cNvPr id="4" name="Slide Number Placeholder 3"/>
          <p:cNvSpPr>
            <a:spLocks noGrp="1"/>
          </p:cNvSpPr>
          <p:nvPr>
            <p:ph type="sldNum" sz="quarter" idx="5"/>
          </p:nvPr>
        </p:nvSpPr>
        <p:spPr/>
        <p:txBody>
          <a:bodyPr/>
          <a:lstStyle/>
          <a:p>
            <a:fld id="{6D1356D5-A537-4BAB-BFC5-F302A101A0B2}" type="slidenum">
              <a:rPr lang="en-US" smtClean="0"/>
              <a:pPr/>
              <a:t>35</a:t>
            </a:fld>
            <a:endParaRPr lang="en-US"/>
          </a:p>
        </p:txBody>
      </p:sp>
    </p:spTree>
    <p:extLst>
      <p:ext uri="{BB962C8B-B14F-4D97-AF65-F5344CB8AC3E}">
        <p14:creationId xmlns:p14="http://schemas.microsoft.com/office/powerpoint/2010/main" val="12591152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 practice, discuss as a large group.  Some points to consider:</a:t>
            </a:r>
          </a:p>
          <a:p>
            <a:pPr marL="171450" indent="-171450">
              <a:buFontTx/>
              <a:buChar char="-"/>
            </a:pPr>
            <a:r>
              <a:rPr lang="en-US" dirty="0"/>
              <a:t>The screening should be presented as something that is given to all parents at certain ages, as part of well-child care.</a:t>
            </a:r>
          </a:p>
          <a:p>
            <a:pPr marL="171450" indent="-171450">
              <a:buFontTx/>
              <a:buChar char="-"/>
            </a:pPr>
            <a:r>
              <a:rPr lang="en-US" dirty="0"/>
              <a:t>Just as we take measurements of weight and height, we also measure development.</a:t>
            </a:r>
          </a:p>
          <a:p>
            <a:pPr marL="171450" indent="-171450">
              <a:buFontTx/>
              <a:buChar char="-"/>
            </a:pPr>
            <a:r>
              <a:rPr lang="en-US" dirty="0"/>
              <a:t>The screening is voluntary, and the parent does not have to complete it if they are not comfortable. An alternative would be to ask questions about each domain of development and discuss with the parent typical milestones for her age.</a:t>
            </a:r>
          </a:p>
          <a:p>
            <a:pPr marL="171450" indent="-171450">
              <a:buFontTx/>
              <a:buChar char="-"/>
            </a:pPr>
            <a:r>
              <a:rPr lang="en-US" dirty="0"/>
              <a:t>Martha’s mother is probably anxious about being judged, given her history.  Try to identify a strength that you observe during the visit.  If you can note a strength in the relationship between Martha and her mother, that would be especially helpful to point out.</a:t>
            </a:r>
          </a:p>
          <a:p>
            <a:pPr marL="171450" indent="-171450">
              <a:buFontTx/>
              <a:buChar char="-"/>
            </a:pPr>
            <a:r>
              <a:rPr lang="en-US" dirty="0"/>
              <a:t>Be alert for any signs of distress and be ready with referrals for additional support.</a:t>
            </a:r>
          </a:p>
        </p:txBody>
      </p:sp>
      <p:sp>
        <p:nvSpPr>
          <p:cNvPr id="4" name="Slide Number Placeholder 3"/>
          <p:cNvSpPr>
            <a:spLocks noGrp="1"/>
          </p:cNvSpPr>
          <p:nvPr>
            <p:ph type="sldNum" sz="quarter" idx="5"/>
          </p:nvPr>
        </p:nvSpPr>
        <p:spPr/>
        <p:txBody>
          <a:bodyPr/>
          <a:lstStyle/>
          <a:p>
            <a:fld id="{6D1356D5-A537-4BAB-BFC5-F302A101A0B2}" type="slidenum">
              <a:rPr lang="en-US" smtClean="0"/>
              <a:pPr/>
              <a:t>36</a:t>
            </a:fld>
            <a:endParaRPr lang="en-US"/>
          </a:p>
        </p:txBody>
      </p:sp>
    </p:spTree>
    <p:extLst>
      <p:ext uri="{BB962C8B-B14F-4D97-AF65-F5344CB8AC3E}">
        <p14:creationId xmlns:p14="http://schemas.microsoft.com/office/powerpoint/2010/main" val="2432202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Points to discuss in large group:</a:t>
            </a:r>
          </a:p>
          <a:p>
            <a:pPr marL="171450" indent="-171450">
              <a:buFontTx/>
              <a:buChar char="-"/>
            </a:pPr>
            <a:r>
              <a:rPr lang="en-US" dirty="0"/>
              <a:t>It can be difficult to stay calm and regulated when a parent becomes upset</a:t>
            </a:r>
          </a:p>
          <a:p>
            <a:pPr marL="171450" indent="-171450">
              <a:buFontTx/>
              <a:buChar char="-"/>
            </a:pPr>
            <a:r>
              <a:rPr lang="en-US" dirty="0"/>
              <a:t>It is important not only to resist the urge to argue with a parent, but to resist the urge to back down and not share concerns</a:t>
            </a:r>
          </a:p>
          <a:p>
            <a:pPr marL="171450" indent="-171450">
              <a:buFontTx/>
              <a:buChar char="-"/>
            </a:pPr>
            <a:r>
              <a:rPr lang="en-US" dirty="0"/>
              <a:t>When a parent is upset, slow down and shift to listening. Invite them to share their impressions of their child.  Acknowledge that screening questionnaires are just one piece of information, and not a diagnosis.</a:t>
            </a:r>
          </a:p>
          <a:p>
            <a:pPr marL="171450" indent="-171450">
              <a:buFontTx/>
              <a:buChar char="-"/>
            </a:pPr>
            <a:r>
              <a:rPr lang="en-US" dirty="0"/>
              <a:t>Suggest that further assessment might help to clear up what is going on.  </a:t>
            </a:r>
          </a:p>
          <a:p>
            <a:pPr marL="171450" indent="-171450">
              <a:buFontTx/>
              <a:buChar char="-"/>
            </a:pPr>
            <a:r>
              <a:rPr lang="en-US" dirty="0"/>
              <a:t>If the parent is not open to a referral, suggest a re-evaluation sooner than usual. Provide child development materials in the meantime, such as the </a:t>
            </a:r>
            <a:r>
              <a:rPr lang="en-US" i="1" dirty="0"/>
              <a:t>Milestones Moments </a:t>
            </a:r>
            <a:r>
              <a:rPr lang="en-US" dirty="0"/>
              <a:t>app, or the ASQ Activities sheets.</a:t>
            </a:r>
          </a:p>
        </p:txBody>
      </p:sp>
      <p:sp>
        <p:nvSpPr>
          <p:cNvPr id="4" name="Slide Number Placeholder 3"/>
          <p:cNvSpPr>
            <a:spLocks noGrp="1"/>
          </p:cNvSpPr>
          <p:nvPr>
            <p:ph type="sldNum" sz="quarter" idx="5"/>
          </p:nvPr>
        </p:nvSpPr>
        <p:spPr/>
        <p:txBody>
          <a:bodyPr/>
          <a:lstStyle/>
          <a:p>
            <a:fld id="{6D1356D5-A537-4BAB-BFC5-F302A101A0B2}" type="slidenum">
              <a:rPr lang="en-US" smtClean="0"/>
              <a:pPr/>
              <a:t>37</a:t>
            </a:fld>
            <a:endParaRPr lang="en-US"/>
          </a:p>
        </p:txBody>
      </p:sp>
    </p:spTree>
    <p:extLst>
      <p:ext uri="{BB962C8B-B14F-4D97-AF65-F5344CB8AC3E}">
        <p14:creationId xmlns:p14="http://schemas.microsoft.com/office/powerpoint/2010/main" val="28416559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Points to consider during discussion:</a:t>
            </a:r>
          </a:p>
          <a:p>
            <a:pPr marL="171450" indent="-171450">
              <a:buFontTx/>
              <a:buChar char="-"/>
            </a:pPr>
            <a:r>
              <a:rPr lang="en-US" dirty="0"/>
              <a:t>It is important to include discussion with </a:t>
            </a:r>
            <a:r>
              <a:rPr lang="en-US" dirty="0">
                <a:highlight>
                  <a:srgbClr val="FFFF00"/>
                </a:highlight>
              </a:rPr>
              <a:t>parent</a:t>
            </a:r>
            <a:r>
              <a:rPr lang="en-US" dirty="0"/>
              <a:t>, in addition to formal screening scores</a:t>
            </a:r>
            <a:r>
              <a:rPr lang="en-US" dirty="0">
                <a:highlight>
                  <a:srgbClr val="FFFF00"/>
                </a:highlight>
              </a:rPr>
              <a:t>,</a:t>
            </a:r>
            <a:r>
              <a:rPr lang="en-US" dirty="0"/>
              <a:t> when determining next steps.</a:t>
            </a:r>
          </a:p>
          <a:p>
            <a:pPr marL="171450" indent="-171450">
              <a:buFontTx/>
              <a:buChar char="-"/>
            </a:pPr>
            <a:r>
              <a:rPr lang="en-US" dirty="0"/>
              <a:t>If a parent continues to be concerned, it is usually appropriate to make a referral. That way, additional assessment can be completed. Also, sometimes there are concerns that are not well-covered by the screening instrument.</a:t>
            </a:r>
          </a:p>
          <a:p>
            <a:pPr marL="171450" indent="-171450">
              <a:buFontTx/>
              <a:buChar char="-"/>
            </a:pPr>
            <a:r>
              <a:rPr lang="en-US" dirty="0"/>
              <a:t>In this case, a referral to behavioral health to address the tantrums can be helpful in also gathering more information about family dynamics, triggers for the difficulties, and parenting strategies, all of which could be helpful to the family.</a:t>
            </a:r>
          </a:p>
          <a:p>
            <a:pPr marL="171450" indent="-171450">
              <a:buFontTx/>
              <a:buChar char="-"/>
            </a:pPr>
            <a:r>
              <a:rPr lang="en-US" dirty="0"/>
              <a:t>It is rarely helpful to argue with families when there are differences of opinion. Rather, it is helpful to fully listen to and acknowledge the parents’ concern, share one’s own professional judgement, and discuss next steps that will help support the parent while also gathering more information.</a:t>
            </a:r>
          </a:p>
        </p:txBody>
      </p:sp>
      <p:sp>
        <p:nvSpPr>
          <p:cNvPr id="4" name="Slide Number Placeholder 3"/>
          <p:cNvSpPr>
            <a:spLocks noGrp="1"/>
          </p:cNvSpPr>
          <p:nvPr>
            <p:ph type="sldNum" sz="quarter" idx="5"/>
          </p:nvPr>
        </p:nvSpPr>
        <p:spPr/>
        <p:txBody>
          <a:bodyPr/>
          <a:lstStyle/>
          <a:p>
            <a:fld id="{6D1356D5-A537-4BAB-BFC5-F302A101A0B2}" type="slidenum">
              <a:rPr lang="en-US" smtClean="0"/>
              <a:pPr/>
              <a:t>38</a:t>
            </a:fld>
            <a:endParaRPr lang="en-US"/>
          </a:p>
        </p:txBody>
      </p:sp>
    </p:spTree>
    <p:extLst>
      <p:ext uri="{BB962C8B-B14F-4D97-AF65-F5344CB8AC3E}">
        <p14:creationId xmlns:p14="http://schemas.microsoft.com/office/powerpoint/2010/main" val="3796275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barriers to discussing development.  </a:t>
            </a:r>
          </a:p>
        </p:txBody>
      </p:sp>
      <p:sp>
        <p:nvSpPr>
          <p:cNvPr id="4" name="Slide Number Placeholder 3"/>
          <p:cNvSpPr>
            <a:spLocks noGrp="1"/>
          </p:cNvSpPr>
          <p:nvPr>
            <p:ph type="sldNum" sz="quarter" idx="10"/>
          </p:nvPr>
        </p:nvSpPr>
        <p:spPr/>
        <p:txBody>
          <a:bodyPr/>
          <a:lstStyle/>
          <a:p>
            <a:fld id="{361CFD5B-AADA-6047-8C65-1D90AF722B0A}" type="slidenum">
              <a:rPr lang="en-US" smtClean="0"/>
              <a:pPr/>
              <a:t>4</a:t>
            </a:fld>
            <a:endParaRPr lang="en-US"/>
          </a:p>
        </p:txBody>
      </p:sp>
    </p:spTree>
    <p:extLst>
      <p:ext uri="{BB962C8B-B14F-4D97-AF65-F5344CB8AC3E}">
        <p14:creationId xmlns:p14="http://schemas.microsoft.com/office/powerpoint/2010/main" val="99939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Highlight concerns that were already identified, and note additional ones that might not have come up but that we have heard from other providers.</a:t>
            </a:r>
          </a:p>
        </p:txBody>
      </p:sp>
      <p:sp>
        <p:nvSpPr>
          <p:cNvPr id="4" name="Slide Number Placeholder 3"/>
          <p:cNvSpPr>
            <a:spLocks noGrp="1"/>
          </p:cNvSpPr>
          <p:nvPr>
            <p:ph type="sldNum" sz="quarter" idx="10"/>
          </p:nvPr>
        </p:nvSpPr>
        <p:spPr/>
        <p:txBody>
          <a:bodyPr/>
          <a:lstStyle/>
          <a:p>
            <a:fld id="{361CFD5B-AADA-6047-8C65-1D90AF722B0A}" type="slidenum">
              <a:rPr lang="en-US" smtClean="0"/>
              <a:pPr/>
              <a:t>5</a:t>
            </a:fld>
            <a:endParaRPr lang="en-US"/>
          </a:p>
        </p:txBody>
      </p:sp>
    </p:spTree>
    <p:extLst>
      <p:ext uri="{BB962C8B-B14F-4D97-AF65-F5344CB8AC3E}">
        <p14:creationId xmlns:p14="http://schemas.microsoft.com/office/powerpoint/2010/main" val="1304187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Elicit positive perspectives of providers.  </a:t>
            </a:r>
          </a:p>
        </p:txBody>
      </p:sp>
      <p:sp>
        <p:nvSpPr>
          <p:cNvPr id="4" name="Slide Number Placeholder 3"/>
          <p:cNvSpPr>
            <a:spLocks noGrp="1"/>
          </p:cNvSpPr>
          <p:nvPr>
            <p:ph type="sldNum" sz="quarter" idx="10"/>
          </p:nvPr>
        </p:nvSpPr>
        <p:spPr/>
        <p:txBody>
          <a:bodyPr/>
          <a:lstStyle/>
          <a:p>
            <a:fld id="{361CFD5B-AADA-6047-8C65-1D90AF722B0A}" type="slidenum">
              <a:rPr lang="en-US" smtClean="0"/>
              <a:pPr/>
              <a:t>6</a:t>
            </a:fld>
            <a:endParaRPr lang="en-US"/>
          </a:p>
        </p:txBody>
      </p:sp>
    </p:spTree>
    <p:extLst>
      <p:ext uri="{BB962C8B-B14F-4D97-AF65-F5344CB8AC3E}">
        <p14:creationId xmlns:p14="http://schemas.microsoft.com/office/powerpoint/2010/main" val="380955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1356D5-A537-4BAB-BFC5-F302A101A0B2}" type="slidenum">
              <a:rPr lang="en-US" smtClean="0"/>
              <a:pPr/>
              <a:t>7</a:t>
            </a:fld>
            <a:endParaRPr lang="en-US"/>
          </a:p>
        </p:txBody>
      </p:sp>
    </p:spTree>
    <p:extLst>
      <p:ext uri="{BB962C8B-B14F-4D97-AF65-F5344CB8AC3E}">
        <p14:creationId xmlns:p14="http://schemas.microsoft.com/office/powerpoint/2010/main" val="317918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re: shifting parental expectations and attributions: </a:t>
            </a:r>
          </a:p>
          <a:p>
            <a:pPr marL="171450" indent="-171450">
              <a:buFont typeface="Arial" panose="020B0604020202020204" pitchFamily="34" charset="0"/>
              <a:buChar char="•"/>
            </a:pPr>
            <a:r>
              <a:rPr lang="en-US" dirty="0"/>
              <a:t>Parents may be expecting age-appropriate skills when their child is delayed — not realizing that their child is trying but not able to meet the parents’ expectations.  </a:t>
            </a:r>
          </a:p>
          <a:p>
            <a:pPr marL="171450" indent="-171450">
              <a:buFont typeface="Arial" panose="020B0604020202020204" pitchFamily="34" charset="0"/>
              <a:buChar char="•"/>
            </a:pPr>
            <a:r>
              <a:rPr lang="en-US" dirty="0"/>
              <a:t>Parents may think it is their fault that their child is not developing at the level of their peers; screening provides the opportunity to talk about the reasons for delays, help parents take action, and alleviate self-blame.</a:t>
            </a:r>
          </a:p>
        </p:txBody>
      </p:sp>
      <p:sp>
        <p:nvSpPr>
          <p:cNvPr id="4" name="Slide Number Placeholder 3"/>
          <p:cNvSpPr>
            <a:spLocks noGrp="1"/>
          </p:cNvSpPr>
          <p:nvPr>
            <p:ph type="sldNum" sz="quarter" idx="10"/>
          </p:nvPr>
        </p:nvSpPr>
        <p:spPr/>
        <p:txBody>
          <a:bodyPr/>
          <a:lstStyle/>
          <a:p>
            <a:fld id="{6D1356D5-A537-4BAB-BFC5-F302A101A0B2}" type="slidenum">
              <a:rPr lang="en-US" smtClean="0"/>
              <a:pPr/>
              <a:t>8</a:t>
            </a:fld>
            <a:endParaRPr lang="en-US"/>
          </a:p>
        </p:txBody>
      </p:sp>
    </p:spTree>
    <p:extLst>
      <p:ext uri="{BB962C8B-B14F-4D97-AF65-F5344CB8AC3E}">
        <p14:creationId xmlns:p14="http://schemas.microsoft.com/office/powerpoint/2010/main" val="3700130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providers who have a lot of experience feel they don’t need to do standardized screening, because they already know how to recognize delays. However, research indicates that even experienced providers can miss children with subtle delays, because they have only brief interactions. </a:t>
            </a:r>
            <a:r>
              <a:rPr lang="en-US" sz="1200" kern="1200" dirty="0">
                <a:solidFill>
                  <a:schemeClr val="tx1"/>
                </a:solidFill>
                <a:latin typeface="+mn-lt"/>
                <a:ea typeface="+mn-ea"/>
                <a:cs typeface="+mn-cs"/>
              </a:rPr>
              <a:t>Standardized screening offers an advantage by including information</a:t>
            </a:r>
            <a:r>
              <a:rPr lang="en-US" dirty="0"/>
              <a:t> from multiple contexts of a child’s life and across domains that may not be evident during a doctor’s visit. A</a:t>
            </a:r>
            <a:r>
              <a:rPr lang="en-US" sz="1200" kern="1200" dirty="0">
                <a:solidFill>
                  <a:schemeClr val="tx1"/>
                </a:solidFill>
                <a:latin typeface="+mn-lt"/>
                <a:ea typeface="+mn-ea"/>
                <a:cs typeface="+mn-cs"/>
              </a:rPr>
              <a:t>nd even when a provider has already recognized the delay, the screening tool offers a way to </a:t>
            </a:r>
            <a:r>
              <a:rPr lang="en-US" dirty="0"/>
              <a:t>discuss it with the parent and get buy-in. </a:t>
            </a:r>
          </a:p>
        </p:txBody>
      </p:sp>
      <p:sp>
        <p:nvSpPr>
          <p:cNvPr id="4" name="Slide Number Placeholder 3"/>
          <p:cNvSpPr>
            <a:spLocks noGrp="1"/>
          </p:cNvSpPr>
          <p:nvPr>
            <p:ph type="sldNum" sz="quarter" idx="10"/>
          </p:nvPr>
        </p:nvSpPr>
        <p:spPr/>
        <p:txBody>
          <a:bodyPr/>
          <a:lstStyle/>
          <a:p>
            <a:fld id="{6D1356D5-A537-4BAB-BFC5-F302A101A0B2}" type="slidenum">
              <a:rPr lang="en-US" smtClean="0"/>
              <a:pPr/>
              <a:t>9</a:t>
            </a:fld>
            <a:endParaRPr lang="en-US"/>
          </a:p>
        </p:txBody>
      </p:sp>
    </p:spTree>
    <p:extLst>
      <p:ext uri="{BB962C8B-B14F-4D97-AF65-F5344CB8AC3E}">
        <p14:creationId xmlns:p14="http://schemas.microsoft.com/office/powerpoint/2010/main" val="23463427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0"/>
            <a:ext cx="5638800" cy="5704704"/>
          </a:xfrm>
          <a:prstGeom prst="rect">
            <a:avLst/>
          </a:prstGeom>
          <a:solidFill>
            <a:srgbClr val="168B7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800812"/>
            <a:ext cx="4043405" cy="1057188"/>
          </a:xfrm>
          <a:prstGeom prst="rect">
            <a:avLst/>
          </a:prstGeom>
          <a:solidFill>
            <a:srgbClr val="168B7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6" name="Group 25"/>
          <p:cNvGrpSpPr/>
          <p:nvPr userDrawn="1"/>
        </p:nvGrpSpPr>
        <p:grpSpPr>
          <a:xfrm>
            <a:off x="5049795" y="5115699"/>
            <a:ext cx="512805" cy="521272"/>
            <a:chOff x="5049795" y="5115699"/>
            <a:chExt cx="512805" cy="521272"/>
          </a:xfrm>
        </p:grpSpPr>
        <p:sp>
          <p:nvSpPr>
            <p:cNvPr id="13" name="Rectangle 12"/>
            <p:cNvSpPr/>
            <p:nvPr userDrawn="1"/>
          </p:nvSpPr>
          <p:spPr>
            <a:xfrm>
              <a:off x="5325533" y="5115699"/>
              <a:ext cx="237067" cy="237067"/>
            </a:xfrm>
            <a:prstGeom prst="rect">
              <a:avLst/>
            </a:prstGeom>
            <a:solidFill>
              <a:srgbClr val="AAC5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5325533" y="5399904"/>
              <a:ext cx="237067" cy="237067"/>
            </a:xfrm>
            <a:prstGeom prst="rect">
              <a:avLst/>
            </a:prstGeom>
            <a:solidFill>
              <a:srgbClr val="D0592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5049795" y="5399904"/>
              <a:ext cx="237067" cy="237067"/>
            </a:xfrm>
            <a:prstGeom prst="rect">
              <a:avLst/>
            </a:prstGeom>
            <a:solidFill>
              <a:srgbClr val="66ADA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 name="Group 24"/>
          <p:cNvGrpSpPr/>
          <p:nvPr userDrawn="1"/>
        </p:nvGrpSpPr>
        <p:grpSpPr>
          <a:xfrm>
            <a:off x="76200" y="6199660"/>
            <a:ext cx="516009" cy="514407"/>
            <a:chOff x="76200" y="6199660"/>
            <a:chExt cx="516009" cy="514407"/>
          </a:xfrm>
        </p:grpSpPr>
        <p:sp>
          <p:nvSpPr>
            <p:cNvPr id="20" name="Rectangle 19"/>
            <p:cNvSpPr/>
            <p:nvPr userDrawn="1"/>
          </p:nvSpPr>
          <p:spPr>
            <a:xfrm>
              <a:off x="76200" y="6199660"/>
              <a:ext cx="237067" cy="237067"/>
            </a:xfrm>
            <a:prstGeom prst="rect">
              <a:avLst/>
            </a:prstGeom>
            <a:solidFill>
              <a:srgbClr val="AAC5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userDrawn="1"/>
          </p:nvSpPr>
          <p:spPr>
            <a:xfrm>
              <a:off x="76200" y="6477000"/>
              <a:ext cx="237067" cy="237067"/>
            </a:xfrm>
            <a:prstGeom prst="rect">
              <a:avLst/>
            </a:prstGeom>
            <a:solidFill>
              <a:srgbClr val="D0592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userDrawn="1"/>
          </p:nvSpPr>
          <p:spPr>
            <a:xfrm>
              <a:off x="355142" y="6477000"/>
              <a:ext cx="237067" cy="237067"/>
            </a:xfrm>
            <a:prstGeom prst="rect">
              <a:avLst/>
            </a:prstGeom>
            <a:solidFill>
              <a:srgbClr val="66ADA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4" name="Rectangle 23"/>
          <p:cNvSpPr/>
          <p:nvPr userDrawn="1"/>
        </p:nvSpPr>
        <p:spPr>
          <a:xfrm>
            <a:off x="664774" y="6192479"/>
            <a:ext cx="3249828" cy="600164"/>
          </a:xfrm>
          <a:prstGeom prst="rect">
            <a:avLst/>
          </a:prstGeom>
          <a:noFill/>
        </p:spPr>
        <p:txBody>
          <a:bodyPr wrap="square">
            <a:spAutoFit/>
          </a:bodyPr>
          <a:lstStyle/>
          <a:p>
            <a:pPr algn="l">
              <a:lnSpc>
                <a:spcPct val="100000"/>
              </a:lnSpc>
            </a:pPr>
            <a:r>
              <a:rPr lang="en-US" sz="1100" b="1" i="0" kern="1200" dirty="0">
                <a:solidFill>
                  <a:srgbClr val="AAC591"/>
                </a:solidFill>
                <a:latin typeface="Arial"/>
                <a:ea typeface="+mn-ea"/>
                <a:cs typeface="Arial"/>
              </a:rPr>
              <a:t>EARLY SCREENING, BETTER OUTCOMES:</a:t>
            </a:r>
          </a:p>
          <a:p>
            <a:pPr algn="l">
              <a:lnSpc>
                <a:spcPct val="100000"/>
              </a:lnSpc>
            </a:pPr>
            <a:r>
              <a:rPr lang="en-US" sz="1100" b="1" i="0" kern="1200" dirty="0">
                <a:solidFill>
                  <a:schemeClr val="bg1"/>
                </a:solidFill>
                <a:latin typeface="Arial"/>
                <a:ea typeface="+mn-ea"/>
                <a:cs typeface="Arial"/>
              </a:rPr>
              <a:t>Developmental Screening &amp; Referral Toolkit for Pediatric Medical Clinics</a:t>
            </a:r>
            <a:endParaRPr lang="en-US" sz="1100" b="1" i="0" dirty="0">
              <a:solidFill>
                <a:schemeClr val="bg1"/>
              </a:solidFill>
              <a:latin typeface="Arial"/>
              <a:cs typeface="Arial"/>
            </a:endParaRPr>
          </a:p>
        </p:txBody>
      </p:sp>
      <p:pic>
        <p:nvPicPr>
          <p:cNvPr id="29" name="Picture 28"/>
          <p:cNvPicPr>
            <a:picLocks noChangeAspect="1"/>
          </p:cNvPicPr>
          <p:nvPr userDrawn="1"/>
        </p:nvPicPr>
        <p:blipFill rotWithShape="1">
          <a:blip r:embed="rId2" cstate="print">
            <a:extLst>
              <a:ext uri="{28A0092B-C50C-407E-A947-70E740481C1C}">
                <a14:useLocalDpi xmlns:a14="http://schemas.microsoft.com/office/drawing/2010/main" val="0"/>
              </a:ext>
            </a:extLst>
          </a:blip>
          <a:srcRect r="10332"/>
          <a:stretch/>
        </p:blipFill>
        <p:spPr>
          <a:xfrm flipH="1">
            <a:off x="5734843" y="0"/>
            <a:ext cx="3409156" cy="5702928"/>
          </a:xfrm>
          <a:prstGeom prst="rect">
            <a:avLst/>
          </a:prstGeom>
        </p:spPr>
      </p:pic>
      <p:pic>
        <p:nvPicPr>
          <p:cNvPr id="30" name="Picture 29" descr="F5LA_Logo_color-2014.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7326" y="5613486"/>
            <a:ext cx="2173037" cy="1398249"/>
          </a:xfrm>
          <a:prstGeom prst="rect">
            <a:avLst/>
          </a:prstGeom>
        </p:spPr>
      </p:pic>
      <p:pic>
        <p:nvPicPr>
          <p:cNvPr id="31" name="Picture 30" descr="CHLA Butterfly Logo®_No Tagline.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84240" y="5854763"/>
            <a:ext cx="1985448" cy="802711"/>
          </a:xfrm>
          <a:prstGeom prst="rect">
            <a:avLst/>
          </a:prstGeom>
        </p:spPr>
      </p:pic>
    </p:spTree>
    <p:extLst>
      <p:ext uri="{BB962C8B-B14F-4D97-AF65-F5344CB8AC3E}">
        <p14:creationId xmlns:p14="http://schemas.microsoft.com/office/powerpoint/2010/main" val="273952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8288D-0F9B-477E-A324-599CF105AD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D630B7-09B0-4F8C-A21D-F9DAA10F2B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03A4A-0A7D-4236-9A7B-C1D4BDB755BF}"/>
              </a:ext>
            </a:extLst>
          </p:cNvPr>
          <p:cNvSpPr>
            <a:spLocks noGrp="1"/>
          </p:cNvSpPr>
          <p:nvPr>
            <p:ph type="dt" sz="half" idx="10"/>
          </p:nvPr>
        </p:nvSpPr>
        <p:spPr/>
        <p:txBody>
          <a:bodyPr/>
          <a:lstStyle/>
          <a:p>
            <a:fld id="{DAA6DFB6-8AEB-4442-B047-144CD6B025B0}" type="datetime1">
              <a:rPr lang="en-US" smtClean="0"/>
              <a:pPr/>
              <a:t>5/8/2025</a:t>
            </a:fld>
            <a:endParaRPr lang="en-US"/>
          </a:p>
        </p:txBody>
      </p:sp>
      <p:sp>
        <p:nvSpPr>
          <p:cNvPr id="5" name="Footer Placeholder 4">
            <a:extLst>
              <a:ext uri="{FF2B5EF4-FFF2-40B4-BE49-F238E27FC236}">
                <a16:creationId xmlns:a16="http://schemas.microsoft.com/office/drawing/2014/main" id="{E6E85F5C-BA30-44A6-BFD5-3AA70AD756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BF0876-9893-4905-990B-C5FF36636006}"/>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328312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C9BC2D-CCBD-4F86-ACBB-2E1A548C938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94BBA-CFEA-4EEE-BD38-40FE603BD9A4}"/>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37C5FE-49FD-4A7A-967C-1B4F8DE931D3}"/>
              </a:ext>
            </a:extLst>
          </p:cNvPr>
          <p:cNvSpPr>
            <a:spLocks noGrp="1"/>
          </p:cNvSpPr>
          <p:nvPr>
            <p:ph type="dt" sz="half" idx="10"/>
          </p:nvPr>
        </p:nvSpPr>
        <p:spPr/>
        <p:txBody>
          <a:bodyPr/>
          <a:lstStyle/>
          <a:p>
            <a:fld id="{3AA08D5C-F59F-4EFF-B959-FDE6DE40B3D3}" type="datetime1">
              <a:rPr lang="en-US" smtClean="0"/>
              <a:pPr/>
              <a:t>5/8/2025</a:t>
            </a:fld>
            <a:endParaRPr lang="en-US"/>
          </a:p>
        </p:txBody>
      </p:sp>
      <p:sp>
        <p:nvSpPr>
          <p:cNvPr id="5" name="Footer Placeholder 4">
            <a:extLst>
              <a:ext uri="{FF2B5EF4-FFF2-40B4-BE49-F238E27FC236}">
                <a16:creationId xmlns:a16="http://schemas.microsoft.com/office/drawing/2014/main" id="{A38DE64E-858D-4AA2-A765-0675BBD700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CFAB96-99A1-4051-8D5F-C459B75857CF}"/>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82855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userDrawn="1"/>
        </p:nvSpPr>
        <p:spPr>
          <a:xfrm>
            <a:off x="0" y="6324600"/>
            <a:ext cx="9144000" cy="533400"/>
          </a:xfrm>
          <a:prstGeom prst="rect">
            <a:avLst/>
          </a:prstGeom>
          <a:solidFill>
            <a:srgbClr val="168B7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457200" y="6370965"/>
            <a:ext cx="7924800" cy="430887"/>
          </a:xfrm>
          <a:prstGeom prst="rect">
            <a:avLst/>
          </a:prstGeom>
          <a:noFill/>
        </p:spPr>
        <p:txBody>
          <a:bodyPr wrap="square">
            <a:spAutoFit/>
          </a:bodyPr>
          <a:lstStyle/>
          <a:p>
            <a:pPr algn="l">
              <a:lnSpc>
                <a:spcPct val="100000"/>
              </a:lnSpc>
            </a:pPr>
            <a:r>
              <a:rPr lang="en-US" sz="1100" b="1" i="0" kern="1200" dirty="0">
                <a:solidFill>
                  <a:srgbClr val="AAC591"/>
                </a:solidFill>
                <a:latin typeface="Arial"/>
                <a:ea typeface="+mn-ea"/>
                <a:cs typeface="Arial"/>
              </a:rPr>
              <a:t>EARLY SCREENING, BETTER OUTCOMES:</a:t>
            </a:r>
          </a:p>
          <a:p>
            <a:pPr algn="l">
              <a:lnSpc>
                <a:spcPct val="100000"/>
              </a:lnSpc>
            </a:pPr>
            <a:r>
              <a:rPr lang="en-US" sz="1100" b="0" i="0" kern="1200" dirty="0">
                <a:solidFill>
                  <a:schemeClr val="bg1"/>
                </a:solidFill>
                <a:latin typeface="Arial"/>
                <a:ea typeface="+mn-ea"/>
                <a:cs typeface="Arial"/>
              </a:rPr>
              <a:t>Developmental Screening &amp; Referral Toolkit for Pediatric Medical Clinics</a:t>
            </a:r>
            <a:endParaRPr lang="en-US" sz="1100" b="0" i="0" dirty="0">
              <a:solidFill>
                <a:schemeClr val="bg1"/>
              </a:solidFill>
              <a:latin typeface="Arial"/>
              <a:cs typeface="Arial"/>
            </a:endParaRPr>
          </a:p>
        </p:txBody>
      </p:sp>
      <p:grpSp>
        <p:nvGrpSpPr>
          <p:cNvPr id="21" name="Group 20"/>
          <p:cNvGrpSpPr/>
          <p:nvPr userDrawn="1"/>
        </p:nvGrpSpPr>
        <p:grpSpPr>
          <a:xfrm>
            <a:off x="76200" y="6431560"/>
            <a:ext cx="297656" cy="292893"/>
            <a:chOff x="76200" y="6431560"/>
            <a:chExt cx="297656" cy="292893"/>
          </a:xfrm>
        </p:grpSpPr>
        <p:sp>
          <p:nvSpPr>
            <p:cNvPr id="12" name="Rectangle 11"/>
            <p:cNvSpPr/>
            <p:nvPr userDrawn="1"/>
          </p:nvSpPr>
          <p:spPr>
            <a:xfrm>
              <a:off x="76200" y="6431560"/>
              <a:ext cx="133350" cy="133350"/>
            </a:xfrm>
            <a:prstGeom prst="rect">
              <a:avLst/>
            </a:prstGeom>
            <a:solidFill>
              <a:srgbClr val="AAC5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76200" y="6591103"/>
              <a:ext cx="133350" cy="133350"/>
            </a:xfrm>
            <a:prstGeom prst="rect">
              <a:avLst/>
            </a:prstGeom>
            <a:solidFill>
              <a:srgbClr val="D0592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240506" y="6591103"/>
              <a:ext cx="133350" cy="133350"/>
            </a:xfrm>
            <a:prstGeom prst="rect">
              <a:avLst/>
            </a:prstGeom>
            <a:solidFill>
              <a:srgbClr val="66ADA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9" name="Picture 18" descr="CHLA Butterfly Logo®_No Tagline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9810" y="6358660"/>
            <a:ext cx="1027176" cy="429236"/>
          </a:xfrm>
          <a:prstGeom prst="rect">
            <a:avLst/>
          </a:prstGeom>
        </p:spPr>
      </p:pic>
      <p:pic>
        <p:nvPicPr>
          <p:cNvPr id="20" name="Picture 19" descr="F5LA_Logo_white-2014.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91870" y="6240161"/>
            <a:ext cx="1109554" cy="713947"/>
          </a:xfrm>
          <a:prstGeom prst="rect">
            <a:avLst/>
          </a:prstGeom>
        </p:spPr>
      </p:pic>
      <p:grpSp>
        <p:nvGrpSpPr>
          <p:cNvPr id="22" name="Group 21"/>
          <p:cNvGrpSpPr/>
          <p:nvPr userDrawn="1"/>
        </p:nvGrpSpPr>
        <p:grpSpPr>
          <a:xfrm rot="10800000">
            <a:off x="8589211" y="83605"/>
            <a:ext cx="485259" cy="483752"/>
            <a:chOff x="76200" y="6199660"/>
            <a:chExt cx="516009" cy="514407"/>
          </a:xfrm>
        </p:grpSpPr>
        <p:sp>
          <p:nvSpPr>
            <p:cNvPr id="23" name="Rectangle 22"/>
            <p:cNvSpPr/>
            <p:nvPr userDrawn="1"/>
          </p:nvSpPr>
          <p:spPr>
            <a:xfrm>
              <a:off x="76200" y="6199660"/>
              <a:ext cx="237067" cy="237067"/>
            </a:xfrm>
            <a:prstGeom prst="rect">
              <a:avLst/>
            </a:prstGeom>
            <a:solidFill>
              <a:srgbClr val="AAC5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userDrawn="1"/>
          </p:nvSpPr>
          <p:spPr>
            <a:xfrm>
              <a:off x="76200" y="6477000"/>
              <a:ext cx="237067" cy="237067"/>
            </a:xfrm>
            <a:prstGeom prst="rect">
              <a:avLst/>
            </a:prstGeom>
            <a:solidFill>
              <a:srgbClr val="D0592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userDrawn="1"/>
          </p:nvSpPr>
          <p:spPr>
            <a:xfrm>
              <a:off x="355142" y="6477000"/>
              <a:ext cx="237067" cy="237067"/>
            </a:xfrm>
            <a:prstGeom prst="rect">
              <a:avLst/>
            </a:prstGeom>
            <a:solidFill>
              <a:srgbClr val="66ADA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3148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3E661-02F7-4310-842A-25057A780E53}"/>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727F102-F8B3-49E2-A4F2-E9C295B9C5F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EA5B41C-7135-41A7-8C92-942F4D424F0B}"/>
              </a:ext>
            </a:extLst>
          </p:cNvPr>
          <p:cNvSpPr>
            <a:spLocks noGrp="1"/>
          </p:cNvSpPr>
          <p:nvPr>
            <p:ph type="dt" sz="half" idx="10"/>
          </p:nvPr>
        </p:nvSpPr>
        <p:spPr/>
        <p:txBody>
          <a:bodyPr/>
          <a:lstStyle/>
          <a:p>
            <a:fld id="{B3E385BF-86DB-45D6-886E-60A26F2B8CBB}" type="datetime1">
              <a:rPr lang="en-US" smtClean="0"/>
              <a:pPr/>
              <a:t>5/8/2025</a:t>
            </a:fld>
            <a:endParaRPr lang="en-US"/>
          </a:p>
        </p:txBody>
      </p:sp>
      <p:sp>
        <p:nvSpPr>
          <p:cNvPr id="5" name="Footer Placeholder 4">
            <a:extLst>
              <a:ext uri="{FF2B5EF4-FFF2-40B4-BE49-F238E27FC236}">
                <a16:creationId xmlns:a16="http://schemas.microsoft.com/office/drawing/2014/main" id="{075D16D3-1551-40CE-BF74-10220E1CBE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03044-4B93-49B6-8231-202712AF49EA}"/>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248364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AD39-BA8F-47DB-8415-DE06A6DD4B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F43768-C076-41FF-A21F-696B6E118C90}"/>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F3AB7E-5F2F-41F7-9366-510289B8884E}"/>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24E18E-C2DE-4F0C-A85B-25CE402D945F}"/>
              </a:ext>
            </a:extLst>
          </p:cNvPr>
          <p:cNvSpPr>
            <a:spLocks noGrp="1"/>
          </p:cNvSpPr>
          <p:nvPr>
            <p:ph type="dt" sz="half" idx="10"/>
          </p:nvPr>
        </p:nvSpPr>
        <p:spPr/>
        <p:txBody>
          <a:bodyPr/>
          <a:lstStyle/>
          <a:p>
            <a:fld id="{21FD4ED0-408F-4322-9082-9334B13FCA5A}" type="datetime1">
              <a:rPr lang="en-US" smtClean="0"/>
              <a:pPr/>
              <a:t>5/8/2025</a:t>
            </a:fld>
            <a:endParaRPr lang="en-US"/>
          </a:p>
        </p:txBody>
      </p:sp>
      <p:sp>
        <p:nvSpPr>
          <p:cNvPr id="6" name="Footer Placeholder 5">
            <a:extLst>
              <a:ext uri="{FF2B5EF4-FFF2-40B4-BE49-F238E27FC236}">
                <a16:creationId xmlns:a16="http://schemas.microsoft.com/office/drawing/2014/main" id="{208B4629-B889-46FB-A177-B9A1D59BA4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31F4DA-5036-4342-9B92-7DF8BA24177B}"/>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3870282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4640E-3DA1-4319-8426-931AAF5B932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492C9C-A090-4894-9BC4-22AEF86AE0D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0ED0302-6378-43E2-8646-3A9376DE2E47}"/>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D7CE1E-372D-48D1-9208-3EE06352B26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A923EE70-390F-47D8-8D2D-BD5427153F08}"/>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C64DF3-243F-4C5D-8B08-6DE8450F97DA}"/>
              </a:ext>
            </a:extLst>
          </p:cNvPr>
          <p:cNvSpPr>
            <a:spLocks noGrp="1"/>
          </p:cNvSpPr>
          <p:nvPr>
            <p:ph type="dt" sz="half" idx="10"/>
          </p:nvPr>
        </p:nvSpPr>
        <p:spPr/>
        <p:txBody>
          <a:bodyPr/>
          <a:lstStyle/>
          <a:p>
            <a:fld id="{C5C5AD5F-4DB8-4D69-B237-570F01B96C22}" type="datetime1">
              <a:rPr lang="en-US" smtClean="0"/>
              <a:pPr/>
              <a:t>5/8/2025</a:t>
            </a:fld>
            <a:endParaRPr lang="en-US"/>
          </a:p>
        </p:txBody>
      </p:sp>
      <p:sp>
        <p:nvSpPr>
          <p:cNvPr id="8" name="Footer Placeholder 7">
            <a:extLst>
              <a:ext uri="{FF2B5EF4-FFF2-40B4-BE49-F238E27FC236}">
                <a16:creationId xmlns:a16="http://schemas.microsoft.com/office/drawing/2014/main" id="{4577D3D0-AC48-412B-8958-7A807D71EE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527A78-17F5-4899-BB8F-8A3DC71C58F7}"/>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1188542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78B7D-DFB0-4599-8C8A-9D05FEEFA7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501C22-F621-45E1-AA80-AFE9D37C295F}"/>
              </a:ext>
            </a:extLst>
          </p:cNvPr>
          <p:cNvSpPr>
            <a:spLocks noGrp="1"/>
          </p:cNvSpPr>
          <p:nvPr>
            <p:ph type="dt" sz="half" idx="10"/>
          </p:nvPr>
        </p:nvSpPr>
        <p:spPr/>
        <p:txBody>
          <a:bodyPr/>
          <a:lstStyle/>
          <a:p>
            <a:fld id="{977CAA79-A029-4604-96E0-71F974D3378B}" type="datetime1">
              <a:rPr lang="en-US" smtClean="0"/>
              <a:pPr/>
              <a:t>5/8/2025</a:t>
            </a:fld>
            <a:endParaRPr lang="en-US"/>
          </a:p>
        </p:txBody>
      </p:sp>
      <p:sp>
        <p:nvSpPr>
          <p:cNvPr id="4" name="Footer Placeholder 3">
            <a:extLst>
              <a:ext uri="{FF2B5EF4-FFF2-40B4-BE49-F238E27FC236}">
                <a16:creationId xmlns:a16="http://schemas.microsoft.com/office/drawing/2014/main" id="{CEA2A441-30D9-4C39-86AE-4AD73D3D6D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E4D598-29F6-4947-B825-32C58272DAEC}"/>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344081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A1F4BA-78C8-499A-8756-5FC45053640D}"/>
              </a:ext>
            </a:extLst>
          </p:cNvPr>
          <p:cNvSpPr>
            <a:spLocks noGrp="1"/>
          </p:cNvSpPr>
          <p:nvPr>
            <p:ph type="dt" sz="half" idx="10"/>
          </p:nvPr>
        </p:nvSpPr>
        <p:spPr/>
        <p:txBody>
          <a:bodyPr/>
          <a:lstStyle/>
          <a:p>
            <a:fld id="{0A8CEC84-3558-4918-B6BE-85075D769E89}" type="datetime1">
              <a:rPr lang="en-US" smtClean="0"/>
              <a:pPr/>
              <a:t>5/8/2025</a:t>
            </a:fld>
            <a:endParaRPr lang="en-US"/>
          </a:p>
        </p:txBody>
      </p:sp>
      <p:sp>
        <p:nvSpPr>
          <p:cNvPr id="3" name="Footer Placeholder 2">
            <a:extLst>
              <a:ext uri="{FF2B5EF4-FFF2-40B4-BE49-F238E27FC236}">
                <a16:creationId xmlns:a16="http://schemas.microsoft.com/office/drawing/2014/main" id="{4A9FA395-35FD-43A5-B985-B10AC371DB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D7F5FA-3558-4053-B462-826F02B1711E}"/>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89946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1D6DB-E2CD-4562-A824-AADE78E18B7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25CB828-3632-4754-BF55-10A50218989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D9313F-4213-44A3-8B6C-D7163433A88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A92F3449-72EC-4E4E-B76C-84BC5BE6B2E9}"/>
              </a:ext>
            </a:extLst>
          </p:cNvPr>
          <p:cNvSpPr>
            <a:spLocks noGrp="1"/>
          </p:cNvSpPr>
          <p:nvPr>
            <p:ph type="dt" sz="half" idx="10"/>
          </p:nvPr>
        </p:nvSpPr>
        <p:spPr/>
        <p:txBody>
          <a:bodyPr/>
          <a:lstStyle/>
          <a:p>
            <a:fld id="{5E529399-5127-4A48-8F93-5824EE0E15C7}" type="datetime1">
              <a:rPr lang="en-US" smtClean="0"/>
              <a:pPr/>
              <a:t>5/8/2025</a:t>
            </a:fld>
            <a:endParaRPr lang="en-US"/>
          </a:p>
        </p:txBody>
      </p:sp>
      <p:sp>
        <p:nvSpPr>
          <p:cNvPr id="6" name="Footer Placeholder 5">
            <a:extLst>
              <a:ext uri="{FF2B5EF4-FFF2-40B4-BE49-F238E27FC236}">
                <a16:creationId xmlns:a16="http://schemas.microsoft.com/office/drawing/2014/main" id="{0FB8A8E7-4336-4BA9-B5EA-936DC57E78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E71A0-2F66-463A-BF8F-F9D193F85181}"/>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387060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4EE6-8985-4D47-971A-0EE29604328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3D72DA8-04D4-49A9-B878-5E0CDA2FF19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FC7D71B-174A-4A8E-9B7D-BF4888C8E18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D61115E7-9F46-45BF-82F3-0F8A3E818AF1}"/>
              </a:ext>
            </a:extLst>
          </p:cNvPr>
          <p:cNvSpPr>
            <a:spLocks noGrp="1"/>
          </p:cNvSpPr>
          <p:nvPr>
            <p:ph type="dt" sz="half" idx="10"/>
          </p:nvPr>
        </p:nvSpPr>
        <p:spPr/>
        <p:txBody>
          <a:bodyPr/>
          <a:lstStyle/>
          <a:p>
            <a:fld id="{CC222297-6F76-4D73-903F-F586D7E147B3}" type="datetime1">
              <a:rPr lang="en-US" smtClean="0"/>
              <a:pPr/>
              <a:t>5/8/2025</a:t>
            </a:fld>
            <a:endParaRPr lang="en-US"/>
          </a:p>
        </p:txBody>
      </p:sp>
      <p:sp>
        <p:nvSpPr>
          <p:cNvPr id="6" name="Footer Placeholder 5">
            <a:extLst>
              <a:ext uri="{FF2B5EF4-FFF2-40B4-BE49-F238E27FC236}">
                <a16:creationId xmlns:a16="http://schemas.microsoft.com/office/drawing/2014/main" id="{D6F36FAB-F6BC-4945-9D78-F2CED70381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4D430C-674E-439B-A07F-DC4A6F580770}"/>
              </a:ext>
            </a:extLst>
          </p:cNvPr>
          <p:cNvSpPr>
            <a:spLocks noGrp="1"/>
          </p:cNvSpPr>
          <p:nvPr>
            <p:ph type="sldNum" sz="quarter" idx="12"/>
          </p:nvPr>
        </p:nvSpPr>
        <p:spPr/>
        <p:txBody>
          <a:bodyPr/>
          <a:lstStyle/>
          <a:p>
            <a:fld id="{C0D807CB-5B1A-418C-A20A-893A08BAD7BC}" type="slidenum">
              <a:rPr lang="en-US" smtClean="0"/>
              <a:pPr/>
              <a:t>‹#›</a:t>
            </a:fld>
            <a:endParaRPr lang="en-US"/>
          </a:p>
        </p:txBody>
      </p:sp>
    </p:spTree>
    <p:extLst>
      <p:ext uri="{BB962C8B-B14F-4D97-AF65-F5344CB8AC3E}">
        <p14:creationId xmlns:p14="http://schemas.microsoft.com/office/powerpoint/2010/main" val="248050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9989D9-B8E3-4BCD-B570-877EDAE595F0}"/>
              </a:ext>
            </a:extLst>
          </p:cNvPr>
          <p:cNvSpPr>
            <a:spLocks noGrp="1"/>
          </p:cNvSpPr>
          <p:nvPr>
            <p:ph type="title"/>
          </p:nvPr>
        </p:nvSpPr>
        <p:spPr>
          <a:xfrm>
            <a:off x="207545" y="218073"/>
            <a:ext cx="7886700" cy="1325563"/>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AD3B3F8F-7CF8-44E2-8024-AF681EA3AF36}"/>
              </a:ext>
            </a:extLst>
          </p:cNvPr>
          <p:cNvSpPr>
            <a:spLocks noGrp="1"/>
          </p:cNvSpPr>
          <p:nvPr>
            <p:ph type="body" idx="1"/>
          </p:nvPr>
        </p:nvSpPr>
        <p:spPr>
          <a:xfrm>
            <a:off x="207545" y="1678572"/>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10538F2-8B65-48D1-AD6A-AF36BB51A31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E5973AB-4BF1-4BD4-A8A5-FF4514C6EC65}" type="datetime1">
              <a:rPr lang="en-US" smtClean="0"/>
              <a:pPr/>
              <a:t>5/8/2025</a:t>
            </a:fld>
            <a:endParaRPr lang="en-US"/>
          </a:p>
        </p:txBody>
      </p:sp>
      <p:sp>
        <p:nvSpPr>
          <p:cNvPr id="5" name="Footer Placeholder 4">
            <a:extLst>
              <a:ext uri="{FF2B5EF4-FFF2-40B4-BE49-F238E27FC236}">
                <a16:creationId xmlns:a16="http://schemas.microsoft.com/office/drawing/2014/main" id="{C2C943D5-CC42-46B4-85CD-6FD9D825270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DD427F-8E9F-4F1C-8019-2A11EAE364F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D807CB-5B1A-418C-A20A-893A08BAD7BC}" type="slidenum">
              <a:rPr lang="en-US" smtClean="0"/>
              <a:pPr/>
              <a:t>‹#›</a:t>
            </a:fld>
            <a:endParaRPr lang="en-US"/>
          </a:p>
        </p:txBody>
      </p:sp>
    </p:spTree>
    <p:extLst>
      <p:ext uri="{BB962C8B-B14F-4D97-AF65-F5344CB8AC3E}">
        <p14:creationId xmlns:p14="http://schemas.microsoft.com/office/powerpoint/2010/main" val="4974517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b="1" i="0" kern="1200">
          <a:solidFill>
            <a:srgbClr val="D05928"/>
          </a:solidFill>
          <a:latin typeface="Arial"/>
          <a:ea typeface="+mj-ea"/>
          <a:cs typeface="Arial"/>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irstsigns.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ervices.aap.org/en/news-room/news-releases/aap/2020/american-academy-of-pediatrics-condemns-racism-offers-advice-for-families-for-how-to-talk-to-their-children/" TargetMode="External"/><Relationship Id="rId7" Type="http://schemas.openxmlformats.org/officeDocument/2006/relationships/hyperlink" Target="https://www.ncbi.nlm.nih.gov/pmc/articles/PMC665218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pediatricsnationwide.org/2019/10/10/bias-do-you-see-what-influences-you/" TargetMode="External"/><Relationship Id="rId5" Type="http://schemas.openxmlformats.org/officeDocument/2006/relationships/hyperlink" Target="https://www.aappublications.org/news/2018/08/23/nce18racism082318" TargetMode="External"/><Relationship Id="rId4" Type="http://schemas.openxmlformats.org/officeDocument/2006/relationships/hyperlink" Target="https://www.nursingcenter.com/journalarticle?Article_ID=3832944&amp;Journal_ID=54016&amp;Issue_ID=3832735"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eclkc.ohs.acf.hhs.gov/culture-language/article/importance-home-language-series" TargetMode="External"/><Relationship Id="rId2" Type="http://schemas.openxmlformats.org/officeDocument/2006/relationships/hyperlink" Target="http://www.asha.org/" TargetMode="External"/><Relationship Id="rId1" Type="http://schemas.openxmlformats.org/officeDocument/2006/relationships/slideLayout" Target="../slideLayouts/slideLayout2.xml"/><Relationship Id="rId5" Type="http://schemas.openxmlformats.org/officeDocument/2006/relationships/hyperlink" Target="http://www.cal.org/" TargetMode="External"/><Relationship Id="rId4" Type="http://schemas.openxmlformats.org/officeDocument/2006/relationships/hyperlink" Target="http://www.literacytrust.org.uk/"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13895" y="815473"/>
            <a:ext cx="5293893" cy="3950369"/>
          </a:xfrm>
        </p:spPr>
        <p:txBody>
          <a:bodyPr lIns="0" tIns="0" rIns="0" bIns="0" anchor="t" anchorCtr="0">
            <a:noAutofit/>
          </a:bodyPr>
          <a:lstStyle/>
          <a:p>
            <a:r>
              <a:rPr lang="en-US" sz="4500" b="1" dirty="0">
                <a:solidFill>
                  <a:srgbClr val="AAC591"/>
                </a:solidFill>
                <a:latin typeface="Arial"/>
                <a:ea typeface="Calibri"/>
                <a:cs typeface="Arial"/>
                <a:sym typeface="Calibri"/>
              </a:rPr>
              <a:t>DEVELOPMENTAL SCREENING: </a:t>
            </a:r>
            <a:r>
              <a:rPr lang="en-US" sz="4500" b="1" dirty="0">
                <a:solidFill>
                  <a:srgbClr val="FFFFFF"/>
                </a:solidFill>
                <a:latin typeface="Arial"/>
                <a:ea typeface="Calibri"/>
                <a:cs typeface="Arial"/>
                <a:sym typeface="Calibri"/>
              </a:rPr>
              <a:t>Developmental Conversations</a:t>
            </a:r>
            <a:br>
              <a:rPr lang="en-US" sz="4500" b="1" dirty="0">
                <a:solidFill>
                  <a:srgbClr val="FFFFFF"/>
                </a:solidFill>
                <a:latin typeface="Arial"/>
                <a:ea typeface="Calibri"/>
                <a:cs typeface="Arial"/>
                <a:sym typeface="Calibri"/>
              </a:rPr>
            </a:br>
            <a:r>
              <a:rPr lang="en-US" sz="4500" b="1" dirty="0">
                <a:solidFill>
                  <a:srgbClr val="FFFFFF"/>
                </a:solidFill>
                <a:latin typeface="Arial"/>
                <a:ea typeface="Calibri"/>
                <a:cs typeface="Arial"/>
                <a:sym typeface="Calibri"/>
              </a:rPr>
              <a:t>with Parents/Caregivers</a:t>
            </a:r>
            <a:endParaRPr lang="en-US" sz="4500" dirty="0">
              <a:solidFill>
                <a:srgbClr val="FFFFFF"/>
              </a:solidFill>
              <a:latin typeface="Arial"/>
              <a:cs typeface="Arial"/>
            </a:endParaRPr>
          </a:p>
        </p:txBody>
      </p:sp>
      <p:sp>
        <p:nvSpPr>
          <p:cNvPr id="4" name="Slide Number Placeholder 3"/>
          <p:cNvSpPr>
            <a:spLocks noGrp="1"/>
          </p:cNvSpPr>
          <p:nvPr>
            <p:ph type="sldNum" sz="quarter" idx="4294967295"/>
          </p:nvPr>
        </p:nvSpPr>
        <p:spPr>
          <a:xfrm>
            <a:off x="6457950" y="6356351"/>
            <a:ext cx="2057400" cy="365125"/>
          </a:xfrm>
        </p:spPr>
        <p:txBody>
          <a:bodyPr/>
          <a:lstStyle/>
          <a:p>
            <a:fld id="{C0D807CB-5B1A-418C-A20A-893A08BAD7B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955"/>
            <a:ext cx="8230235" cy="1143635"/>
          </a:xfrm>
        </p:spPr>
        <p:txBody>
          <a:bodyPr>
            <a:normAutofit/>
          </a:bodyPr>
          <a:lstStyle/>
          <a:p>
            <a:pPr algn="ctr"/>
            <a:r>
              <a:rPr lang="en-US" sz="4000" dirty="0">
                <a:latin typeface="+mn-lt"/>
              </a:rPr>
              <a:t>Benefits of Early Intervention</a:t>
            </a:r>
          </a:p>
        </p:txBody>
      </p:sp>
      <p:sp>
        <p:nvSpPr>
          <p:cNvPr id="3" name="Content Placeholder 2"/>
          <p:cNvSpPr>
            <a:spLocks noGrp="1"/>
          </p:cNvSpPr>
          <p:nvPr>
            <p:ph idx="4294967295"/>
          </p:nvPr>
        </p:nvSpPr>
        <p:spPr>
          <a:xfrm>
            <a:off x="304800" y="1600200"/>
            <a:ext cx="8382000" cy="5257800"/>
          </a:xfrm>
        </p:spPr>
        <p:txBody>
          <a:bodyPr>
            <a:normAutofit/>
          </a:bodyPr>
          <a:lstStyle/>
          <a:p>
            <a:pPr marL="342900" lvl="1" indent="-342900"/>
            <a:r>
              <a:rPr lang="en-US" sz="2800" dirty="0"/>
              <a:t>Early intervention services by age 3 show significant developmental gains. </a:t>
            </a:r>
          </a:p>
          <a:p>
            <a:pPr marL="342900" lvl="1" indent="-342900"/>
            <a:endParaRPr lang="en-US" sz="2800" dirty="0"/>
          </a:p>
          <a:p>
            <a:pPr marL="342900" lvl="1" indent="-342900"/>
            <a:r>
              <a:rPr lang="en-US" sz="2800" dirty="0"/>
              <a:t>Early intervention reduces the severity of developmental delay-associated deficits.</a:t>
            </a:r>
          </a:p>
          <a:p>
            <a:pPr marL="342900" lvl="1" indent="-342900"/>
            <a:endParaRPr lang="en-US" sz="2800" dirty="0"/>
          </a:p>
          <a:p>
            <a:pPr marL="342900" lvl="1" indent="-342900"/>
            <a:r>
              <a:rPr lang="en-US" sz="2800" dirty="0"/>
              <a:t>Children with DD who develop language and symbolic play before age 5 are: </a:t>
            </a:r>
          </a:p>
          <a:p>
            <a:pPr lvl="1"/>
            <a:r>
              <a:rPr lang="en-US" sz="2000" dirty="0"/>
              <a:t>Likely to be placed in a regular classroom.</a:t>
            </a:r>
          </a:p>
          <a:p>
            <a:pPr lvl="1"/>
            <a:r>
              <a:rPr lang="en-US" sz="2000" dirty="0"/>
              <a:t>Show improvements in communication, adaptive skills and social-emotional development.</a:t>
            </a:r>
          </a:p>
          <a:p>
            <a:endParaRPr lang="en-US"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10</a:t>
            </a:fld>
            <a:endParaRPr lang="en-US"/>
          </a:p>
        </p:txBody>
      </p:sp>
    </p:spTree>
    <p:extLst>
      <p:ext uri="{BB962C8B-B14F-4D97-AF65-F5344CB8AC3E}">
        <p14:creationId xmlns:p14="http://schemas.microsoft.com/office/powerpoint/2010/main" val="3925242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28650" y="365126"/>
            <a:ext cx="7886700" cy="1325563"/>
          </a:xfrm>
        </p:spPr>
        <p:txBody>
          <a:bodyPr>
            <a:normAutofit/>
          </a:bodyPr>
          <a:lstStyle/>
          <a:p>
            <a:pPr algn="ctr"/>
            <a:r>
              <a:rPr lang="en-US" sz="4000" dirty="0"/>
              <a:t>Frequently Asked Questions regarding Screening Results</a:t>
            </a:r>
          </a:p>
        </p:txBody>
      </p:sp>
      <p:sp>
        <p:nvSpPr>
          <p:cNvPr id="3" name="Content Placeholder 2"/>
          <p:cNvSpPr>
            <a:spLocks noGrp="1"/>
          </p:cNvSpPr>
          <p:nvPr>
            <p:ph idx="4294967295"/>
          </p:nvPr>
        </p:nvSpPr>
        <p:spPr>
          <a:xfrm>
            <a:off x="628650" y="1825625"/>
            <a:ext cx="7886700" cy="4351338"/>
          </a:xfrm>
        </p:spPr>
        <p:txBody>
          <a:bodyPr>
            <a:normAutofit fontScale="85000" lnSpcReduction="20000"/>
          </a:bodyPr>
          <a:lstStyle/>
          <a:p>
            <a:pPr>
              <a:buNone/>
            </a:pPr>
            <a:r>
              <a:rPr lang="en-US" sz="2600" b="1" dirty="0">
                <a:solidFill>
                  <a:srgbClr val="FF0000"/>
                </a:solidFill>
              </a:rPr>
              <a:t>Q: What if the caregiver is concerned about development, but the score on standardized screening is normal?</a:t>
            </a:r>
          </a:p>
          <a:p>
            <a:pPr>
              <a:buNone/>
            </a:pPr>
            <a:endParaRPr lang="en-US" sz="2600" b="1" dirty="0"/>
          </a:p>
          <a:p>
            <a:pPr>
              <a:buNone/>
            </a:pPr>
            <a:r>
              <a:rPr lang="en-US" sz="2600" b="1" dirty="0"/>
              <a:t>A: The concerns of the caregivers should be taken seriously. </a:t>
            </a:r>
          </a:p>
          <a:p>
            <a:pPr lvl="1"/>
            <a:r>
              <a:rPr lang="en-US" sz="2200" dirty="0"/>
              <a:t>A discussion with the caregiver will help specify what the concern is and help determine the appropriate follow up. </a:t>
            </a:r>
          </a:p>
          <a:p>
            <a:pPr lvl="1"/>
            <a:r>
              <a:rPr lang="en-US" sz="2200" dirty="0"/>
              <a:t>It may be that the parent does not have age- or developmentally-appropriate expectations of the child.</a:t>
            </a:r>
          </a:p>
          <a:p>
            <a:pPr lvl="1"/>
            <a:r>
              <a:rPr lang="en-US" sz="2200" dirty="0"/>
              <a:t>A parent may also see daily behaviors that are concerning but have </a:t>
            </a:r>
          </a:p>
          <a:p>
            <a:pPr lvl="1">
              <a:buNone/>
            </a:pPr>
            <a:r>
              <a:rPr lang="en-US" sz="2200" dirty="0"/>
              <a:t>	not been addressed by any of the screening questions.</a:t>
            </a:r>
          </a:p>
          <a:p>
            <a:pPr>
              <a:buNone/>
            </a:pPr>
            <a:endParaRPr lang="en-US" dirty="0"/>
          </a:p>
          <a:p>
            <a:pPr>
              <a:buNone/>
            </a:pPr>
            <a:r>
              <a:rPr lang="en-US" sz="2600" dirty="0"/>
              <a:t>If the caregiver still has concerns after the discussion, determine with the family if a referral to a community agency would be appropriate. </a:t>
            </a:r>
          </a:p>
          <a:p>
            <a:endParaRPr lang="en-US"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solidFill>
                  <a:prstClr val="white">
                    <a:tint val="75000"/>
                  </a:prstClr>
                </a:solidFill>
              </a:rPr>
              <a:pPr/>
              <a:t>11</a:t>
            </a:fld>
            <a:endParaRPr lang="en-US">
              <a:solidFill>
                <a:prstClr val="white">
                  <a:tint val="75000"/>
                </a:prstClr>
              </a:solidFill>
            </a:endParaRPr>
          </a:p>
        </p:txBody>
      </p:sp>
    </p:spTree>
    <p:extLst>
      <p:ext uri="{BB962C8B-B14F-4D97-AF65-F5344CB8AC3E}">
        <p14:creationId xmlns:p14="http://schemas.microsoft.com/office/powerpoint/2010/main" val="127226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28650" y="365126"/>
            <a:ext cx="7886700" cy="1325563"/>
          </a:xfrm>
        </p:spPr>
        <p:txBody>
          <a:bodyPr>
            <a:normAutofit/>
          </a:bodyPr>
          <a:lstStyle/>
          <a:p>
            <a:pPr algn="ctr"/>
            <a:r>
              <a:rPr lang="en-US" sz="4000" dirty="0"/>
              <a:t>Frequently Asked Questions regarding Screening Results</a:t>
            </a:r>
          </a:p>
        </p:txBody>
      </p:sp>
      <p:sp>
        <p:nvSpPr>
          <p:cNvPr id="3" name="Content Placeholder 2"/>
          <p:cNvSpPr>
            <a:spLocks noGrp="1"/>
          </p:cNvSpPr>
          <p:nvPr>
            <p:ph idx="4294967295"/>
          </p:nvPr>
        </p:nvSpPr>
        <p:spPr>
          <a:xfrm>
            <a:off x="628650" y="1825625"/>
            <a:ext cx="7886700" cy="4351338"/>
          </a:xfrm>
        </p:spPr>
        <p:txBody>
          <a:bodyPr>
            <a:normAutofit/>
          </a:bodyPr>
          <a:lstStyle/>
          <a:p>
            <a:pPr>
              <a:buNone/>
            </a:pPr>
            <a:r>
              <a:rPr lang="en-US" sz="2400" b="1" dirty="0">
                <a:solidFill>
                  <a:srgbClr val="FF0000"/>
                </a:solidFill>
              </a:rPr>
              <a:t>Q: What if the screening score is abnormal, but the provider feels the child’s development is typical?</a:t>
            </a:r>
          </a:p>
          <a:p>
            <a:pPr>
              <a:buNone/>
            </a:pPr>
            <a:endParaRPr lang="en-US" sz="2400" dirty="0"/>
          </a:p>
          <a:p>
            <a:pPr>
              <a:buNone/>
            </a:pPr>
            <a:r>
              <a:rPr lang="en-US" sz="2400" b="1" dirty="0"/>
              <a:t>A: Follow-up by the provider is indicated. </a:t>
            </a:r>
          </a:p>
          <a:p>
            <a:pPr lvl="1"/>
            <a:r>
              <a:rPr lang="en-US" sz="2400" dirty="0"/>
              <a:t>Provider can review specific items on the questionnaire to see if the parent understood them.</a:t>
            </a:r>
          </a:p>
          <a:p>
            <a:pPr lvl="1"/>
            <a:r>
              <a:rPr lang="en-US" sz="2400" dirty="0"/>
              <a:t>Provider can explore further through direct assessment of child and/or follow-up questions with parent, to determine if there is a likely delay.</a:t>
            </a:r>
          </a:p>
          <a:p>
            <a:pPr lvl="1"/>
            <a:r>
              <a:rPr lang="en-US" sz="2400" dirty="0"/>
              <a:t>If in doubt, follow-up in a shorter interval and re-screen.</a:t>
            </a:r>
            <a:endParaRPr lang="en-US" dirty="0"/>
          </a:p>
          <a:p>
            <a:endParaRPr lang="en-US"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solidFill>
                  <a:prstClr val="white">
                    <a:tint val="75000"/>
                  </a:prstClr>
                </a:solidFill>
              </a:rPr>
              <a:pPr/>
              <a:t>12</a:t>
            </a:fld>
            <a:endParaRPr lang="en-US">
              <a:solidFill>
                <a:prstClr val="white">
                  <a:tint val="75000"/>
                </a:prstClr>
              </a:solidFill>
            </a:endParaRPr>
          </a:p>
        </p:txBody>
      </p:sp>
    </p:spTree>
    <p:extLst>
      <p:ext uri="{BB962C8B-B14F-4D97-AF65-F5344CB8AC3E}">
        <p14:creationId xmlns:p14="http://schemas.microsoft.com/office/powerpoint/2010/main" val="2112135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4"/>
          <p:cNvSpPr>
            <a:spLocks noGrp="1"/>
          </p:cNvSpPr>
          <p:nvPr>
            <p:ph type="title" idx="4294967295"/>
          </p:nvPr>
        </p:nvSpPr>
        <p:spPr>
          <a:xfrm>
            <a:off x="381000" y="457200"/>
            <a:ext cx="8229600" cy="1143000"/>
          </a:xfrm>
        </p:spPr>
        <p:txBody>
          <a:bodyPr>
            <a:normAutofit fontScale="90000"/>
          </a:bodyPr>
          <a:lstStyle/>
          <a:p>
            <a:pPr algn="ctr"/>
            <a:r>
              <a:rPr lang="en-US" sz="4400" b="1" dirty="0"/>
              <a:t>Guidelines for Talking to Families</a:t>
            </a:r>
            <a:br>
              <a:rPr lang="en-US" sz="4400" b="1" dirty="0"/>
            </a:br>
            <a:r>
              <a:rPr lang="en-US" sz="3556" b="1" dirty="0"/>
              <a:t> </a:t>
            </a:r>
            <a:br>
              <a:rPr lang="en-US" sz="3200" dirty="0"/>
            </a:br>
            <a:endParaRPr lang="en-US" dirty="0"/>
          </a:p>
        </p:txBody>
      </p:sp>
      <p:sp>
        <p:nvSpPr>
          <p:cNvPr id="118787" name="Content Placeholder 5"/>
          <p:cNvSpPr>
            <a:spLocks noGrp="1"/>
          </p:cNvSpPr>
          <p:nvPr>
            <p:ph idx="4294967295"/>
          </p:nvPr>
        </p:nvSpPr>
        <p:spPr>
          <a:xfrm>
            <a:off x="457200" y="1524000"/>
            <a:ext cx="8229600" cy="4525963"/>
          </a:xfrm>
        </p:spPr>
        <p:txBody>
          <a:bodyPr>
            <a:normAutofit/>
          </a:bodyPr>
          <a:lstStyle/>
          <a:p>
            <a:endParaRPr lang="en-US" dirty="0"/>
          </a:p>
          <a:p>
            <a:pPr marL="0" indent="0">
              <a:buNone/>
            </a:pPr>
            <a:r>
              <a:rPr lang="en-US" sz="3200" b="1" dirty="0">
                <a:hlinkClick r:id="rId3"/>
              </a:rPr>
              <a:t>www.firstsigns.org</a:t>
            </a:r>
            <a:r>
              <a:rPr lang="en-US" sz="3200" b="1" dirty="0"/>
              <a:t> </a:t>
            </a:r>
            <a:endParaRPr lang="en-US" sz="2800" dirty="0"/>
          </a:p>
          <a:p>
            <a:endParaRPr lang="en-US"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13</a:t>
            </a:fld>
            <a:endParaRPr lang="en-US"/>
          </a:p>
        </p:txBody>
      </p:sp>
    </p:spTree>
    <p:extLst>
      <p:ext uri="{BB962C8B-B14F-4D97-AF65-F5344CB8AC3E}">
        <p14:creationId xmlns:p14="http://schemas.microsoft.com/office/powerpoint/2010/main" val="714565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BBB0-ADB7-4A70-AF3A-30206E4996BA}"/>
              </a:ext>
            </a:extLst>
          </p:cNvPr>
          <p:cNvSpPr>
            <a:spLocks noGrp="1"/>
          </p:cNvSpPr>
          <p:nvPr>
            <p:ph type="title" idx="4294967295"/>
          </p:nvPr>
        </p:nvSpPr>
        <p:spPr>
          <a:xfrm>
            <a:off x="628650" y="365126"/>
            <a:ext cx="7886700" cy="1325563"/>
          </a:xfrm>
        </p:spPr>
        <p:txBody>
          <a:bodyPr>
            <a:normAutofit/>
          </a:bodyPr>
          <a:lstStyle/>
          <a:p>
            <a:pPr algn="ctr"/>
            <a:r>
              <a:rPr lang="en-US" sz="4000" dirty="0">
                <a:latin typeface="+mn-lt"/>
              </a:rPr>
              <a:t>Set the Stage</a:t>
            </a:r>
          </a:p>
        </p:txBody>
      </p:sp>
      <p:sp>
        <p:nvSpPr>
          <p:cNvPr id="3" name="Content Placeholder 2">
            <a:extLst>
              <a:ext uri="{FF2B5EF4-FFF2-40B4-BE49-F238E27FC236}">
                <a16:creationId xmlns:a16="http://schemas.microsoft.com/office/drawing/2014/main" id="{D0AC9D10-5749-42F9-A1C9-4D017D8F24BC}"/>
              </a:ext>
            </a:extLst>
          </p:cNvPr>
          <p:cNvSpPr>
            <a:spLocks noGrp="1"/>
          </p:cNvSpPr>
          <p:nvPr>
            <p:ph idx="4294967295"/>
          </p:nvPr>
        </p:nvSpPr>
        <p:spPr>
          <a:xfrm>
            <a:off x="628650" y="1524000"/>
            <a:ext cx="7886700" cy="5029200"/>
          </a:xfrm>
        </p:spPr>
        <p:txBody>
          <a:bodyPr/>
          <a:lstStyle/>
          <a:p>
            <a:r>
              <a:rPr lang="en-US" sz="2600" dirty="0"/>
              <a:t>Allow sufficient time for screening.</a:t>
            </a:r>
          </a:p>
          <a:p>
            <a:r>
              <a:rPr lang="en-US" sz="2600" dirty="0"/>
              <a:t>Talk in-person and in private.</a:t>
            </a:r>
          </a:p>
          <a:p>
            <a:r>
              <a:rPr lang="en-US" sz="2600" dirty="0"/>
              <a:t>Start by pointing out something positive, especially something that supports the parent-child relationship.  Examples:</a:t>
            </a:r>
          </a:p>
          <a:p>
            <a:pPr lvl="1"/>
            <a:r>
              <a:rPr lang="en-US" sz="2400" dirty="0"/>
              <a:t>“I noticed how your child turns to you for comfort.”</a:t>
            </a:r>
          </a:p>
          <a:p>
            <a:pPr lvl="1"/>
            <a:r>
              <a:rPr lang="en-US" sz="2400" dirty="0"/>
              <a:t>“Your child is so curious and alert.”</a:t>
            </a:r>
          </a:p>
          <a:p>
            <a:pPr lvl="1"/>
            <a:r>
              <a:rPr lang="en-US" sz="2400" dirty="0"/>
              <a:t>“I can see that you really know your child well.”</a:t>
            </a:r>
          </a:p>
          <a:p>
            <a:pPr lvl="1"/>
            <a:r>
              <a:rPr lang="en-US" sz="2400" dirty="0"/>
              <a:t>“You’ve worked so hard to get help for your child.”</a:t>
            </a:r>
          </a:p>
          <a:p>
            <a:pPr lvl="1"/>
            <a:r>
              <a:rPr lang="en-US" sz="2400" dirty="0"/>
              <a:t>“You’re so good at helping your child feel comfortable in this new environment.”</a:t>
            </a:r>
          </a:p>
          <a:p>
            <a:pPr lvl="1"/>
            <a:endParaRPr lang="en-US" sz="2100" dirty="0"/>
          </a:p>
          <a:p>
            <a:pPr lvl="1"/>
            <a:endParaRPr lang="en-US" sz="2100" dirty="0"/>
          </a:p>
          <a:p>
            <a:endParaRPr lang="en-US" dirty="0"/>
          </a:p>
        </p:txBody>
      </p:sp>
      <p:sp>
        <p:nvSpPr>
          <p:cNvPr id="4" name="Slide Number Placeholder 3">
            <a:extLst>
              <a:ext uri="{FF2B5EF4-FFF2-40B4-BE49-F238E27FC236}">
                <a16:creationId xmlns:a16="http://schemas.microsoft.com/office/drawing/2014/main" id="{E0F2DE8A-FECD-4FD8-B1B4-C3D53626CC6E}"/>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14</a:t>
            </a:fld>
            <a:endParaRPr lang="en-US"/>
          </a:p>
        </p:txBody>
      </p:sp>
    </p:spTree>
    <p:extLst>
      <p:ext uri="{BB962C8B-B14F-4D97-AF65-F5344CB8AC3E}">
        <p14:creationId xmlns:p14="http://schemas.microsoft.com/office/powerpoint/2010/main" val="2611726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Content Placeholder 2"/>
          <p:cNvSpPr>
            <a:spLocks noGrp="1"/>
          </p:cNvSpPr>
          <p:nvPr>
            <p:ph idx="4294967295"/>
          </p:nvPr>
        </p:nvSpPr>
        <p:spPr>
          <a:xfrm>
            <a:off x="457200" y="1295400"/>
            <a:ext cx="8230235" cy="4831715"/>
          </a:xfrm>
        </p:spPr>
        <p:txBody>
          <a:bodyPr>
            <a:normAutofit fontScale="92500" lnSpcReduction="20000"/>
          </a:bodyPr>
          <a:lstStyle/>
          <a:p>
            <a:r>
              <a:rPr lang="en-US" sz="2800" dirty="0"/>
              <a:t>Remind the parent the purpose of the screening tool:</a:t>
            </a:r>
          </a:p>
          <a:p>
            <a:pPr lvl="1"/>
            <a:r>
              <a:rPr lang="en-US" sz="2400" dirty="0"/>
              <a:t>“Just like we track your child’s weight and height, we also track their development.  We ask all parents to fill out these questionnaires at this age.”</a:t>
            </a:r>
          </a:p>
          <a:p>
            <a:r>
              <a:rPr lang="en-US" sz="2800" dirty="0"/>
              <a:t>Ask the parent if they have any questions about the screening tool.</a:t>
            </a:r>
          </a:p>
          <a:p>
            <a:r>
              <a:rPr lang="en-US" sz="2800" dirty="0"/>
              <a:t>Share the screening results, and share your observations: </a:t>
            </a:r>
          </a:p>
          <a:p>
            <a:pPr lvl="1"/>
            <a:r>
              <a:rPr lang="en-US" sz="2400" dirty="0"/>
              <a:t>Begin with areas in which the child is developing typically or are strengths for the child</a:t>
            </a:r>
          </a:p>
          <a:p>
            <a:pPr lvl="1"/>
            <a:r>
              <a:rPr lang="en-US" sz="2400" dirty="0"/>
              <a:t>Then share any areas of concern (if applicable)</a:t>
            </a:r>
          </a:p>
          <a:p>
            <a:r>
              <a:rPr lang="en-US" sz="2800" dirty="0"/>
              <a:t>Avoid using the words “pass,” “fail,” “normal,” “abnormal:” </a:t>
            </a:r>
          </a:p>
          <a:p>
            <a:pPr lvl="1"/>
            <a:r>
              <a:rPr lang="en-US" sz="2500" dirty="0"/>
              <a:t>Instead, talk about strengths and areas where help may be needed.</a:t>
            </a:r>
          </a:p>
        </p:txBody>
      </p:sp>
      <p:sp>
        <p:nvSpPr>
          <p:cNvPr id="120835" name="Title 1"/>
          <p:cNvSpPr>
            <a:spLocks noGrp="1"/>
          </p:cNvSpPr>
          <p:nvPr>
            <p:ph type="title" idx="4294967295"/>
          </p:nvPr>
        </p:nvSpPr>
        <p:spPr>
          <a:xfrm>
            <a:off x="457200" y="274955"/>
            <a:ext cx="8230235" cy="1143635"/>
          </a:xfrm>
        </p:spPr>
        <p:txBody>
          <a:bodyPr>
            <a:normAutofit/>
          </a:bodyPr>
          <a:lstStyle/>
          <a:p>
            <a:pPr algn="ctr"/>
            <a:r>
              <a:rPr lang="en-US" sz="4000" b="1" dirty="0"/>
              <a:t>Be Direct and Clear</a:t>
            </a:r>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15</a:t>
            </a:fld>
            <a:endParaRPr lang="en-US"/>
          </a:p>
        </p:txBody>
      </p:sp>
    </p:spTree>
    <p:extLst>
      <p:ext uri="{BB962C8B-B14F-4D97-AF65-F5344CB8AC3E}">
        <p14:creationId xmlns:p14="http://schemas.microsoft.com/office/powerpoint/2010/main" val="2146388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69BA3-6633-4BE1-AD09-C42055F3E653}"/>
              </a:ext>
            </a:extLst>
          </p:cNvPr>
          <p:cNvSpPr>
            <a:spLocks noGrp="1"/>
          </p:cNvSpPr>
          <p:nvPr>
            <p:ph type="title" idx="4294967295"/>
          </p:nvPr>
        </p:nvSpPr>
        <p:spPr>
          <a:xfrm>
            <a:off x="628650" y="365126"/>
            <a:ext cx="7886700" cy="1325563"/>
          </a:xfrm>
        </p:spPr>
        <p:txBody>
          <a:bodyPr>
            <a:normAutofit/>
          </a:bodyPr>
          <a:lstStyle/>
          <a:p>
            <a:pPr algn="ctr"/>
            <a:r>
              <a:rPr lang="en-US" sz="4000" dirty="0">
                <a:latin typeface="+mn-lt"/>
              </a:rPr>
              <a:t>Listen and Empathize</a:t>
            </a:r>
          </a:p>
        </p:txBody>
      </p:sp>
      <p:sp>
        <p:nvSpPr>
          <p:cNvPr id="3" name="Content Placeholder 2">
            <a:extLst>
              <a:ext uri="{FF2B5EF4-FFF2-40B4-BE49-F238E27FC236}">
                <a16:creationId xmlns:a16="http://schemas.microsoft.com/office/drawing/2014/main" id="{BBD1D7EB-0D3F-4286-A104-DB4929CA5254}"/>
              </a:ext>
            </a:extLst>
          </p:cNvPr>
          <p:cNvSpPr>
            <a:spLocks noGrp="1"/>
          </p:cNvSpPr>
          <p:nvPr>
            <p:ph idx="4294967295"/>
          </p:nvPr>
        </p:nvSpPr>
        <p:spPr>
          <a:xfrm>
            <a:off x="628650" y="1447800"/>
            <a:ext cx="7886700" cy="5105400"/>
          </a:xfrm>
        </p:spPr>
        <p:txBody>
          <a:bodyPr>
            <a:normAutofit lnSpcReduction="10000"/>
          </a:bodyPr>
          <a:lstStyle/>
          <a:p>
            <a:r>
              <a:rPr lang="en-US" sz="2200" dirty="0"/>
              <a:t>Pause and encourage the parent to respond to what they heard</a:t>
            </a:r>
          </a:p>
          <a:p>
            <a:r>
              <a:rPr lang="en-US" sz="2200" dirty="0"/>
              <a:t>Ask if this information fits the way they view their child</a:t>
            </a:r>
          </a:p>
          <a:p>
            <a:r>
              <a:rPr lang="en-US" sz="2200" dirty="0"/>
              <a:t>If the medical provider raised a concern, ask the parent if they were also concerned about this area, or if other family members have expressed concern</a:t>
            </a:r>
          </a:p>
          <a:p>
            <a:r>
              <a:rPr lang="en-US" sz="2200" dirty="0"/>
              <a:t>Listen and be ready for any emotional responses </a:t>
            </a:r>
          </a:p>
          <a:p>
            <a:r>
              <a:rPr lang="en-US" sz="2200" dirty="0"/>
              <a:t>If the parent is upset, respond with empathy but do not provide false reassurance:</a:t>
            </a:r>
          </a:p>
          <a:p>
            <a:pPr lvl="1"/>
            <a:r>
              <a:rPr lang="en-US" sz="1700" dirty="0"/>
              <a:t>“This is hard to hear”</a:t>
            </a:r>
          </a:p>
          <a:p>
            <a:pPr lvl="1"/>
            <a:r>
              <a:rPr lang="en-US" sz="1700" dirty="0"/>
              <a:t>“Even if you were also worried about your child’s language skills, it’s hard to hear me say it”</a:t>
            </a:r>
          </a:p>
          <a:p>
            <a:pPr lvl="1"/>
            <a:r>
              <a:rPr lang="en-US" sz="1700" dirty="0"/>
              <a:t>“This is a screening, not a diagnosis; it means that it’s important to get more information to see if there are services that would help your child continue to develop”</a:t>
            </a:r>
          </a:p>
          <a:p>
            <a:pPr lvl="1"/>
            <a:r>
              <a:rPr lang="en-US" sz="1700" dirty="0"/>
              <a:t>“You were hoping that I could reassure you; I’m concerned, but I also know there is help available”</a:t>
            </a:r>
          </a:p>
          <a:p>
            <a:endParaRPr lang="en-US" dirty="0"/>
          </a:p>
        </p:txBody>
      </p:sp>
      <p:sp>
        <p:nvSpPr>
          <p:cNvPr id="4" name="Slide Number Placeholder 3">
            <a:extLst>
              <a:ext uri="{FF2B5EF4-FFF2-40B4-BE49-F238E27FC236}">
                <a16:creationId xmlns:a16="http://schemas.microsoft.com/office/drawing/2014/main" id="{C9A86F09-54C7-4B5E-947F-F654BAEF9BC7}"/>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16</a:t>
            </a:fld>
            <a:endParaRPr lang="en-US"/>
          </a:p>
        </p:txBody>
      </p:sp>
    </p:spTree>
    <p:extLst>
      <p:ext uri="{BB962C8B-B14F-4D97-AF65-F5344CB8AC3E}">
        <p14:creationId xmlns:p14="http://schemas.microsoft.com/office/powerpoint/2010/main" val="2577523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Content Placeholder 2"/>
          <p:cNvSpPr>
            <a:spLocks noGrp="1"/>
          </p:cNvSpPr>
          <p:nvPr>
            <p:ph idx="4294967295"/>
          </p:nvPr>
        </p:nvSpPr>
        <p:spPr>
          <a:xfrm>
            <a:off x="380999" y="1295400"/>
            <a:ext cx="8463197" cy="5426076"/>
          </a:xfrm>
        </p:spPr>
        <p:txBody>
          <a:bodyPr>
            <a:normAutofit/>
          </a:bodyPr>
          <a:lstStyle/>
          <a:p>
            <a:r>
              <a:rPr lang="en-US" dirty="0"/>
              <a:t>Emphasize the importance of </a:t>
            </a:r>
            <a:r>
              <a:rPr lang="en-US" dirty="0">
                <a:solidFill>
                  <a:srgbClr val="0070C0"/>
                </a:solidFill>
              </a:rPr>
              <a:t>early identification </a:t>
            </a:r>
            <a:r>
              <a:rPr lang="en-US" dirty="0"/>
              <a:t>and the availability of </a:t>
            </a:r>
            <a:r>
              <a:rPr lang="en-US" dirty="0">
                <a:solidFill>
                  <a:srgbClr val="0070C0"/>
                </a:solidFill>
              </a:rPr>
              <a:t>early intervention:</a:t>
            </a:r>
          </a:p>
          <a:p>
            <a:pPr lvl="1"/>
            <a:r>
              <a:rPr lang="en-US" dirty="0"/>
              <a:t>“Most concerns or delays around language, play and interaction will not go away on their own. They can get worse over time if there is no intervention.”</a:t>
            </a:r>
          </a:p>
          <a:p>
            <a:pPr lvl="1"/>
            <a:r>
              <a:rPr lang="en-US" dirty="0"/>
              <a:t>“Most children respond well to early intervention; many improve with help and are better prepared for school.”</a:t>
            </a:r>
          </a:p>
          <a:p>
            <a:pPr lvl="1"/>
            <a:r>
              <a:rPr lang="en-US" dirty="0"/>
              <a:t>“It’s important to get the help now while your child is young and developing quickly.”</a:t>
            </a:r>
          </a:p>
          <a:p>
            <a:r>
              <a:rPr lang="en-US" dirty="0"/>
              <a:t>Follow the referral algorithm to identify the best referral recommendation.</a:t>
            </a:r>
          </a:p>
          <a:p>
            <a:r>
              <a:rPr lang="en-US" dirty="0"/>
              <a:t>Provide information in writing:</a:t>
            </a:r>
          </a:p>
          <a:p>
            <a:pPr lvl="1"/>
            <a:r>
              <a:rPr lang="en-US" dirty="0"/>
              <a:t>Information Summary of screening measures</a:t>
            </a:r>
          </a:p>
          <a:p>
            <a:pPr lvl="1"/>
            <a:r>
              <a:rPr lang="en-US" dirty="0"/>
              <a:t>Referral letter with the specific referral made</a:t>
            </a:r>
          </a:p>
          <a:p>
            <a:pPr lvl="1"/>
            <a:r>
              <a:rPr lang="en-US" dirty="0"/>
              <a:t>CDC </a:t>
            </a:r>
            <a:r>
              <a:rPr lang="en-US" i="1" dirty="0"/>
              <a:t>Milestones Moments </a:t>
            </a:r>
            <a:r>
              <a:rPr lang="en-US" dirty="0"/>
              <a:t>booklet and/or ASQ Activity Sheets</a:t>
            </a:r>
          </a:p>
          <a:p>
            <a:r>
              <a:rPr lang="en-US" dirty="0"/>
              <a:t>If possible, provide an earlier follow-up appointment if there was an area of concern or a referral made.</a:t>
            </a:r>
          </a:p>
          <a:p>
            <a:endParaRPr lang="en-US" dirty="0"/>
          </a:p>
          <a:p>
            <a:endParaRPr lang="en-US" dirty="0"/>
          </a:p>
          <a:p>
            <a:endParaRPr lang="en-US" dirty="0"/>
          </a:p>
        </p:txBody>
      </p:sp>
      <p:sp>
        <p:nvSpPr>
          <p:cNvPr id="124931" name="Title 1"/>
          <p:cNvSpPr>
            <a:spLocks noGrp="1"/>
          </p:cNvSpPr>
          <p:nvPr>
            <p:ph type="title" idx="4294967295"/>
          </p:nvPr>
        </p:nvSpPr>
        <p:spPr>
          <a:xfrm>
            <a:off x="457200" y="274955"/>
            <a:ext cx="8230235" cy="1143635"/>
          </a:xfrm>
        </p:spPr>
        <p:txBody>
          <a:bodyPr>
            <a:normAutofit/>
          </a:bodyPr>
          <a:lstStyle/>
          <a:p>
            <a:pPr algn="ctr"/>
            <a:r>
              <a:rPr lang="en-US" sz="4000" b="1" dirty="0"/>
              <a:t>Provide Recommendations and Referrals</a:t>
            </a:r>
          </a:p>
        </p:txBody>
      </p:sp>
      <p:sp>
        <p:nvSpPr>
          <p:cNvPr id="5" name="Slide Number Placeholder 4"/>
          <p:cNvSpPr>
            <a:spLocks noGrp="1"/>
          </p:cNvSpPr>
          <p:nvPr>
            <p:ph type="sldNum" sz="quarter" idx="4294967295"/>
          </p:nvPr>
        </p:nvSpPr>
        <p:spPr>
          <a:xfrm>
            <a:off x="6457950" y="6356351"/>
            <a:ext cx="2057400" cy="365125"/>
          </a:xfrm>
        </p:spPr>
        <p:txBody>
          <a:bodyPr/>
          <a:lstStyle/>
          <a:p>
            <a:fld id="{321B64B3-26B7-4913-B2C6-0CF9F900152A}" type="slidenum">
              <a:rPr lang="en-US" smtClean="0"/>
              <a:pPr/>
              <a:t>17</a:t>
            </a:fld>
            <a:endParaRPr lang="en-US"/>
          </a:p>
        </p:txBody>
      </p:sp>
    </p:spTree>
    <p:extLst>
      <p:ext uri="{BB962C8B-B14F-4D97-AF65-F5344CB8AC3E}">
        <p14:creationId xmlns:p14="http://schemas.microsoft.com/office/powerpoint/2010/main" val="3409503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idx="4294967295"/>
          </p:nvPr>
        </p:nvSpPr>
        <p:spPr>
          <a:xfrm>
            <a:off x="1066800" y="164890"/>
            <a:ext cx="7499350" cy="1143000"/>
          </a:xfrm>
        </p:spPr>
        <p:txBody>
          <a:bodyPr>
            <a:normAutofit/>
          </a:bodyPr>
          <a:lstStyle/>
          <a:p>
            <a:pPr algn="ctr" eaLnBrk="1" fontAlgn="auto" hangingPunct="1">
              <a:spcAft>
                <a:spcPts val="0"/>
              </a:spcAft>
              <a:defRPr/>
            </a:pPr>
            <a:r>
              <a:rPr lang="en-US" altLang="en-US" sz="4000" b="1" dirty="0">
                <a:ea typeface="+mj-ea"/>
                <a:cs typeface="+mj-cs"/>
              </a:rPr>
              <a:t>Cultural Considerations</a:t>
            </a:r>
          </a:p>
        </p:txBody>
      </p:sp>
      <p:sp>
        <p:nvSpPr>
          <p:cNvPr id="82947" name="Content Placeholder 2"/>
          <p:cNvSpPr>
            <a:spLocks noGrp="1"/>
          </p:cNvSpPr>
          <p:nvPr>
            <p:ph idx="4294967295"/>
          </p:nvPr>
        </p:nvSpPr>
        <p:spPr>
          <a:xfrm>
            <a:off x="838200" y="990600"/>
            <a:ext cx="7924800" cy="5410200"/>
          </a:xfrm>
        </p:spPr>
        <p:txBody>
          <a:bodyPr>
            <a:normAutofit fontScale="85000" lnSpcReduction="20000"/>
          </a:bodyPr>
          <a:lstStyle/>
          <a:p>
            <a:r>
              <a:rPr lang="en-US" sz="2800" dirty="0">
                <a:ea typeface="ＭＳ Ｐゴシック" pitchFamily="-100" charset="-128"/>
                <a:cs typeface="ＭＳ Ｐゴシック" pitchFamily="-100" charset="-128"/>
              </a:rPr>
              <a:t>Listen to parents’ explanation regarding why the child has a delay </a:t>
            </a:r>
          </a:p>
          <a:p>
            <a:pPr lvl="1"/>
            <a:r>
              <a:rPr lang="en-US" sz="2400" dirty="0"/>
              <a:t>E.g., “Me </a:t>
            </a:r>
            <a:r>
              <a:rPr lang="en-US" sz="2400" dirty="0" err="1"/>
              <a:t>echaron</a:t>
            </a:r>
            <a:r>
              <a:rPr lang="en-US" sz="2400" dirty="0"/>
              <a:t> mal de </a:t>
            </a:r>
            <a:r>
              <a:rPr lang="en-US" sz="2400" dirty="0" err="1"/>
              <a:t>ojo</a:t>
            </a:r>
            <a:r>
              <a:rPr lang="en-US" sz="2400" dirty="0"/>
              <a:t>.”</a:t>
            </a:r>
          </a:p>
          <a:p>
            <a:endParaRPr lang="en-US" sz="2800" dirty="0">
              <a:ea typeface="ＭＳ Ｐゴシック" pitchFamily="-100" charset="-128"/>
              <a:cs typeface="ＭＳ Ｐゴシック" pitchFamily="-100" charset="-128"/>
            </a:endParaRPr>
          </a:p>
          <a:p>
            <a:pPr eaLnBrk="1" hangingPunct="1"/>
            <a:r>
              <a:rPr lang="en-US" sz="2800" dirty="0">
                <a:ea typeface="ＭＳ Ｐゴシック" pitchFamily="-100" charset="-128"/>
                <a:cs typeface="ＭＳ Ｐゴシック" pitchFamily="-100" charset="-128"/>
              </a:rPr>
              <a:t>Provide parents with a gentle re-frame of why developmental delays occur:</a:t>
            </a:r>
          </a:p>
          <a:p>
            <a:pPr lvl="1" eaLnBrk="1" hangingPunct="1"/>
            <a:r>
              <a:rPr lang="en-US" sz="2400" dirty="0"/>
              <a:t>Reassure them that they have not caused the delay.</a:t>
            </a:r>
          </a:p>
          <a:p>
            <a:pPr lvl="1" eaLnBrk="1" hangingPunct="1"/>
            <a:endParaRPr lang="en-US" sz="2400" dirty="0"/>
          </a:p>
          <a:p>
            <a:pPr eaLnBrk="1" hangingPunct="1"/>
            <a:r>
              <a:rPr lang="en-US" sz="2800" dirty="0">
                <a:ea typeface="ＭＳ Ｐゴシック" pitchFamily="-100" charset="-128"/>
                <a:cs typeface="ＭＳ Ｐゴシック" pitchFamily="-100" charset="-128"/>
              </a:rPr>
              <a:t>Discuss services and interventions</a:t>
            </a:r>
          </a:p>
          <a:p>
            <a:pPr lvl="1"/>
            <a:r>
              <a:rPr lang="en-US" sz="2500" dirty="0">
                <a:ea typeface="ＭＳ Ｐゴシック" pitchFamily="-100" charset="-128"/>
                <a:cs typeface="ＭＳ Ｐゴシック" pitchFamily="-100" charset="-128"/>
              </a:rPr>
              <a:t>Reassure parents that they are in charge; they can accept or decline any suggested intervention.</a:t>
            </a:r>
          </a:p>
          <a:p>
            <a:pPr lvl="1"/>
            <a:r>
              <a:rPr lang="en-US" sz="2500" dirty="0">
                <a:ea typeface="ＭＳ Ｐゴシック" pitchFamily="-100" charset="-128"/>
                <a:cs typeface="ＭＳ Ｐゴシック" pitchFamily="-100" charset="-128"/>
              </a:rPr>
              <a:t>Early intervention services can be provided in the home.</a:t>
            </a:r>
          </a:p>
          <a:p>
            <a:pPr lvl="1"/>
            <a:r>
              <a:rPr lang="en-US" sz="2500" dirty="0">
                <a:ea typeface="ＭＳ Ｐゴシック" pitchFamily="-100" charset="-128"/>
                <a:cs typeface="ＭＳ Ｐゴシック" pitchFamily="-100" charset="-128"/>
              </a:rPr>
              <a:t>Early intervention services are provided at no charge to the family.</a:t>
            </a:r>
          </a:p>
          <a:p>
            <a:pPr lvl="1"/>
            <a:r>
              <a:rPr lang="en-US" sz="2500" dirty="0">
                <a:ea typeface="ＭＳ Ｐゴシック" pitchFamily="-100" charset="-128"/>
                <a:cs typeface="ＭＳ Ｐゴシック" pitchFamily="-100" charset="-128"/>
              </a:rPr>
              <a:t>Early intervention providers do not report to immigration.</a:t>
            </a:r>
          </a:p>
          <a:p>
            <a:pPr eaLnBrk="1" hangingPunct="1"/>
            <a:endParaRPr lang="en-US" sz="2800" dirty="0">
              <a:ea typeface="ＭＳ Ｐゴシック" pitchFamily="-100" charset="-128"/>
              <a:cs typeface="ＭＳ Ｐゴシック" pitchFamily="-100" charset="-128"/>
            </a:endParaRPr>
          </a:p>
          <a:p>
            <a:pPr eaLnBrk="1" hangingPunct="1"/>
            <a:r>
              <a:rPr lang="en-US" sz="2800" dirty="0">
                <a:ea typeface="ＭＳ Ｐゴシック" pitchFamily="-100" charset="-128"/>
                <a:cs typeface="ＭＳ Ｐゴシック" pitchFamily="-100" charset="-128"/>
              </a:rPr>
              <a:t>Be open to hearing about alternative interventions and alternative healing practices. </a:t>
            </a:r>
          </a:p>
        </p:txBody>
      </p:sp>
    </p:spTree>
    <p:extLst>
      <p:ext uri="{BB962C8B-B14F-4D97-AF65-F5344CB8AC3E}">
        <p14:creationId xmlns:p14="http://schemas.microsoft.com/office/powerpoint/2010/main" val="372781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idx="4294967295"/>
          </p:nvPr>
        </p:nvSpPr>
        <p:spPr>
          <a:xfrm>
            <a:off x="609600" y="228600"/>
            <a:ext cx="8229600" cy="1143000"/>
          </a:xfrm>
        </p:spPr>
        <p:txBody>
          <a:bodyPr>
            <a:normAutofit/>
          </a:bodyPr>
          <a:lstStyle/>
          <a:p>
            <a:pPr algn="ctr"/>
            <a:r>
              <a:rPr lang="en-US" sz="4000" b="1" dirty="0"/>
              <a:t>Cultural Competence Overview</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408752032"/>
              </p:ext>
            </p:extLst>
          </p:nvPr>
        </p:nvGraphicFramePr>
        <p:xfrm>
          <a:off x="304800" y="1447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4294967295"/>
          </p:nvPr>
        </p:nvSpPr>
        <p:spPr>
          <a:xfrm>
            <a:off x="6457950" y="6356351"/>
            <a:ext cx="2057400" cy="365125"/>
          </a:xfrm>
        </p:spPr>
        <p:txBody>
          <a:bodyPr/>
          <a:lstStyle/>
          <a:p>
            <a:fld id="{321B64B3-26B7-4913-B2C6-0CF9F900152A}" type="slidenum">
              <a:rPr lang="en-US" smtClean="0"/>
              <a:pPr/>
              <a:t>19</a:t>
            </a:fld>
            <a:endParaRPr lang="en-US"/>
          </a:p>
        </p:txBody>
      </p:sp>
    </p:spTree>
    <p:extLst>
      <p:ext uri="{BB962C8B-B14F-4D97-AF65-F5344CB8AC3E}">
        <p14:creationId xmlns:p14="http://schemas.microsoft.com/office/powerpoint/2010/main" val="187536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EB16A-6943-49E4-BA30-74CD0D0AD7B3}"/>
              </a:ext>
            </a:extLst>
          </p:cNvPr>
          <p:cNvSpPr>
            <a:spLocks noGrp="1"/>
          </p:cNvSpPr>
          <p:nvPr>
            <p:ph type="title" idx="4294967295"/>
          </p:nvPr>
        </p:nvSpPr>
        <p:spPr>
          <a:xfrm>
            <a:off x="227597" y="198020"/>
            <a:ext cx="7886700" cy="1325563"/>
          </a:xfrm>
        </p:spPr>
        <p:txBody>
          <a:bodyPr lIns="0" tIns="0" rIns="0" bIns="0" anchor="t" anchorCtr="0">
            <a:normAutofit/>
          </a:bodyPr>
          <a:lstStyle/>
          <a:p>
            <a:pPr algn="ctr"/>
            <a:r>
              <a:rPr lang="en-US" sz="4000" b="1" dirty="0">
                <a:solidFill>
                  <a:srgbClr val="D05928"/>
                </a:solidFill>
                <a:latin typeface="Arial"/>
                <a:cs typeface="Arial"/>
              </a:rPr>
              <a:t>Developmental Conversations</a:t>
            </a:r>
          </a:p>
        </p:txBody>
      </p:sp>
      <p:sp>
        <p:nvSpPr>
          <p:cNvPr id="3" name="Content Placeholder 2">
            <a:extLst>
              <a:ext uri="{FF2B5EF4-FFF2-40B4-BE49-F238E27FC236}">
                <a16:creationId xmlns:a16="http://schemas.microsoft.com/office/drawing/2014/main" id="{A9484B44-EC68-4D28-9B95-E51C6DC0ED20}"/>
              </a:ext>
            </a:extLst>
          </p:cNvPr>
          <p:cNvSpPr>
            <a:spLocks noGrp="1"/>
          </p:cNvSpPr>
          <p:nvPr>
            <p:ph idx="4294967295"/>
          </p:nvPr>
        </p:nvSpPr>
        <p:spPr>
          <a:xfrm>
            <a:off x="207544" y="1056942"/>
            <a:ext cx="7886700" cy="4351338"/>
          </a:xfrm>
        </p:spPr>
        <p:txBody>
          <a:bodyPr lIns="0" tIns="0" rIns="0" bIns="0" anchor="t" anchorCtr="0">
            <a:normAutofit/>
          </a:bodyPr>
          <a:lstStyle/>
          <a:p>
            <a:r>
              <a:rPr lang="en-US" sz="2800" dirty="0">
                <a:latin typeface="Arial"/>
                <a:cs typeface="Arial"/>
              </a:rPr>
              <a:t>Pediatric providers see children many times in the crucial first three years of life.</a:t>
            </a:r>
          </a:p>
          <a:p>
            <a:r>
              <a:rPr lang="en-US" sz="2800" dirty="0">
                <a:latin typeface="Arial"/>
                <a:cs typeface="Arial"/>
              </a:rPr>
              <a:t>Developmental conversations during well-child visits:</a:t>
            </a:r>
          </a:p>
          <a:p>
            <a:pPr lvl="1"/>
            <a:r>
              <a:rPr lang="en-US" sz="2000" dirty="0">
                <a:latin typeface="Arial"/>
                <a:cs typeface="Arial"/>
              </a:rPr>
              <a:t>Support developmental progress.</a:t>
            </a:r>
          </a:p>
          <a:p>
            <a:pPr lvl="1"/>
            <a:r>
              <a:rPr lang="en-US" sz="2000" dirty="0">
                <a:latin typeface="Arial"/>
                <a:cs typeface="Arial"/>
              </a:rPr>
              <a:t>Enhance parent-child relationships.</a:t>
            </a:r>
          </a:p>
          <a:p>
            <a:pPr lvl="1"/>
            <a:r>
              <a:rPr lang="en-US" sz="2000" dirty="0">
                <a:latin typeface="Arial"/>
                <a:cs typeface="Arial"/>
              </a:rPr>
              <a:t>Provide linkage to needed resources.</a:t>
            </a:r>
          </a:p>
          <a:p>
            <a:pPr lvl="1"/>
            <a:r>
              <a:rPr lang="en-US" sz="2000" dirty="0">
                <a:latin typeface="Arial"/>
                <a:cs typeface="Arial"/>
              </a:rPr>
              <a:t>Strengthen connections between families and pediatric providers.</a:t>
            </a:r>
          </a:p>
        </p:txBody>
      </p:sp>
      <p:sp>
        <p:nvSpPr>
          <p:cNvPr id="4" name="Slide Number Placeholder 3">
            <a:extLst>
              <a:ext uri="{FF2B5EF4-FFF2-40B4-BE49-F238E27FC236}">
                <a16:creationId xmlns:a16="http://schemas.microsoft.com/office/drawing/2014/main" id="{81C1941F-9A71-4805-956D-E6D80909D7D6}"/>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2</a:t>
            </a:fld>
            <a:endParaRPr lang="en-US"/>
          </a:p>
        </p:txBody>
      </p:sp>
    </p:spTree>
    <p:extLst>
      <p:ext uri="{BB962C8B-B14F-4D97-AF65-F5344CB8AC3E}">
        <p14:creationId xmlns:p14="http://schemas.microsoft.com/office/powerpoint/2010/main" val="4022342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idx="4294967295"/>
          </p:nvPr>
        </p:nvSpPr>
        <p:spPr>
          <a:xfrm>
            <a:off x="457200" y="274955"/>
            <a:ext cx="8230235" cy="1143635"/>
          </a:xfrm>
        </p:spPr>
        <p:txBody>
          <a:bodyPr>
            <a:normAutofit/>
          </a:bodyPr>
          <a:lstStyle/>
          <a:p>
            <a:pPr algn="ctr"/>
            <a:r>
              <a:rPr lang="en-US" sz="4000" b="1" dirty="0"/>
              <a:t>Racism, Bias and Disparities</a:t>
            </a:r>
          </a:p>
        </p:txBody>
      </p:sp>
      <p:sp>
        <p:nvSpPr>
          <p:cNvPr id="131075" name="Content Placeholder 2"/>
          <p:cNvSpPr>
            <a:spLocks noGrp="1"/>
          </p:cNvSpPr>
          <p:nvPr>
            <p:ph idx="4294967295"/>
          </p:nvPr>
        </p:nvSpPr>
        <p:spPr>
          <a:xfrm>
            <a:off x="457200" y="1600200"/>
            <a:ext cx="8461948" cy="4526915"/>
          </a:xfrm>
        </p:spPr>
        <p:txBody>
          <a:bodyPr>
            <a:normAutofit lnSpcReduction="10000"/>
          </a:bodyPr>
          <a:lstStyle/>
          <a:p>
            <a:r>
              <a:rPr lang="en-US" sz="2400" dirty="0"/>
              <a:t>Racism as a social determinant of health: </a:t>
            </a:r>
          </a:p>
          <a:p>
            <a:pPr lvl="1"/>
            <a:r>
              <a:rPr lang="en-US" sz="2100" dirty="0"/>
              <a:t>Creates toxic stress</a:t>
            </a:r>
          </a:p>
          <a:p>
            <a:pPr lvl="1"/>
            <a:r>
              <a:rPr lang="en-US" sz="2100" dirty="0"/>
              <a:t>Impacts children’s health before birth (e.g., AAIMM)</a:t>
            </a:r>
          </a:p>
          <a:p>
            <a:r>
              <a:rPr lang="en-US" sz="2400" dirty="0"/>
              <a:t>Black and Latinx diagnosed with developmental delays at older ages.</a:t>
            </a:r>
          </a:p>
          <a:p>
            <a:r>
              <a:rPr lang="en-US" sz="2400" dirty="0"/>
              <a:t>Explicit Bias – Consciously accepts prejudice in favor of, or against one group compared with another. </a:t>
            </a:r>
          </a:p>
          <a:p>
            <a:pPr marL="0" indent="0">
              <a:buNone/>
            </a:pPr>
            <a:r>
              <a:rPr lang="en-US" sz="2400" dirty="0"/>
              <a:t>           VERSUS </a:t>
            </a:r>
          </a:p>
          <a:p>
            <a:r>
              <a:rPr lang="en-US" sz="2400" dirty="0"/>
              <a:t>Implicit Bias – Unconscious prejudice and stereotypes.</a:t>
            </a:r>
          </a:p>
          <a:p>
            <a:endParaRPr lang="en-US" sz="2400" dirty="0"/>
          </a:p>
          <a:p>
            <a:r>
              <a:rPr lang="en-US" sz="2400" b="1" dirty="0"/>
              <a:t>Need to create a “culturally safe” place in pediatric settings.</a:t>
            </a:r>
            <a:endParaRPr lang="en-US" sz="2400" dirty="0"/>
          </a:p>
          <a:p>
            <a:endParaRPr lang="en-US" sz="2400" dirty="0"/>
          </a:p>
          <a:p>
            <a:endParaRPr lang="en-US" dirty="0"/>
          </a:p>
          <a:p>
            <a:endParaRPr lang="en-US" dirty="0"/>
          </a:p>
        </p:txBody>
      </p:sp>
      <p:sp>
        <p:nvSpPr>
          <p:cNvPr id="7" name="Slide Number Placeholder 6"/>
          <p:cNvSpPr>
            <a:spLocks noGrp="1"/>
          </p:cNvSpPr>
          <p:nvPr>
            <p:ph type="sldNum" sz="quarter" idx="4294967295"/>
          </p:nvPr>
        </p:nvSpPr>
        <p:spPr>
          <a:xfrm>
            <a:off x="6457950" y="6356351"/>
            <a:ext cx="2057400" cy="365125"/>
          </a:xfrm>
        </p:spPr>
        <p:txBody>
          <a:bodyPr/>
          <a:lstStyle/>
          <a:p>
            <a:fld id="{321B64B3-26B7-4913-B2C6-0CF9F900152A}" type="slidenum">
              <a:rPr lang="en-US" smtClean="0"/>
              <a:pPr/>
              <a:t>20</a:t>
            </a:fld>
            <a:endParaRPr lang="en-US"/>
          </a:p>
        </p:txBody>
      </p:sp>
    </p:spTree>
    <p:extLst>
      <p:ext uri="{BB962C8B-B14F-4D97-AF65-F5344CB8AC3E}">
        <p14:creationId xmlns:p14="http://schemas.microsoft.com/office/powerpoint/2010/main" val="3781674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idx="4294967295"/>
          </p:nvPr>
        </p:nvSpPr>
        <p:spPr>
          <a:xfrm>
            <a:off x="457200" y="274955"/>
            <a:ext cx="8230235" cy="1143635"/>
          </a:xfrm>
        </p:spPr>
        <p:txBody>
          <a:bodyPr>
            <a:normAutofit/>
          </a:bodyPr>
          <a:lstStyle/>
          <a:p>
            <a:pPr algn="ctr"/>
            <a:r>
              <a:rPr lang="en-US" sz="4000" b="1" dirty="0"/>
              <a:t>Racism, Bias and Disparities</a:t>
            </a:r>
            <a:br>
              <a:rPr lang="en-US" sz="4000" b="1" dirty="0"/>
            </a:br>
            <a:r>
              <a:rPr lang="en-US" sz="4000" b="1" dirty="0"/>
              <a:t>Resources</a:t>
            </a:r>
          </a:p>
        </p:txBody>
      </p:sp>
      <p:sp>
        <p:nvSpPr>
          <p:cNvPr id="131075" name="Content Placeholder 2"/>
          <p:cNvSpPr>
            <a:spLocks noGrp="1"/>
          </p:cNvSpPr>
          <p:nvPr>
            <p:ph idx="4294967295"/>
          </p:nvPr>
        </p:nvSpPr>
        <p:spPr>
          <a:xfrm>
            <a:off x="456565" y="1418590"/>
            <a:ext cx="8461948" cy="4937761"/>
          </a:xfrm>
        </p:spPr>
        <p:txBody>
          <a:bodyPr>
            <a:normAutofit fontScale="92500" lnSpcReduction="20000"/>
          </a:bodyPr>
          <a:lstStyle/>
          <a:p>
            <a:r>
              <a:rPr lang="en-US" sz="1800" dirty="0"/>
              <a:t>American Academy of Pediatrics. (2020). American Academy of Pediatrics condemns racism, offers advice for families for how to talk to their children. </a:t>
            </a:r>
            <a:r>
              <a:rPr lang="en-US" sz="1800" dirty="0">
                <a:hlinkClick r:id="rId3"/>
              </a:rPr>
              <a:t>https://services.aap.org/en/news-room/news-releases/aap/2020/american-academy-of-pediatrics-condemns-racism-offers-advice-for-families-for-how-to-talk-to-their-children/</a:t>
            </a:r>
            <a:endParaRPr lang="en-US" sz="1800" dirty="0"/>
          </a:p>
          <a:p>
            <a:r>
              <a:rPr lang="en-US" sz="1800" dirty="0" err="1"/>
              <a:t>Bucknor</a:t>
            </a:r>
            <a:r>
              <a:rPr lang="en-US" sz="1800" dirty="0"/>
              <a:t>-Ferron, P., &amp; </a:t>
            </a:r>
            <a:r>
              <a:rPr lang="en-US" sz="1800" dirty="0" err="1"/>
              <a:t>Zagaja</a:t>
            </a:r>
            <a:r>
              <a:rPr lang="en-US" sz="1800" dirty="0"/>
              <a:t>, L. (2016). Five strategies to combat unconscious bias. </a:t>
            </a:r>
            <a:r>
              <a:rPr lang="en-US" sz="1800" i="1" dirty="0"/>
              <a:t>Nursing, 46</a:t>
            </a:r>
            <a:r>
              <a:rPr lang="en-US" sz="1800" dirty="0"/>
              <a:t>(11), 61-62. </a:t>
            </a:r>
            <a:r>
              <a:rPr lang="en-US" sz="1800" dirty="0">
                <a:hlinkClick r:id="rId4"/>
              </a:rPr>
              <a:t>https://www.nursingcenter.com/journalarticle?Article_ID=3832944&amp;Journal_ID=54016&amp;Issue_ID=3832735</a:t>
            </a:r>
            <a:endParaRPr lang="en-US" sz="1800" dirty="0"/>
          </a:p>
          <a:p>
            <a:r>
              <a:rPr lang="en-US" sz="1800" dirty="0"/>
              <a:t>Guo, W., &amp; </a:t>
            </a:r>
            <a:r>
              <a:rPr lang="en-US" sz="1800" dirty="0" err="1"/>
              <a:t>Vulchi</a:t>
            </a:r>
            <a:r>
              <a:rPr lang="en-US" sz="1800" dirty="0"/>
              <a:t>, P. (2019). </a:t>
            </a:r>
            <a:r>
              <a:rPr lang="en-US" sz="1800" i="1" dirty="0"/>
              <a:t>Tell me who you are. </a:t>
            </a:r>
            <a:r>
              <a:rPr lang="en-US" sz="1800" dirty="0" err="1"/>
              <a:t>TarcherPerigree</a:t>
            </a:r>
            <a:r>
              <a:rPr lang="en-US" sz="1800" dirty="0"/>
              <a:t>.</a:t>
            </a:r>
          </a:p>
          <a:p>
            <a:r>
              <a:rPr lang="en-US" sz="1800" dirty="0"/>
              <a:t>Kemp, C. (2018). Learn how to recognize your own biases and how they may affect child health. </a:t>
            </a:r>
            <a:r>
              <a:rPr lang="en-US" sz="1800" i="1" dirty="0"/>
              <a:t>AAP News. </a:t>
            </a:r>
            <a:r>
              <a:rPr lang="en-US" sz="1800" dirty="0">
                <a:hlinkClick r:id="rId5"/>
              </a:rPr>
              <a:t>https://www.aappublications.org/news/2018/08/23/nce18racism082318</a:t>
            </a:r>
            <a:r>
              <a:rPr lang="en-US" sz="1800" dirty="0"/>
              <a:t> </a:t>
            </a:r>
          </a:p>
          <a:p>
            <a:r>
              <a:rPr lang="en-US" sz="1800" dirty="0" err="1"/>
              <a:t>Kendi</a:t>
            </a:r>
            <a:r>
              <a:rPr lang="en-US" sz="1800" dirty="0"/>
              <a:t>, I. X. (2019). </a:t>
            </a:r>
            <a:r>
              <a:rPr lang="en-US" sz="1800" i="1" dirty="0"/>
              <a:t>How to be an antiracist</a:t>
            </a:r>
            <a:r>
              <a:rPr lang="en-US" sz="1800" dirty="0"/>
              <a:t>. One World.</a:t>
            </a:r>
          </a:p>
          <a:p>
            <a:r>
              <a:rPr lang="en-US" sz="1800" dirty="0"/>
              <a:t>Lynch, E., &amp; Hanson, M. J. (Eds). (2011). </a:t>
            </a:r>
            <a:r>
              <a:rPr lang="en-US" sz="1800" i="1" dirty="0"/>
              <a:t>Developing cross-cultural competence.</a:t>
            </a:r>
            <a:r>
              <a:rPr lang="en-US" sz="1800" dirty="0"/>
              <a:t> Paul H. Brookes Publishing Co., Inc.</a:t>
            </a:r>
          </a:p>
          <a:p>
            <a:r>
              <a:rPr lang="en-US" sz="1800" dirty="0"/>
              <a:t>Roth, A. (2019). Bias: Do you see what influences you? </a:t>
            </a:r>
            <a:r>
              <a:rPr lang="en-US" sz="1800" i="1" dirty="0"/>
              <a:t>Pediatrics Nationwide</a:t>
            </a:r>
            <a:r>
              <a:rPr lang="en-US" sz="1800" dirty="0"/>
              <a:t>. </a:t>
            </a:r>
            <a:r>
              <a:rPr lang="en-US" sz="1800" dirty="0">
                <a:hlinkClick r:id="rId6"/>
              </a:rPr>
              <a:t>https://pediatricsnationwide.org/2019/10/10/bias-do-you-see-what-influences-you/</a:t>
            </a:r>
            <a:endParaRPr lang="en-US" sz="1800" dirty="0"/>
          </a:p>
          <a:p>
            <a:r>
              <a:rPr lang="en-US" sz="1800" dirty="0" err="1"/>
              <a:t>Schnierle</a:t>
            </a:r>
            <a:r>
              <a:rPr lang="en-US" sz="1800" dirty="0"/>
              <a:t>, J., Christian-Brathwaite, N., &amp; </a:t>
            </a:r>
            <a:r>
              <a:rPr lang="en-US" sz="1800" dirty="0" err="1"/>
              <a:t>Louisias</a:t>
            </a:r>
            <a:r>
              <a:rPr lang="en-US" sz="1800" dirty="0"/>
              <a:t>, M. (2019). Implicit bias: What every pediatrician should know about the effect of bias on health and future directions. </a:t>
            </a:r>
            <a:r>
              <a:rPr lang="en-US" sz="1800" i="1" dirty="0"/>
              <a:t>Current Problems in Pediatric and Adolescent Health Care, 49</a:t>
            </a:r>
            <a:r>
              <a:rPr lang="en-US" sz="1800" dirty="0"/>
              <a:t>(2), 34-44. </a:t>
            </a:r>
            <a:r>
              <a:rPr lang="en-US" sz="1800" dirty="0">
                <a:hlinkClick r:id="rId7"/>
              </a:rPr>
              <a:t>https://www.ncbi.nlm.nih.gov/pmc/articles/PMC6652181/</a:t>
            </a:r>
            <a:endParaRPr lang="en-US" sz="1800" dirty="0"/>
          </a:p>
          <a:p>
            <a:endParaRPr lang="en-US" sz="1800" dirty="0"/>
          </a:p>
          <a:p>
            <a:endParaRPr lang="en-US" sz="1800" dirty="0"/>
          </a:p>
          <a:p>
            <a:endParaRPr lang="en-US" sz="1800" dirty="0"/>
          </a:p>
        </p:txBody>
      </p:sp>
      <p:sp>
        <p:nvSpPr>
          <p:cNvPr id="7" name="Slide Number Placeholder 6"/>
          <p:cNvSpPr>
            <a:spLocks noGrp="1"/>
          </p:cNvSpPr>
          <p:nvPr>
            <p:ph type="sldNum" sz="quarter" idx="4294967295"/>
          </p:nvPr>
        </p:nvSpPr>
        <p:spPr>
          <a:xfrm>
            <a:off x="6457950" y="6356351"/>
            <a:ext cx="2057400" cy="365125"/>
          </a:xfrm>
        </p:spPr>
        <p:txBody>
          <a:bodyPr/>
          <a:lstStyle/>
          <a:p>
            <a:fld id="{321B64B3-26B7-4913-B2C6-0CF9F900152A}" type="slidenum">
              <a:rPr lang="en-US" smtClean="0"/>
              <a:pPr/>
              <a:t>21</a:t>
            </a:fld>
            <a:endParaRPr lang="en-US"/>
          </a:p>
        </p:txBody>
      </p:sp>
    </p:spTree>
    <p:extLst>
      <p:ext uri="{BB962C8B-B14F-4D97-AF65-F5344CB8AC3E}">
        <p14:creationId xmlns:p14="http://schemas.microsoft.com/office/powerpoint/2010/main" val="1279431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idx="4294967295"/>
          </p:nvPr>
        </p:nvSpPr>
        <p:spPr>
          <a:xfrm>
            <a:off x="457200" y="274955"/>
            <a:ext cx="8230235" cy="1143635"/>
          </a:xfrm>
        </p:spPr>
        <p:txBody>
          <a:bodyPr>
            <a:normAutofit/>
          </a:bodyPr>
          <a:lstStyle/>
          <a:p>
            <a:pPr algn="ctr"/>
            <a:r>
              <a:rPr lang="en-US" sz="4000" b="1" dirty="0"/>
              <a:t>Cultural Competence</a:t>
            </a:r>
          </a:p>
        </p:txBody>
      </p:sp>
      <p:sp>
        <p:nvSpPr>
          <p:cNvPr id="131075" name="Content Placeholder 2"/>
          <p:cNvSpPr>
            <a:spLocks noGrp="1"/>
          </p:cNvSpPr>
          <p:nvPr>
            <p:ph idx="4294967295"/>
          </p:nvPr>
        </p:nvSpPr>
        <p:spPr>
          <a:xfrm>
            <a:off x="457200" y="1600200"/>
            <a:ext cx="8230235" cy="4526915"/>
          </a:xfrm>
        </p:spPr>
        <p:txBody>
          <a:bodyPr>
            <a:normAutofit/>
          </a:bodyPr>
          <a:lstStyle/>
          <a:p>
            <a:r>
              <a:rPr lang="en-US" sz="2400" dirty="0"/>
              <a:t>Learn about one’s own roots.</a:t>
            </a:r>
          </a:p>
          <a:p>
            <a:pPr>
              <a:buNone/>
            </a:pPr>
            <a:endParaRPr lang="en-US" sz="2400" dirty="0"/>
          </a:p>
          <a:p>
            <a:r>
              <a:rPr lang="en-US" sz="2400" dirty="0"/>
              <a:t>Examine values &amp; behaviors, beliefs and customs of one’s own cultural heritage.</a:t>
            </a:r>
          </a:p>
          <a:p>
            <a:pPr marL="0" indent="0">
              <a:buNone/>
            </a:pPr>
            <a:endParaRPr lang="en-US" sz="2400" dirty="0"/>
          </a:p>
          <a:p>
            <a:r>
              <a:rPr lang="en-US" sz="2400" dirty="0"/>
              <a:t>Learn about others’ cultures and values.</a:t>
            </a:r>
          </a:p>
          <a:p>
            <a:endParaRPr lang="en-US" sz="2400" dirty="0"/>
          </a:p>
          <a:p>
            <a:r>
              <a:rPr lang="en-US" sz="2400" dirty="0"/>
              <a:t>Consider diversity within and between cultural groups.</a:t>
            </a:r>
          </a:p>
          <a:p>
            <a:endParaRPr lang="en-US" sz="2400" dirty="0"/>
          </a:p>
          <a:p>
            <a:r>
              <a:rPr lang="en-US" sz="2400" dirty="0"/>
              <a:t>Make no assumptions about concerns, priorities and resources.</a:t>
            </a:r>
          </a:p>
          <a:p>
            <a:endParaRPr lang="en-US" dirty="0"/>
          </a:p>
          <a:p>
            <a:endParaRPr lang="en-US" dirty="0"/>
          </a:p>
        </p:txBody>
      </p:sp>
      <p:sp>
        <p:nvSpPr>
          <p:cNvPr id="7" name="Slide Number Placeholder 6"/>
          <p:cNvSpPr>
            <a:spLocks noGrp="1"/>
          </p:cNvSpPr>
          <p:nvPr>
            <p:ph type="sldNum" sz="quarter" idx="4294967295"/>
          </p:nvPr>
        </p:nvSpPr>
        <p:spPr>
          <a:xfrm>
            <a:off x="6457950" y="6356351"/>
            <a:ext cx="2057400" cy="365125"/>
          </a:xfrm>
        </p:spPr>
        <p:txBody>
          <a:bodyPr/>
          <a:lstStyle/>
          <a:p>
            <a:fld id="{321B64B3-26B7-4913-B2C6-0CF9F900152A}" type="slidenum">
              <a:rPr lang="en-US" smtClean="0"/>
              <a:pPr/>
              <a:t>22</a:t>
            </a:fld>
            <a:endParaRPr lang="en-US"/>
          </a:p>
        </p:txBody>
      </p:sp>
    </p:spTree>
    <p:extLst>
      <p:ext uri="{BB962C8B-B14F-4D97-AF65-F5344CB8AC3E}">
        <p14:creationId xmlns:p14="http://schemas.microsoft.com/office/powerpoint/2010/main" val="2461948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955"/>
            <a:ext cx="8230235" cy="1143635"/>
          </a:xfrm>
        </p:spPr>
        <p:txBody>
          <a:bodyPr>
            <a:normAutofit/>
          </a:bodyPr>
          <a:lstStyle/>
          <a:p>
            <a:pPr algn="ctr"/>
            <a:r>
              <a:rPr lang="en-US" sz="4000" b="1" dirty="0"/>
              <a:t>Cultural Considerations</a:t>
            </a:r>
          </a:p>
        </p:txBody>
      </p:sp>
      <p:sp>
        <p:nvSpPr>
          <p:cNvPr id="3" name="Content Placeholder 2"/>
          <p:cNvSpPr>
            <a:spLocks noGrp="1"/>
          </p:cNvSpPr>
          <p:nvPr>
            <p:ph idx="4294967295"/>
          </p:nvPr>
        </p:nvSpPr>
        <p:spPr>
          <a:xfrm>
            <a:off x="457200" y="1219200"/>
            <a:ext cx="8229600" cy="4724400"/>
          </a:xfrm>
        </p:spPr>
        <p:txBody>
          <a:bodyPr>
            <a:normAutofit fontScale="92500"/>
          </a:bodyPr>
          <a:lstStyle/>
          <a:p>
            <a:pPr>
              <a:buNone/>
            </a:pPr>
            <a:endParaRPr lang="en-US" dirty="0"/>
          </a:p>
          <a:p>
            <a:pPr>
              <a:lnSpc>
                <a:spcPct val="110000"/>
              </a:lnSpc>
            </a:pPr>
            <a:r>
              <a:rPr lang="en-US" sz="2600" dirty="0"/>
              <a:t>Consider how we treat each other. </a:t>
            </a:r>
          </a:p>
          <a:p>
            <a:pPr>
              <a:lnSpc>
                <a:spcPct val="110000"/>
              </a:lnSpc>
            </a:pPr>
            <a:r>
              <a:rPr lang="en-US" sz="2600" dirty="0"/>
              <a:t> Show respect for all people.</a:t>
            </a:r>
          </a:p>
          <a:p>
            <a:pPr>
              <a:lnSpc>
                <a:spcPct val="110000"/>
              </a:lnSpc>
            </a:pPr>
            <a:r>
              <a:rPr lang="en-US" sz="2600" dirty="0"/>
              <a:t> Ask questions and avoid assumptions.</a:t>
            </a:r>
          </a:p>
          <a:p>
            <a:pPr>
              <a:lnSpc>
                <a:spcPct val="110000"/>
              </a:lnSpc>
            </a:pPr>
            <a:r>
              <a:rPr lang="en-US" sz="2600" dirty="0"/>
              <a:t> Treat others as you would like to be treated.</a:t>
            </a:r>
          </a:p>
          <a:p>
            <a:pPr>
              <a:lnSpc>
                <a:spcPct val="110000"/>
              </a:lnSpc>
            </a:pPr>
            <a:r>
              <a:rPr lang="en-US" sz="2600" dirty="0"/>
              <a:t> Apologize if you make a mistake or accidentally offend.</a:t>
            </a:r>
          </a:p>
          <a:p>
            <a:pPr>
              <a:lnSpc>
                <a:spcPct val="110000"/>
              </a:lnSpc>
            </a:pPr>
            <a:r>
              <a:rPr lang="en-US" sz="2600" dirty="0"/>
              <a:t> Cultural competence is not a set skill but an ongoing process.</a:t>
            </a:r>
          </a:p>
          <a:p>
            <a:pPr>
              <a:lnSpc>
                <a:spcPct val="110000"/>
              </a:lnSpc>
            </a:pPr>
            <a:r>
              <a:rPr lang="en-US" sz="2600" dirty="0"/>
              <a:t> Reflective practice is a tool for the development of cultural competence.</a:t>
            </a:r>
          </a:p>
          <a:p>
            <a:pPr lvl="2">
              <a:buNone/>
            </a:pPr>
            <a:endParaRPr lang="en-US" sz="2800" dirty="0"/>
          </a:p>
          <a:p>
            <a:endParaRPr lang="en-US"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23</a:t>
            </a:fld>
            <a:endParaRPr lang="en-US"/>
          </a:p>
        </p:txBody>
      </p:sp>
    </p:spTree>
    <p:extLst>
      <p:ext uri="{BB962C8B-B14F-4D97-AF65-F5344CB8AC3E}">
        <p14:creationId xmlns:p14="http://schemas.microsoft.com/office/powerpoint/2010/main" val="333843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idx="4294967295"/>
          </p:nvPr>
        </p:nvSpPr>
        <p:spPr>
          <a:xfrm>
            <a:off x="457198" y="228601"/>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Calibri"/>
              <a:buNone/>
            </a:pPr>
            <a:r>
              <a:rPr lang="en-US" sz="4000" b="1" i="0" u="none" strike="noStrike" cap="none" baseline="0" dirty="0">
                <a:latin typeface="Calibri"/>
                <a:ea typeface="Calibri"/>
                <a:cs typeface="Calibri"/>
                <a:sym typeface="Calibri"/>
              </a:rPr>
              <a:t>Screening Bilingual or </a:t>
            </a:r>
            <a:br>
              <a:rPr lang="en-US" sz="4000" b="1" i="0" u="none" strike="noStrike" cap="none" baseline="0" dirty="0">
                <a:latin typeface="Calibri"/>
                <a:ea typeface="Calibri"/>
                <a:cs typeface="Calibri"/>
                <a:sym typeface="Calibri"/>
              </a:rPr>
            </a:br>
            <a:r>
              <a:rPr lang="en-US" sz="4000" b="1" i="0" u="none" strike="noStrike" cap="none" baseline="0" dirty="0">
                <a:latin typeface="Calibri"/>
                <a:ea typeface="Calibri"/>
                <a:cs typeface="Calibri"/>
                <a:sym typeface="Calibri"/>
              </a:rPr>
              <a:t>Non-English-Speaking Children</a:t>
            </a:r>
          </a:p>
        </p:txBody>
      </p:sp>
      <p:pic>
        <p:nvPicPr>
          <p:cNvPr id="177" name="Shape 177"/>
          <p:cNvPicPr preferRelativeResize="0"/>
          <p:nvPr/>
        </p:nvPicPr>
        <p:blipFill rotWithShape="1">
          <a:blip r:embed="rId3">
            <a:alphaModFix/>
          </a:blip>
          <a:srcRect/>
          <a:stretch/>
        </p:blipFill>
        <p:spPr>
          <a:xfrm>
            <a:off x="2547936" y="2800350"/>
            <a:ext cx="4048125" cy="2686049"/>
          </a:xfrm>
          <a:prstGeom prst="rect">
            <a:avLst/>
          </a:prstGeom>
          <a:noFill/>
          <a:ln>
            <a:noFill/>
          </a:ln>
        </p:spPr>
      </p:pic>
    </p:spTree>
    <p:extLst>
      <p:ext uri="{BB962C8B-B14F-4D97-AF65-F5344CB8AC3E}">
        <p14:creationId xmlns:p14="http://schemas.microsoft.com/office/powerpoint/2010/main" val="1692647605"/>
      </p:ext>
    </p:extLst>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idx="4294967295"/>
          </p:nvPr>
        </p:nvSpPr>
        <p:spPr>
          <a:xfrm>
            <a:off x="457200" y="0"/>
            <a:ext cx="8229600" cy="1031875"/>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Trebuchet MS"/>
              <a:buNone/>
            </a:pPr>
            <a:r>
              <a:rPr lang="en-US" sz="4000" b="1" i="0" u="none" strike="noStrike" cap="none" baseline="0" dirty="0">
                <a:latin typeface="Trebuchet MS"/>
                <a:ea typeface="Trebuchet MS"/>
                <a:cs typeface="Trebuchet MS"/>
                <a:sym typeface="Trebuchet MS"/>
              </a:rPr>
              <a:t>Bilingual Development</a:t>
            </a:r>
          </a:p>
        </p:txBody>
      </p:sp>
      <p:sp>
        <p:nvSpPr>
          <p:cNvPr id="183" name="Shape 183"/>
          <p:cNvSpPr txBox="1">
            <a:spLocks noGrp="1"/>
          </p:cNvSpPr>
          <p:nvPr>
            <p:ph type="body" idx="4294967295"/>
          </p:nvPr>
        </p:nvSpPr>
        <p:spPr>
          <a:xfrm>
            <a:off x="381000" y="1066800"/>
            <a:ext cx="8458200" cy="5410200"/>
          </a:xfrm>
          <a:prstGeom prst="rect">
            <a:avLst/>
          </a:prstGeom>
          <a:noFill/>
          <a:ln>
            <a:noFill/>
          </a:ln>
        </p:spPr>
        <p:txBody>
          <a:bodyPr lIns="91425" tIns="45700" rIns="91425" bIns="45700" anchor="t" anchorCtr="0">
            <a:noAutofit/>
          </a:bodyPr>
          <a:lstStyle/>
          <a:p>
            <a:pPr marL="342900" marR="0" lvl="0" indent="-190500" algn="l" rtl="0">
              <a:lnSpc>
                <a:spcPct val="100000"/>
              </a:lnSpc>
              <a:spcBef>
                <a:spcPts val="0"/>
              </a:spcBef>
              <a:spcAft>
                <a:spcPts val="0"/>
              </a:spcAft>
              <a:buClr>
                <a:schemeClr val="lt1"/>
              </a:buClr>
              <a:buFont typeface="Calibri"/>
              <a:buNone/>
            </a:pPr>
            <a:endParaRPr sz="2400" b="1" i="0" u="none" strike="noStrike" cap="none" baseline="0">
              <a:solidFill>
                <a:schemeClr val="lt1"/>
              </a:solidFill>
              <a:latin typeface="Trebuchet MS"/>
              <a:ea typeface="Trebuchet MS"/>
              <a:cs typeface="Trebuchet MS"/>
              <a:sym typeface="Trebuchet MS"/>
            </a:endParaRPr>
          </a:p>
          <a:p>
            <a:pPr marL="342900" marR="0" lvl="0" indent="-342900" algn="l" rtl="0">
              <a:lnSpc>
                <a:spcPct val="100000"/>
              </a:lnSpc>
              <a:spcBef>
                <a:spcPts val="480"/>
              </a:spcBef>
              <a:spcAft>
                <a:spcPts val="0"/>
              </a:spcAft>
              <a:buClr>
                <a:schemeClr val="lt1"/>
              </a:buClr>
              <a:buFont typeface="Calibri"/>
              <a:buNone/>
            </a:pPr>
            <a:endParaRPr sz="2400" b="1" i="0" u="none" strike="noStrike" cap="none" baseline="0">
              <a:solidFill>
                <a:schemeClr val="lt1"/>
              </a:solidFill>
              <a:latin typeface="Trebuchet MS"/>
              <a:ea typeface="Trebuchet MS"/>
              <a:cs typeface="Trebuchet MS"/>
              <a:sym typeface="Trebuchet MS"/>
            </a:endParaRPr>
          </a:p>
          <a:p>
            <a:pPr marL="0" marR="0" lvl="0" indent="0" algn="l" rtl="0">
              <a:spcBef>
                <a:spcPts val="0"/>
              </a:spcBef>
              <a:buNone/>
            </a:pPr>
            <a:endParaRPr sz="2400" b="1" i="0" u="none" strike="noStrike" cap="none" baseline="0">
              <a:solidFill>
                <a:schemeClr val="lt1"/>
              </a:solidFill>
              <a:latin typeface="Trebuchet MS"/>
              <a:ea typeface="Trebuchet MS"/>
              <a:cs typeface="Trebuchet MS"/>
              <a:sym typeface="Trebuchet MS"/>
            </a:endParaRPr>
          </a:p>
        </p:txBody>
      </p:sp>
      <p:pic>
        <p:nvPicPr>
          <p:cNvPr id="184" name="Shape 184"/>
          <p:cNvPicPr preferRelativeResize="0"/>
          <p:nvPr/>
        </p:nvPicPr>
        <p:blipFill rotWithShape="1">
          <a:blip r:embed="rId3">
            <a:alphaModFix/>
          </a:blip>
          <a:srcRect/>
          <a:stretch/>
        </p:blipFill>
        <p:spPr>
          <a:xfrm>
            <a:off x="1401762" y="1652586"/>
            <a:ext cx="6188075" cy="4157662"/>
          </a:xfrm>
          <a:prstGeom prst="rect">
            <a:avLst/>
          </a:prstGeom>
          <a:noFill/>
          <a:ln>
            <a:noFill/>
          </a:ln>
        </p:spPr>
      </p:pic>
    </p:spTree>
    <p:extLst>
      <p:ext uri="{BB962C8B-B14F-4D97-AF65-F5344CB8AC3E}">
        <p14:creationId xmlns:p14="http://schemas.microsoft.com/office/powerpoint/2010/main" val="1097087264"/>
      </p:ext>
    </p:extLst>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9754-32C1-4D88-AD1A-5974B365784A}"/>
              </a:ext>
            </a:extLst>
          </p:cNvPr>
          <p:cNvSpPr>
            <a:spLocks noGrp="1"/>
          </p:cNvSpPr>
          <p:nvPr>
            <p:ph type="title"/>
          </p:nvPr>
        </p:nvSpPr>
        <p:spPr>
          <a:xfrm>
            <a:off x="752881" y="2103437"/>
            <a:ext cx="7886700" cy="1325563"/>
          </a:xfrm>
        </p:spPr>
        <p:txBody>
          <a:bodyPr>
            <a:normAutofit/>
          </a:bodyPr>
          <a:lstStyle/>
          <a:p>
            <a:pPr algn="ctr"/>
            <a:r>
              <a:rPr lang="en-US" sz="4000" dirty="0"/>
              <a:t>Myths and Facts About Bilingualism</a:t>
            </a:r>
          </a:p>
        </p:txBody>
      </p:sp>
      <p:sp>
        <p:nvSpPr>
          <p:cNvPr id="3" name="Slide Number Placeholder 2">
            <a:extLst>
              <a:ext uri="{FF2B5EF4-FFF2-40B4-BE49-F238E27FC236}">
                <a16:creationId xmlns:a16="http://schemas.microsoft.com/office/drawing/2014/main" id="{5A75FA3A-9C59-4D5B-AE32-B75FE6AD1DDB}"/>
              </a:ext>
            </a:extLst>
          </p:cNvPr>
          <p:cNvSpPr>
            <a:spLocks noGrp="1"/>
          </p:cNvSpPr>
          <p:nvPr>
            <p:ph type="sldNum" sz="quarter" idx="12"/>
          </p:nvPr>
        </p:nvSpPr>
        <p:spPr/>
        <p:txBody>
          <a:bodyPr/>
          <a:lstStyle/>
          <a:p>
            <a:fld id="{C0D807CB-5B1A-418C-A20A-893A08BAD7BC}" type="slidenum">
              <a:rPr lang="en-US" smtClean="0"/>
              <a:pPr/>
              <a:t>26</a:t>
            </a:fld>
            <a:endParaRPr lang="en-US"/>
          </a:p>
        </p:txBody>
      </p:sp>
    </p:spTree>
    <p:extLst>
      <p:ext uri="{BB962C8B-B14F-4D97-AF65-F5344CB8AC3E}">
        <p14:creationId xmlns:p14="http://schemas.microsoft.com/office/powerpoint/2010/main" val="1726834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5C342-0115-481D-AF98-7A447AC47F54}"/>
              </a:ext>
            </a:extLst>
          </p:cNvPr>
          <p:cNvSpPr>
            <a:spLocks noGrp="1"/>
          </p:cNvSpPr>
          <p:nvPr>
            <p:ph type="title" idx="4294967295"/>
          </p:nvPr>
        </p:nvSpPr>
        <p:spPr>
          <a:xfrm>
            <a:off x="628650" y="365126"/>
            <a:ext cx="7886700" cy="1325563"/>
          </a:xfrm>
        </p:spPr>
        <p:txBody>
          <a:bodyPr>
            <a:normAutofit/>
          </a:bodyPr>
          <a:lstStyle/>
          <a:p>
            <a:pPr algn="ctr"/>
            <a:r>
              <a:rPr lang="en-US" sz="4000" dirty="0"/>
              <a:t>Myth 1</a:t>
            </a:r>
          </a:p>
        </p:txBody>
      </p:sp>
      <p:sp>
        <p:nvSpPr>
          <p:cNvPr id="3" name="Content Placeholder 2">
            <a:extLst>
              <a:ext uri="{FF2B5EF4-FFF2-40B4-BE49-F238E27FC236}">
                <a16:creationId xmlns:a16="http://schemas.microsoft.com/office/drawing/2014/main" id="{11B6451B-694E-4F08-9F18-BA82E51C8239}"/>
              </a:ext>
            </a:extLst>
          </p:cNvPr>
          <p:cNvSpPr>
            <a:spLocks noGrp="1"/>
          </p:cNvSpPr>
          <p:nvPr>
            <p:ph idx="4294967295"/>
          </p:nvPr>
        </p:nvSpPr>
        <p:spPr>
          <a:xfrm>
            <a:off x="628650" y="1825625"/>
            <a:ext cx="7886700" cy="4351338"/>
          </a:xfrm>
        </p:spPr>
        <p:txBody>
          <a:bodyPr/>
          <a:lstStyle/>
          <a:p>
            <a:pPr marL="0" indent="0">
              <a:buNone/>
            </a:pPr>
            <a:r>
              <a:rPr lang="en-US" sz="2800" dirty="0"/>
              <a:t>Bilingual children’s language development will be delayed.</a:t>
            </a:r>
          </a:p>
        </p:txBody>
      </p:sp>
      <p:sp>
        <p:nvSpPr>
          <p:cNvPr id="4" name="Slide Number Placeholder 3">
            <a:extLst>
              <a:ext uri="{FF2B5EF4-FFF2-40B4-BE49-F238E27FC236}">
                <a16:creationId xmlns:a16="http://schemas.microsoft.com/office/drawing/2014/main" id="{C7A95FD2-EA48-4B60-8579-E902FA2763B9}"/>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27</a:t>
            </a:fld>
            <a:endParaRPr lang="en-US"/>
          </a:p>
        </p:txBody>
      </p:sp>
    </p:spTree>
    <p:extLst>
      <p:ext uri="{BB962C8B-B14F-4D97-AF65-F5344CB8AC3E}">
        <p14:creationId xmlns:p14="http://schemas.microsoft.com/office/powerpoint/2010/main" val="378001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1787F-9EF3-4DCD-A46A-83E5BF1B27DE}"/>
              </a:ext>
            </a:extLst>
          </p:cNvPr>
          <p:cNvSpPr>
            <a:spLocks noGrp="1"/>
          </p:cNvSpPr>
          <p:nvPr>
            <p:ph type="title" idx="4294967295"/>
          </p:nvPr>
        </p:nvSpPr>
        <p:spPr>
          <a:xfrm>
            <a:off x="628650" y="365126"/>
            <a:ext cx="7886700" cy="1325563"/>
          </a:xfrm>
        </p:spPr>
        <p:txBody>
          <a:bodyPr>
            <a:normAutofit/>
          </a:bodyPr>
          <a:lstStyle/>
          <a:p>
            <a:pPr algn="ctr"/>
            <a:r>
              <a:rPr lang="en-US" sz="4000" dirty="0"/>
              <a:t>Fact</a:t>
            </a:r>
          </a:p>
        </p:txBody>
      </p:sp>
      <p:sp>
        <p:nvSpPr>
          <p:cNvPr id="3" name="Content Placeholder 2">
            <a:extLst>
              <a:ext uri="{FF2B5EF4-FFF2-40B4-BE49-F238E27FC236}">
                <a16:creationId xmlns:a16="http://schemas.microsoft.com/office/drawing/2014/main" id="{9E11B760-5FC3-4E00-AE07-5D6B109DA2FC}"/>
              </a:ext>
            </a:extLst>
          </p:cNvPr>
          <p:cNvSpPr>
            <a:spLocks noGrp="1"/>
          </p:cNvSpPr>
          <p:nvPr>
            <p:ph idx="4294967295"/>
          </p:nvPr>
        </p:nvSpPr>
        <p:spPr>
          <a:xfrm>
            <a:off x="628650" y="1524000"/>
            <a:ext cx="7886700" cy="4351338"/>
          </a:xfrm>
        </p:spPr>
        <p:txBody>
          <a:bodyPr>
            <a:normAutofit/>
          </a:bodyPr>
          <a:lstStyle/>
          <a:p>
            <a:pPr marL="0" indent="0">
              <a:buNone/>
            </a:pPr>
            <a:r>
              <a:rPr lang="en-US" sz="2800" dirty="0"/>
              <a:t>Language milestones are the same for bilingual and monolingual children.</a:t>
            </a:r>
          </a:p>
          <a:p>
            <a:pPr lvl="1"/>
            <a:r>
              <a:rPr lang="en-US" dirty="0"/>
              <a:t>Classic study of 25 Spanish-English bilingual children and 35 from monolingual homes.</a:t>
            </a:r>
          </a:p>
          <a:p>
            <a:pPr lvl="1"/>
            <a:r>
              <a:rPr lang="en-US" dirty="0"/>
              <a:t>Language milestones were tracked from ages 8 to 30 months.</a:t>
            </a:r>
          </a:p>
          <a:p>
            <a:pPr lvl="1"/>
            <a:r>
              <a:rPr lang="en-US" dirty="0"/>
              <a:t>Combining vocabulary in both languages, bilinguals had same vocabulary as monolinguals.</a:t>
            </a:r>
          </a:p>
          <a:p>
            <a:pPr lvl="1"/>
            <a:endParaRPr lang="en-US" dirty="0"/>
          </a:p>
          <a:p>
            <a:pPr marL="342900" lvl="1" indent="0">
              <a:buNone/>
            </a:pPr>
            <a:endParaRPr lang="en-US" dirty="0"/>
          </a:p>
          <a:p>
            <a:pPr marL="342900" lvl="1" indent="0">
              <a:buNone/>
            </a:pPr>
            <a:r>
              <a:rPr lang="en-US" sz="2800" b="1" dirty="0"/>
              <a:t>If a bilingual child is not reaching typical milestones: seek help! It’s not because he or she is being exposed to two languages.</a:t>
            </a:r>
          </a:p>
        </p:txBody>
      </p:sp>
      <p:sp>
        <p:nvSpPr>
          <p:cNvPr id="4" name="Slide Number Placeholder 3">
            <a:extLst>
              <a:ext uri="{FF2B5EF4-FFF2-40B4-BE49-F238E27FC236}">
                <a16:creationId xmlns:a16="http://schemas.microsoft.com/office/drawing/2014/main" id="{9844B283-8E2B-4401-8154-785E94B5DF37}"/>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28</a:t>
            </a:fld>
            <a:endParaRPr lang="en-US"/>
          </a:p>
        </p:txBody>
      </p:sp>
    </p:spTree>
    <p:extLst>
      <p:ext uri="{BB962C8B-B14F-4D97-AF65-F5344CB8AC3E}">
        <p14:creationId xmlns:p14="http://schemas.microsoft.com/office/powerpoint/2010/main" val="804690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5C342-0115-481D-AF98-7A447AC47F54}"/>
              </a:ext>
            </a:extLst>
          </p:cNvPr>
          <p:cNvSpPr>
            <a:spLocks noGrp="1"/>
          </p:cNvSpPr>
          <p:nvPr>
            <p:ph type="title" idx="4294967295"/>
          </p:nvPr>
        </p:nvSpPr>
        <p:spPr>
          <a:xfrm>
            <a:off x="628650" y="365126"/>
            <a:ext cx="7886700" cy="1325563"/>
          </a:xfrm>
        </p:spPr>
        <p:txBody>
          <a:bodyPr>
            <a:normAutofit/>
          </a:bodyPr>
          <a:lstStyle/>
          <a:p>
            <a:pPr algn="ctr"/>
            <a:r>
              <a:rPr lang="en-US" sz="4000" dirty="0"/>
              <a:t>Myth 2</a:t>
            </a:r>
          </a:p>
        </p:txBody>
      </p:sp>
      <p:sp>
        <p:nvSpPr>
          <p:cNvPr id="3" name="Content Placeholder 2">
            <a:extLst>
              <a:ext uri="{FF2B5EF4-FFF2-40B4-BE49-F238E27FC236}">
                <a16:creationId xmlns:a16="http://schemas.microsoft.com/office/drawing/2014/main" id="{11B6451B-694E-4F08-9F18-BA82E51C8239}"/>
              </a:ext>
            </a:extLst>
          </p:cNvPr>
          <p:cNvSpPr>
            <a:spLocks noGrp="1"/>
          </p:cNvSpPr>
          <p:nvPr>
            <p:ph idx="4294967295"/>
          </p:nvPr>
        </p:nvSpPr>
        <p:spPr>
          <a:xfrm>
            <a:off x="628650" y="1825625"/>
            <a:ext cx="7886700" cy="4351338"/>
          </a:xfrm>
        </p:spPr>
        <p:txBody>
          <a:bodyPr/>
          <a:lstStyle/>
          <a:p>
            <a:pPr marL="0" indent="0">
              <a:buNone/>
            </a:pPr>
            <a:r>
              <a:rPr lang="en-US" sz="2800" dirty="0"/>
              <a:t>Children are confused by exposure to two languages.</a:t>
            </a:r>
          </a:p>
        </p:txBody>
      </p:sp>
      <p:sp>
        <p:nvSpPr>
          <p:cNvPr id="4" name="Slide Number Placeholder 3">
            <a:extLst>
              <a:ext uri="{FF2B5EF4-FFF2-40B4-BE49-F238E27FC236}">
                <a16:creationId xmlns:a16="http://schemas.microsoft.com/office/drawing/2014/main" id="{C7A95FD2-EA48-4B60-8579-E902FA2763B9}"/>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29</a:t>
            </a:fld>
            <a:endParaRPr lang="en-US"/>
          </a:p>
        </p:txBody>
      </p:sp>
    </p:spTree>
    <p:extLst>
      <p:ext uri="{BB962C8B-B14F-4D97-AF65-F5344CB8AC3E}">
        <p14:creationId xmlns:p14="http://schemas.microsoft.com/office/powerpoint/2010/main" val="2324463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4"/>
          <p:cNvSpPr>
            <a:spLocks noGrp="1"/>
          </p:cNvSpPr>
          <p:nvPr>
            <p:ph type="title" idx="4294967295"/>
          </p:nvPr>
        </p:nvSpPr>
        <p:spPr>
          <a:xfrm>
            <a:off x="303463" y="274053"/>
            <a:ext cx="8229600" cy="2370221"/>
          </a:xfrm>
        </p:spPr>
        <p:txBody>
          <a:bodyPr lIns="0" tIns="0" rIns="0" bIns="0" anchor="t" anchorCtr="0">
            <a:noAutofit/>
          </a:bodyPr>
          <a:lstStyle/>
          <a:p>
            <a:pPr algn="ctr"/>
            <a:r>
              <a:rPr lang="en-US" sz="4000" b="1" dirty="0"/>
              <a:t>How do you talk to families about their child’s development?</a:t>
            </a:r>
            <a:br>
              <a:rPr lang="en-US" sz="4000" b="1" dirty="0"/>
            </a:br>
            <a:br>
              <a:rPr lang="en-US" sz="4000" b="1" dirty="0"/>
            </a:br>
            <a:br>
              <a:rPr lang="en-US" sz="4000" dirty="0"/>
            </a:br>
            <a:br>
              <a:rPr lang="en-US" sz="4000" dirty="0"/>
            </a:br>
            <a:br>
              <a:rPr lang="en-US" sz="4000" dirty="0"/>
            </a:br>
            <a:endParaRPr lang="en-US" sz="4000" dirty="0"/>
          </a:p>
        </p:txBody>
      </p:sp>
      <p:pic>
        <p:nvPicPr>
          <p:cNvPr id="112643" name="Picture 4"/>
          <p:cNvPicPr>
            <a:picLocks noChangeAspect="1"/>
          </p:cNvPicPr>
          <p:nvPr/>
        </p:nvPicPr>
        <p:blipFill>
          <a:blip r:embed="rId3" cstate="print"/>
          <a:srcRect/>
          <a:stretch>
            <a:fillRect/>
          </a:stretch>
        </p:blipFill>
        <p:spPr bwMode="auto">
          <a:xfrm>
            <a:off x="2819400" y="3276600"/>
            <a:ext cx="3657600" cy="2609850"/>
          </a:xfrm>
          <a:prstGeom prst="rect">
            <a:avLst/>
          </a:prstGeom>
          <a:noFill/>
          <a:ln w="9525">
            <a:noFill/>
            <a:miter lim="800000"/>
            <a:headEnd/>
            <a:tailEnd/>
          </a:ln>
        </p:spPr>
      </p:pic>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3</a:t>
            </a:fld>
            <a:endParaRPr lang="en-US"/>
          </a:p>
        </p:txBody>
      </p:sp>
    </p:spTree>
    <p:extLst>
      <p:ext uri="{BB962C8B-B14F-4D97-AF65-F5344CB8AC3E}">
        <p14:creationId xmlns:p14="http://schemas.microsoft.com/office/powerpoint/2010/main" val="1919722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1787F-9EF3-4DCD-A46A-83E5BF1B27DE}"/>
              </a:ext>
            </a:extLst>
          </p:cNvPr>
          <p:cNvSpPr>
            <a:spLocks noGrp="1"/>
          </p:cNvSpPr>
          <p:nvPr>
            <p:ph type="title" idx="4294967295"/>
          </p:nvPr>
        </p:nvSpPr>
        <p:spPr>
          <a:xfrm>
            <a:off x="628650" y="365126"/>
            <a:ext cx="7886700" cy="1325563"/>
          </a:xfrm>
        </p:spPr>
        <p:txBody>
          <a:bodyPr>
            <a:normAutofit/>
          </a:bodyPr>
          <a:lstStyle/>
          <a:p>
            <a:pPr algn="ctr"/>
            <a:r>
              <a:rPr lang="en-US" sz="4000" dirty="0"/>
              <a:t>Fact</a:t>
            </a:r>
          </a:p>
        </p:txBody>
      </p:sp>
      <p:sp>
        <p:nvSpPr>
          <p:cNvPr id="3" name="Content Placeholder 2">
            <a:extLst>
              <a:ext uri="{FF2B5EF4-FFF2-40B4-BE49-F238E27FC236}">
                <a16:creationId xmlns:a16="http://schemas.microsoft.com/office/drawing/2014/main" id="{9E11B760-5FC3-4E00-AE07-5D6B109DA2FC}"/>
              </a:ext>
            </a:extLst>
          </p:cNvPr>
          <p:cNvSpPr>
            <a:spLocks noGrp="1"/>
          </p:cNvSpPr>
          <p:nvPr>
            <p:ph idx="4294967295"/>
          </p:nvPr>
        </p:nvSpPr>
        <p:spPr>
          <a:xfrm>
            <a:off x="628650" y="1524000"/>
            <a:ext cx="7886700" cy="4351338"/>
          </a:xfrm>
        </p:spPr>
        <p:txBody>
          <a:bodyPr>
            <a:normAutofit/>
          </a:bodyPr>
          <a:lstStyle/>
          <a:p>
            <a:pPr marL="0" indent="0">
              <a:buNone/>
            </a:pPr>
            <a:r>
              <a:rPr lang="en-US" sz="2800" dirty="0"/>
              <a:t>Some children may show cross-linguistic influence: rules from the more dominant language may get applied incorrectly in the less dominant language. Code-switching between languages is common.</a:t>
            </a:r>
          </a:p>
          <a:p>
            <a:pPr lvl="1"/>
            <a:r>
              <a:rPr lang="en-US" sz="2000" dirty="0"/>
              <a:t>This is a typical part of bilingual language development.</a:t>
            </a:r>
          </a:p>
          <a:p>
            <a:pPr lvl="1"/>
            <a:r>
              <a:rPr lang="en-US" sz="2000" dirty="0"/>
              <a:t>Children are good at figuring out when/with whom they should use which language.</a:t>
            </a:r>
          </a:p>
          <a:p>
            <a:pPr lvl="1"/>
            <a:endParaRPr lang="en-US" sz="2800" b="1" dirty="0"/>
          </a:p>
          <a:p>
            <a:pPr marL="342900" lvl="1" indent="0">
              <a:buNone/>
            </a:pPr>
            <a:r>
              <a:rPr lang="en-US" sz="2800" b="1" dirty="0"/>
              <a:t>Code-switching/code mixing is not a sign of confusion or delay.</a:t>
            </a:r>
          </a:p>
        </p:txBody>
      </p:sp>
      <p:sp>
        <p:nvSpPr>
          <p:cNvPr id="4" name="Slide Number Placeholder 3">
            <a:extLst>
              <a:ext uri="{FF2B5EF4-FFF2-40B4-BE49-F238E27FC236}">
                <a16:creationId xmlns:a16="http://schemas.microsoft.com/office/drawing/2014/main" id="{9844B283-8E2B-4401-8154-785E94B5DF37}"/>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30</a:t>
            </a:fld>
            <a:endParaRPr lang="en-US"/>
          </a:p>
        </p:txBody>
      </p:sp>
    </p:spTree>
    <p:extLst>
      <p:ext uri="{BB962C8B-B14F-4D97-AF65-F5344CB8AC3E}">
        <p14:creationId xmlns:p14="http://schemas.microsoft.com/office/powerpoint/2010/main" val="2679578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5C342-0115-481D-AF98-7A447AC47F54}"/>
              </a:ext>
            </a:extLst>
          </p:cNvPr>
          <p:cNvSpPr>
            <a:spLocks noGrp="1"/>
          </p:cNvSpPr>
          <p:nvPr>
            <p:ph type="title" idx="4294967295"/>
          </p:nvPr>
        </p:nvSpPr>
        <p:spPr>
          <a:xfrm>
            <a:off x="628650" y="365126"/>
            <a:ext cx="7886700" cy="1325563"/>
          </a:xfrm>
        </p:spPr>
        <p:txBody>
          <a:bodyPr>
            <a:normAutofit/>
          </a:bodyPr>
          <a:lstStyle/>
          <a:p>
            <a:pPr algn="ctr"/>
            <a:r>
              <a:rPr lang="en-US" sz="4000" dirty="0"/>
              <a:t>Myth 3</a:t>
            </a:r>
          </a:p>
        </p:txBody>
      </p:sp>
      <p:sp>
        <p:nvSpPr>
          <p:cNvPr id="3" name="Content Placeholder 2">
            <a:extLst>
              <a:ext uri="{FF2B5EF4-FFF2-40B4-BE49-F238E27FC236}">
                <a16:creationId xmlns:a16="http://schemas.microsoft.com/office/drawing/2014/main" id="{11B6451B-694E-4F08-9F18-BA82E51C8239}"/>
              </a:ext>
            </a:extLst>
          </p:cNvPr>
          <p:cNvSpPr>
            <a:spLocks noGrp="1"/>
          </p:cNvSpPr>
          <p:nvPr>
            <p:ph idx="4294967295"/>
          </p:nvPr>
        </p:nvSpPr>
        <p:spPr>
          <a:xfrm>
            <a:off x="628650" y="1825625"/>
            <a:ext cx="7886700" cy="4351338"/>
          </a:xfrm>
        </p:spPr>
        <p:txBody>
          <a:bodyPr/>
          <a:lstStyle/>
          <a:p>
            <a:pPr marL="0" indent="0">
              <a:buNone/>
            </a:pPr>
            <a:r>
              <a:rPr lang="en-US" sz="2800" dirty="0"/>
              <a:t>Children with developmental delays or autism will have more delays if exposed to two languages.</a:t>
            </a:r>
          </a:p>
        </p:txBody>
      </p:sp>
      <p:sp>
        <p:nvSpPr>
          <p:cNvPr id="4" name="Slide Number Placeholder 3">
            <a:extLst>
              <a:ext uri="{FF2B5EF4-FFF2-40B4-BE49-F238E27FC236}">
                <a16:creationId xmlns:a16="http://schemas.microsoft.com/office/drawing/2014/main" id="{C7A95FD2-EA48-4B60-8579-E902FA2763B9}"/>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31</a:t>
            </a:fld>
            <a:endParaRPr lang="en-US"/>
          </a:p>
        </p:txBody>
      </p:sp>
    </p:spTree>
    <p:extLst>
      <p:ext uri="{BB962C8B-B14F-4D97-AF65-F5344CB8AC3E}">
        <p14:creationId xmlns:p14="http://schemas.microsoft.com/office/powerpoint/2010/main" val="4167950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1787F-9EF3-4DCD-A46A-83E5BF1B27DE}"/>
              </a:ext>
            </a:extLst>
          </p:cNvPr>
          <p:cNvSpPr>
            <a:spLocks noGrp="1"/>
          </p:cNvSpPr>
          <p:nvPr>
            <p:ph type="title" idx="4294967295"/>
          </p:nvPr>
        </p:nvSpPr>
        <p:spPr>
          <a:xfrm>
            <a:off x="628650" y="365126"/>
            <a:ext cx="7886700" cy="1325563"/>
          </a:xfrm>
        </p:spPr>
        <p:txBody>
          <a:bodyPr>
            <a:normAutofit/>
          </a:bodyPr>
          <a:lstStyle/>
          <a:p>
            <a:pPr algn="ctr"/>
            <a:r>
              <a:rPr lang="en-US" sz="4000" dirty="0"/>
              <a:t>Fact</a:t>
            </a:r>
          </a:p>
        </p:txBody>
      </p:sp>
      <p:sp>
        <p:nvSpPr>
          <p:cNvPr id="3" name="Content Placeholder 2">
            <a:extLst>
              <a:ext uri="{FF2B5EF4-FFF2-40B4-BE49-F238E27FC236}">
                <a16:creationId xmlns:a16="http://schemas.microsoft.com/office/drawing/2014/main" id="{9E11B760-5FC3-4E00-AE07-5D6B109DA2FC}"/>
              </a:ext>
            </a:extLst>
          </p:cNvPr>
          <p:cNvSpPr>
            <a:spLocks noGrp="1"/>
          </p:cNvSpPr>
          <p:nvPr>
            <p:ph idx="4294967295"/>
          </p:nvPr>
        </p:nvSpPr>
        <p:spPr>
          <a:xfrm>
            <a:off x="628650" y="1524000"/>
            <a:ext cx="7886700" cy="4351338"/>
          </a:xfrm>
        </p:spPr>
        <p:txBody>
          <a:bodyPr>
            <a:normAutofit/>
          </a:bodyPr>
          <a:lstStyle/>
          <a:p>
            <a:pPr marL="0" indent="0">
              <a:buNone/>
            </a:pPr>
            <a:r>
              <a:rPr lang="en-US" sz="2800" dirty="0"/>
              <a:t>Children do not show additional delays when exposed to more than one language.</a:t>
            </a:r>
          </a:p>
          <a:p>
            <a:pPr marL="0" indent="0">
              <a:buNone/>
            </a:pPr>
            <a:r>
              <a:rPr lang="en-US" sz="2800" dirty="0"/>
              <a:t>In studies of children with autism, Down syndrome, and specific language impairment:</a:t>
            </a:r>
          </a:p>
          <a:p>
            <a:r>
              <a:rPr lang="en-US" sz="2800" dirty="0"/>
              <a:t>No difference in language development in bilingual vs monolingual children</a:t>
            </a:r>
          </a:p>
          <a:p>
            <a:r>
              <a:rPr lang="en-US" sz="2800" b="1" dirty="0"/>
              <a:t>Even if a child has delays, exposure to more than one language is not harmful</a:t>
            </a:r>
          </a:p>
        </p:txBody>
      </p:sp>
      <p:sp>
        <p:nvSpPr>
          <p:cNvPr id="4" name="Slide Number Placeholder 3">
            <a:extLst>
              <a:ext uri="{FF2B5EF4-FFF2-40B4-BE49-F238E27FC236}">
                <a16:creationId xmlns:a16="http://schemas.microsoft.com/office/drawing/2014/main" id="{9844B283-8E2B-4401-8154-785E94B5DF37}"/>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32</a:t>
            </a:fld>
            <a:endParaRPr lang="en-US"/>
          </a:p>
        </p:txBody>
      </p:sp>
    </p:spTree>
    <p:extLst>
      <p:ext uri="{BB962C8B-B14F-4D97-AF65-F5344CB8AC3E}">
        <p14:creationId xmlns:p14="http://schemas.microsoft.com/office/powerpoint/2010/main" val="3635479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idx="4294967295"/>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Calibri"/>
              <a:buNone/>
            </a:pPr>
            <a:r>
              <a:rPr lang="en-US" sz="4000" b="1" i="0" u="none" strike="noStrike" cap="none" baseline="0" dirty="0">
                <a:latin typeface="Calibri"/>
                <a:ea typeface="Calibri"/>
                <a:cs typeface="Calibri"/>
                <a:sym typeface="Calibri"/>
              </a:rPr>
              <a:t>Encourage Bilingual Language Development</a:t>
            </a:r>
          </a:p>
        </p:txBody>
      </p:sp>
      <p:sp>
        <p:nvSpPr>
          <p:cNvPr id="215" name="Shape 215"/>
          <p:cNvSpPr txBox="1">
            <a:spLocks noGrp="1"/>
          </p:cNvSpPr>
          <p:nvPr>
            <p:ph type="body" idx="4294967295"/>
          </p:nvPr>
        </p:nvSpPr>
        <p:spPr>
          <a:xfrm>
            <a:off x="457200" y="1600200"/>
            <a:ext cx="7772400" cy="5257799"/>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Clr>
                <a:schemeClr val="lt1"/>
              </a:buClr>
              <a:buSzPct val="100000"/>
              <a:buNone/>
            </a:pPr>
            <a:r>
              <a:rPr lang="en-US" sz="3200" b="0" u="none" strike="noStrike" cap="none" baseline="0" dirty="0">
                <a:latin typeface="Calibri"/>
                <a:ea typeface="Calibri"/>
                <a:cs typeface="Calibri"/>
                <a:sym typeface="Calibri"/>
              </a:rPr>
              <a:t>Advising parents to switch to a non-native language in the home can: </a:t>
            </a:r>
          </a:p>
          <a:p>
            <a:pPr>
              <a:buClr>
                <a:schemeClr val="lt1"/>
              </a:buClr>
              <a:buSzPct val="100000"/>
            </a:pPr>
            <a:r>
              <a:rPr lang="en-US" sz="2800" dirty="0">
                <a:sym typeface="Calibri"/>
              </a:rPr>
              <a:t>Negatively impact family relationships as language is strongly connected with family culture </a:t>
            </a:r>
            <a:endParaRPr sz="2800" dirty="0">
              <a:sym typeface="Calibri"/>
            </a:endParaRPr>
          </a:p>
          <a:p>
            <a:pPr>
              <a:buClr>
                <a:schemeClr val="lt1"/>
              </a:buClr>
              <a:buSzPct val="100000"/>
            </a:pPr>
            <a:r>
              <a:rPr lang="en-US" sz="2800" dirty="0">
                <a:sym typeface="Calibri"/>
              </a:rPr>
              <a:t>Cause communication breakdowns </a:t>
            </a:r>
          </a:p>
          <a:p>
            <a:pPr>
              <a:buClr>
                <a:schemeClr val="lt1"/>
              </a:buClr>
              <a:buSzPct val="100000"/>
            </a:pPr>
            <a:r>
              <a:rPr lang="en-US" sz="2800" dirty="0">
                <a:sym typeface="Calibri"/>
              </a:rPr>
              <a:t>Lead to parental stress</a:t>
            </a:r>
          </a:p>
          <a:p>
            <a:pPr>
              <a:buClr>
                <a:schemeClr val="lt1"/>
              </a:buClr>
              <a:buSzPct val="100000"/>
            </a:pPr>
            <a:r>
              <a:rPr lang="en-US" sz="2800" dirty="0">
                <a:sym typeface="Calibri"/>
              </a:rPr>
              <a:t>Lead to parents providing a less rich language </a:t>
            </a:r>
            <a:r>
              <a:rPr lang="en-US" sz="2800" b="0" i="0" u="none" strike="noStrike" cap="none" baseline="0" dirty="0">
                <a:latin typeface="Calibri"/>
                <a:ea typeface="Calibri"/>
                <a:cs typeface="Calibri"/>
                <a:sym typeface="Calibri"/>
              </a:rPr>
              <a:t>model for their child</a:t>
            </a:r>
          </a:p>
          <a:p>
            <a:pPr marL="0" marR="0" lvl="0" indent="0" algn="l" rtl="0">
              <a:spcBef>
                <a:spcPts val="0"/>
              </a:spcBef>
              <a:buNone/>
            </a:pPr>
            <a:endParaRPr sz="2800" b="0" i="0" u="none" strike="noStrike" cap="none" baseline="0"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27604731"/>
      </p:ext>
    </p:extLst>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EBDC0A4-528B-431B-9B29-A788CFED185F}"/>
              </a:ext>
            </a:extLst>
          </p:cNvPr>
          <p:cNvSpPr>
            <a:spLocks noGrp="1"/>
          </p:cNvSpPr>
          <p:nvPr>
            <p:ph type="title" idx="4294967295"/>
          </p:nvPr>
        </p:nvSpPr>
        <p:spPr>
          <a:xfrm>
            <a:off x="1214204" y="359568"/>
            <a:ext cx="6625652" cy="744537"/>
          </a:xfrm>
        </p:spPr>
        <p:txBody>
          <a:bodyPr>
            <a:noAutofit/>
          </a:bodyPr>
          <a:lstStyle/>
          <a:p>
            <a:pPr algn="ctr"/>
            <a:r>
              <a:rPr lang="en-US" altLang="en-US" sz="4000" dirty="0">
                <a:latin typeface="Trebuchet MS" panose="020B0603020202020204" pitchFamily="34" charset="0"/>
                <a:ea typeface="ＭＳ Ｐゴシック" panose="020B0600070205080204" pitchFamily="34" charset="-128"/>
                <a:cs typeface="Trebuchet MS" panose="020B0603020202020204" pitchFamily="34" charset="0"/>
              </a:rPr>
              <a:t>Resources on Bilingualism</a:t>
            </a:r>
          </a:p>
        </p:txBody>
      </p:sp>
      <p:sp>
        <p:nvSpPr>
          <p:cNvPr id="37891" name="Content Placeholder 2">
            <a:extLst>
              <a:ext uri="{FF2B5EF4-FFF2-40B4-BE49-F238E27FC236}">
                <a16:creationId xmlns:a16="http://schemas.microsoft.com/office/drawing/2014/main" id="{10888AAC-37F1-4D30-84BB-08EE4B5F749B}"/>
              </a:ext>
            </a:extLst>
          </p:cNvPr>
          <p:cNvSpPr>
            <a:spLocks noGrp="1"/>
          </p:cNvSpPr>
          <p:nvPr>
            <p:ph idx="4294967295"/>
          </p:nvPr>
        </p:nvSpPr>
        <p:spPr>
          <a:xfrm>
            <a:off x="457199" y="1230313"/>
            <a:ext cx="8551889" cy="5126038"/>
          </a:xfrm>
        </p:spPr>
        <p:txBody>
          <a:bodyPr>
            <a:normAutofit fontScale="85000" lnSpcReduction="20000"/>
          </a:bodyPr>
          <a:lstStyle/>
          <a:p>
            <a:pPr marL="0" indent="0">
              <a:buNone/>
            </a:pPr>
            <a:r>
              <a:rPr lang="en-US" altLang="en-US" sz="2300" b="1" dirty="0">
                <a:latin typeface="Trebuchet MS" panose="020B0603020202020204" pitchFamily="34" charset="0"/>
                <a:ea typeface="ＭＳ Ｐゴシック" panose="020B0600070205080204" pitchFamily="34" charset="-128"/>
                <a:cs typeface="Trebuchet MS" panose="020B0603020202020204" pitchFamily="34" charset="0"/>
              </a:rPr>
              <a:t>Websites:</a:t>
            </a:r>
          </a:p>
          <a:p>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American Speech-Language-Hearing Association (The Advantages of Being Bilingual, Teaching Your Child Two Languages, Becoming Bilingual/El Nino </a:t>
            </a:r>
            <a:r>
              <a:rPr lang="en-US" altLang="en-US" sz="2300" dirty="0" err="1">
                <a:latin typeface="Trebuchet MS" panose="020B0603020202020204" pitchFamily="34" charset="0"/>
                <a:ea typeface="ＭＳ Ｐゴシック" panose="020B0600070205080204" pitchFamily="34" charset="-128"/>
                <a:cs typeface="Trebuchet MS" panose="020B0603020202020204" pitchFamily="34" charset="0"/>
              </a:rPr>
              <a:t>Bilingüe</a:t>
            </a: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 </a:t>
            </a: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hlinkClick r:id="rId2"/>
              </a:rPr>
              <a:t>www.asha.org</a:t>
            </a: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 </a:t>
            </a:r>
          </a:p>
          <a:p>
            <a:pPr>
              <a:buFont typeface="Arial" charset="0"/>
              <a:buChar char="•"/>
              <a:defRPr/>
            </a:pP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Head Start (The Importance of Home Language series): </a:t>
            </a:r>
            <a:r>
              <a:rPr lang="en-US" sz="2300" u="sng" dirty="0">
                <a:solidFill>
                  <a:srgbClr val="FFC000"/>
                </a:solidFill>
                <a:hlinkClick r:id="rId3"/>
              </a:rPr>
              <a:t>https://eclkc.ohs.acf.hhs.gov/culture-language/article/importance-home-language-series</a:t>
            </a:r>
            <a:r>
              <a:rPr lang="en-US" sz="2300" dirty="0">
                <a:solidFill>
                  <a:srgbClr val="FFC000"/>
                </a:solidFill>
              </a:rPr>
              <a:t> </a:t>
            </a:r>
          </a:p>
          <a:p>
            <a:pPr>
              <a:defRPr/>
            </a:pP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The National Literacy Trust (Bilingualism: Frequently Asked Questions): </a:t>
            </a:r>
            <a:r>
              <a:rPr lang="en-US" altLang="en-US" sz="2300" dirty="0">
                <a:latin typeface="Trebuchet MS" pitchFamily="34" charset="0"/>
                <a:ea typeface="ＭＳ Ｐゴシック" pitchFamily="34" charset="-128"/>
                <a:cs typeface="Trebuchet MS" pitchFamily="34" charset="0"/>
                <a:hlinkClick r:id="rId4"/>
              </a:rPr>
              <a:t>www.literacytrust.org.uk</a:t>
            </a:r>
            <a:endPar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endParaRPr>
          </a:p>
          <a:p>
            <a:pPr>
              <a:buFont typeface="Arial" charset="0"/>
              <a:buChar char="•"/>
              <a:defRPr/>
            </a:pP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Center for Applied Linguistics: </a:t>
            </a:r>
            <a:r>
              <a:rPr lang="en-US" sz="2300" dirty="0">
                <a:hlinkClick r:id="rId5"/>
              </a:rPr>
              <a:t>http://www.cal.org</a:t>
            </a:r>
            <a:endPar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endParaRPr>
          </a:p>
          <a:p>
            <a:pPr marL="342900" lvl="1" indent="0">
              <a:buNone/>
            </a:pPr>
            <a:endPar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endParaRPr>
          </a:p>
          <a:p>
            <a:pPr marL="0" indent="0">
              <a:buNone/>
            </a:pPr>
            <a:r>
              <a:rPr lang="en-US" altLang="en-US" sz="2300" b="1" dirty="0">
                <a:latin typeface="Trebuchet MS" panose="020B0603020202020204" pitchFamily="34" charset="0"/>
                <a:ea typeface="ＭＳ Ｐゴシック" panose="020B0600070205080204" pitchFamily="34" charset="-128"/>
                <a:cs typeface="Trebuchet MS" panose="020B0603020202020204" pitchFamily="34" charset="0"/>
              </a:rPr>
              <a:t>Literature:</a:t>
            </a:r>
          </a:p>
          <a:p>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Paradis, J., Genesee, F. &amp; </a:t>
            </a:r>
            <a:r>
              <a:rPr lang="en-US" altLang="en-US" sz="2300" dirty="0" err="1">
                <a:latin typeface="Trebuchet MS" panose="020B0603020202020204" pitchFamily="34" charset="0"/>
                <a:ea typeface="ＭＳ Ｐゴシック" panose="020B0600070205080204" pitchFamily="34" charset="-128"/>
                <a:cs typeface="Trebuchet MS" panose="020B0603020202020204" pitchFamily="34" charset="0"/>
              </a:rPr>
              <a:t>Crago</a:t>
            </a: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 M. B. (2010). </a:t>
            </a:r>
            <a:r>
              <a:rPr lang="en-US" altLang="en-US" sz="2300" i="1" dirty="0">
                <a:latin typeface="Trebuchet MS" panose="020B0603020202020204" pitchFamily="34" charset="0"/>
                <a:ea typeface="ＭＳ Ｐゴシック" panose="020B0600070205080204" pitchFamily="34" charset="-128"/>
                <a:cs typeface="Trebuchet MS" panose="020B0603020202020204" pitchFamily="34" charset="0"/>
              </a:rPr>
              <a:t>Dual Language Development and Disorders: A Handbook on Bilingualism and Second Language Learning</a:t>
            </a: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 2</a:t>
            </a:r>
            <a:r>
              <a:rPr lang="en-US" altLang="en-US" sz="2300" baseline="30000" dirty="0">
                <a:latin typeface="Trebuchet MS" panose="020B0603020202020204" pitchFamily="34" charset="0"/>
                <a:ea typeface="ＭＳ Ｐゴシック" panose="020B0600070205080204" pitchFamily="34" charset="-128"/>
                <a:cs typeface="Trebuchet MS" panose="020B0603020202020204" pitchFamily="34" charset="0"/>
              </a:rPr>
              <a:t>nd</a:t>
            </a: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 Edition.</a:t>
            </a:r>
          </a:p>
          <a:p>
            <a:pPr>
              <a:buFont typeface="Arial" charset="0"/>
              <a:buChar char="•"/>
              <a:defRPr/>
            </a:pPr>
            <a:r>
              <a:rPr lang="en-US" altLang="en-US" sz="2300" dirty="0">
                <a:latin typeface="Trebuchet MS" panose="020B0603020202020204" pitchFamily="34" charset="0"/>
                <a:ea typeface="ＭＳ Ｐゴシック" panose="020B0600070205080204" pitchFamily="34" charset="-128"/>
                <a:cs typeface="Trebuchet MS" panose="020B0603020202020204" pitchFamily="34" charset="0"/>
              </a:rPr>
              <a:t>Wharton, Robert H., Levine, Karen, Miller, E., Breslau, Joshua, &amp; Greenspan, Stanley (2000). Children with special needs in bilingual families: A developmental approach to language recommendations. </a:t>
            </a:r>
            <a:r>
              <a:rPr lang="en-US" altLang="en-US" sz="2300" i="1" dirty="0">
                <a:latin typeface="Trebuchet MS" pitchFamily="34" charset="0"/>
                <a:ea typeface="ＭＳ Ｐゴシック" pitchFamily="34" charset="-128"/>
                <a:cs typeface="Trebuchet MS" pitchFamily="34" charset="0"/>
              </a:rPr>
              <a:t>ICDL Clinical Practice Guidelines</a:t>
            </a:r>
            <a:r>
              <a:rPr lang="en-US" altLang="en-US" sz="2300" dirty="0">
                <a:latin typeface="Trebuchet MS" pitchFamily="34" charset="0"/>
                <a:ea typeface="ＭＳ Ｐゴシック" pitchFamily="34" charset="-128"/>
                <a:cs typeface="Trebuchet MS" pitchFamily="34" charset="0"/>
              </a:rPr>
              <a:t>. The Unicorn Children's Foundation: ICDL Press, Pp 141-151.</a:t>
            </a:r>
          </a:p>
        </p:txBody>
      </p:sp>
      <p:sp>
        <p:nvSpPr>
          <p:cNvPr id="37892" name="Slide Number Placeholder 3">
            <a:extLst>
              <a:ext uri="{FF2B5EF4-FFF2-40B4-BE49-F238E27FC236}">
                <a16:creationId xmlns:a16="http://schemas.microsoft.com/office/drawing/2014/main" id="{0CADCF15-BE55-4F86-8E99-EC29C283617E}"/>
              </a:ext>
            </a:extLst>
          </p:cNvPr>
          <p:cNvSpPr>
            <a:spLocks noGrp="1"/>
          </p:cNvSpPr>
          <p:nvPr>
            <p:ph type="sldNum" sz="quarter" idx="4294967295"/>
          </p:nvPr>
        </p:nvSpPr>
        <p:spPr bwMode="auto">
          <a:xfrm>
            <a:off x="6457950" y="6356351"/>
            <a:ext cx="20574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bg1"/>
                </a:solidFill>
                <a:latin typeface="Trebuchet MS" panose="020B0603020202020204" pitchFamily="34" charset="0"/>
                <a:ea typeface="ＭＳ Ｐゴシック" panose="020B0600070205080204" pitchFamily="34" charset="-128"/>
                <a:cs typeface="Trebuchet MS" panose="020B0603020202020204" pitchFamily="34" charset="0"/>
              </a:defRPr>
            </a:lvl1pPr>
            <a:lvl2pPr marL="742950" indent="-285750">
              <a:spcBef>
                <a:spcPct val="20000"/>
              </a:spcBef>
              <a:buFont typeface="Arial" panose="020B0604020202020204" pitchFamily="34" charset="0"/>
              <a:buChar char="–"/>
              <a:defRPr sz="2400">
                <a:solidFill>
                  <a:srgbClr val="FFBC24"/>
                </a:solidFill>
                <a:latin typeface="Trebuchet MS" panose="020B0603020202020204" pitchFamily="34" charset="0"/>
                <a:ea typeface="ＭＳ Ｐゴシック" panose="020B0600070205080204" pitchFamily="34" charset="-128"/>
                <a:cs typeface="Trebuchet MS" panose="020B0603020202020204" pitchFamily="34" charset="0"/>
              </a:defRPr>
            </a:lvl2pPr>
            <a:lvl3pPr marL="1143000" indent="-228600">
              <a:spcBef>
                <a:spcPct val="20000"/>
              </a:spcBef>
              <a:buSzPct val="90000"/>
              <a:buFont typeface="Courier New" panose="02070309020205020404" pitchFamily="49" charset="0"/>
              <a:buChar char="o"/>
              <a:defRPr sz="2000">
                <a:solidFill>
                  <a:schemeClr val="bg1"/>
                </a:solidFill>
                <a:latin typeface="Trebuchet MS" panose="020B0603020202020204" pitchFamily="34" charset="0"/>
                <a:ea typeface="ＭＳ Ｐゴシック" panose="020B0600070205080204" pitchFamily="34" charset="-128"/>
                <a:cs typeface="Trebuchet MS" panose="020B0603020202020204" pitchFamily="34" charset="0"/>
              </a:defRPr>
            </a:lvl3pPr>
            <a:lvl4pPr marL="1600200" indent="-228600">
              <a:spcBef>
                <a:spcPct val="20000"/>
              </a:spcBef>
              <a:buFont typeface="Arial" panose="020B0604020202020204" pitchFamily="34" charset="0"/>
              <a:buChar char="–"/>
              <a:defRPr>
                <a:solidFill>
                  <a:srgbClr val="FFBC24"/>
                </a:solidFill>
                <a:latin typeface="Trebuchet MS" panose="020B0603020202020204" pitchFamily="34" charset="0"/>
                <a:ea typeface="ＭＳ Ｐゴシック" panose="020B0600070205080204" pitchFamily="34" charset="-128"/>
                <a:cs typeface="Trebuchet MS" panose="020B0603020202020204" pitchFamily="34" charset="0"/>
              </a:defRPr>
            </a:lvl4pPr>
            <a:lvl5pPr marL="2057400" indent="-228600">
              <a:spcBef>
                <a:spcPct val="20000"/>
              </a:spcBef>
              <a:buFont typeface="Arial" panose="020B0604020202020204" pitchFamily="34" charset="0"/>
              <a:buChar char="»"/>
              <a:defRPr>
                <a:solidFill>
                  <a:schemeClr val="bg1"/>
                </a:solidFill>
                <a:latin typeface="Century Gothic" panose="020B0502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chemeClr val="bg1"/>
                </a:solidFill>
                <a:latin typeface="Century Gothic" panose="020B0502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chemeClr val="bg1"/>
                </a:solidFill>
                <a:latin typeface="Century Gothic" panose="020B0502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chemeClr val="bg1"/>
                </a:solidFill>
                <a:latin typeface="Century Gothic" panose="020B0502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chemeClr val="bg1"/>
                </a:solidFill>
                <a:latin typeface="Century Gothic" panose="020B0502020202020204" pitchFamily="34" charset="0"/>
                <a:ea typeface="ＭＳ Ｐゴシック" panose="020B0600070205080204" pitchFamily="34" charset="-128"/>
              </a:defRPr>
            </a:lvl9pPr>
          </a:lstStyle>
          <a:p>
            <a:pPr>
              <a:spcBef>
                <a:spcPct val="0"/>
              </a:spcBef>
              <a:buFontTx/>
              <a:buNone/>
            </a:pPr>
            <a:fld id="{8AF41C0E-A490-4FBB-8D55-43D2B4899754}" type="slidenum">
              <a:rPr lang="en-US" altLang="en-US" sz="900">
                <a:solidFill>
                  <a:srgbClr val="FFFFFF"/>
                </a:solidFill>
              </a:rPr>
              <a:pPr>
                <a:spcBef>
                  <a:spcPct val="0"/>
                </a:spcBef>
                <a:buFontTx/>
                <a:buNone/>
              </a:pPr>
              <a:t>34</a:t>
            </a:fld>
            <a:endParaRPr lang="en-US" altLang="en-US" sz="900">
              <a:solidFill>
                <a:srgbClr val="FFFF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C728CB-F1AE-421D-AA69-840505697236}"/>
              </a:ext>
            </a:extLst>
          </p:cNvPr>
          <p:cNvSpPr>
            <a:spLocks noGrp="1"/>
          </p:cNvSpPr>
          <p:nvPr>
            <p:ph type="title"/>
          </p:nvPr>
        </p:nvSpPr>
        <p:spPr>
          <a:xfrm>
            <a:off x="628650" y="1900004"/>
            <a:ext cx="7886700" cy="1325563"/>
          </a:xfrm>
        </p:spPr>
        <p:txBody>
          <a:bodyPr>
            <a:normAutofit/>
          </a:bodyPr>
          <a:lstStyle/>
          <a:p>
            <a:pPr algn="ctr"/>
            <a:r>
              <a:rPr lang="en-US" sz="4000" dirty="0"/>
              <a:t>Practice talking to parents about </a:t>
            </a:r>
            <a:br>
              <a:rPr lang="en-US" sz="4000" dirty="0"/>
            </a:br>
            <a:r>
              <a:rPr lang="en-US" sz="4000" dirty="0"/>
              <a:t>screening results</a:t>
            </a:r>
          </a:p>
        </p:txBody>
      </p:sp>
      <p:sp>
        <p:nvSpPr>
          <p:cNvPr id="4" name="Slide Number Placeholder 3">
            <a:extLst>
              <a:ext uri="{FF2B5EF4-FFF2-40B4-BE49-F238E27FC236}">
                <a16:creationId xmlns:a16="http://schemas.microsoft.com/office/drawing/2014/main" id="{50673466-1F65-4AF4-8591-E512D0C56017}"/>
              </a:ext>
            </a:extLst>
          </p:cNvPr>
          <p:cNvSpPr>
            <a:spLocks noGrp="1"/>
          </p:cNvSpPr>
          <p:nvPr>
            <p:ph type="sldNum" sz="quarter" idx="12"/>
          </p:nvPr>
        </p:nvSpPr>
        <p:spPr/>
        <p:txBody>
          <a:bodyPr/>
          <a:lstStyle/>
          <a:p>
            <a:fld id="{C0D807CB-5B1A-418C-A20A-893A08BAD7BC}" type="slidenum">
              <a:rPr lang="en-US" smtClean="0"/>
              <a:pPr/>
              <a:t>35</a:t>
            </a:fld>
            <a:endParaRPr lang="en-US"/>
          </a:p>
        </p:txBody>
      </p:sp>
    </p:spTree>
    <p:extLst>
      <p:ext uri="{BB962C8B-B14F-4D97-AF65-F5344CB8AC3E}">
        <p14:creationId xmlns:p14="http://schemas.microsoft.com/office/powerpoint/2010/main" val="1273792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39840"/>
            <a:ext cx="8229600" cy="1143000"/>
          </a:xfrm>
        </p:spPr>
        <p:txBody>
          <a:bodyPr>
            <a:normAutofit/>
          </a:bodyPr>
          <a:lstStyle/>
          <a:p>
            <a:pPr algn="ctr"/>
            <a:r>
              <a:rPr lang="en-US" sz="4000" b="1" dirty="0"/>
              <a:t>Martha, age 9 months</a:t>
            </a:r>
          </a:p>
        </p:txBody>
      </p:sp>
      <p:sp>
        <p:nvSpPr>
          <p:cNvPr id="3" name="Content Placeholder 2"/>
          <p:cNvSpPr>
            <a:spLocks noGrp="1"/>
          </p:cNvSpPr>
          <p:nvPr>
            <p:ph idx="4294967295"/>
          </p:nvPr>
        </p:nvSpPr>
        <p:spPr>
          <a:xfrm>
            <a:off x="514350" y="1166018"/>
            <a:ext cx="8229600" cy="4525963"/>
          </a:xfrm>
        </p:spPr>
        <p:txBody>
          <a:bodyPr>
            <a:noAutofit/>
          </a:bodyPr>
          <a:lstStyle/>
          <a:p>
            <a:pPr marL="0" indent="0">
              <a:buNone/>
            </a:pPr>
            <a:endParaRPr lang="en-US" sz="2400" dirty="0"/>
          </a:p>
          <a:p>
            <a:r>
              <a:rPr lang="en-US" sz="2400" dirty="0"/>
              <a:t>Martha is a 9-month-old girl. </a:t>
            </a:r>
          </a:p>
          <a:p>
            <a:r>
              <a:rPr lang="en-US" sz="2400" dirty="0"/>
              <a:t>Her mother brings her for well-child visit. She does not complete the screening questionnaire. She says, “Martha is a baby, and she’s doing fine.” </a:t>
            </a:r>
          </a:p>
          <a:p>
            <a:r>
              <a:rPr lang="en-US" sz="2400" dirty="0"/>
              <a:t>You know that Martha was removed for four weeks from her parents’ care due to domestic violence. She is now reunified with her mother. </a:t>
            </a:r>
          </a:p>
          <a:p>
            <a:r>
              <a:rPr lang="en-US" sz="2400" dirty="0"/>
              <a:t>How would you address Martha’s mother’s concerns about completing the questionnaire?</a:t>
            </a:r>
          </a:p>
          <a:p>
            <a:r>
              <a:rPr lang="en-US" sz="2400" dirty="0"/>
              <a:t>Practice talking to Martha’s mother about the screening process.</a:t>
            </a:r>
          </a:p>
          <a:p>
            <a:endParaRPr lang="en-US" sz="1800"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36</a:t>
            </a:fld>
            <a:endParaRPr lang="en-US"/>
          </a:p>
        </p:txBody>
      </p:sp>
    </p:spTree>
    <p:extLst>
      <p:ext uri="{BB962C8B-B14F-4D97-AF65-F5344CB8AC3E}">
        <p14:creationId xmlns:p14="http://schemas.microsoft.com/office/powerpoint/2010/main" val="15114436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9740"/>
            <a:ext cx="8229600" cy="1143000"/>
          </a:xfrm>
        </p:spPr>
        <p:txBody>
          <a:bodyPr>
            <a:normAutofit/>
          </a:bodyPr>
          <a:lstStyle/>
          <a:p>
            <a:pPr algn="ctr"/>
            <a:r>
              <a:rPr lang="en-US" sz="4000" b="1" dirty="0"/>
              <a:t>Robert, age 24 months</a:t>
            </a:r>
          </a:p>
        </p:txBody>
      </p:sp>
      <p:sp>
        <p:nvSpPr>
          <p:cNvPr id="3" name="Content Placeholder 2"/>
          <p:cNvSpPr>
            <a:spLocks noGrp="1"/>
          </p:cNvSpPr>
          <p:nvPr>
            <p:ph idx="4294967295"/>
          </p:nvPr>
        </p:nvSpPr>
        <p:spPr>
          <a:xfrm>
            <a:off x="381000" y="1143000"/>
            <a:ext cx="8229600" cy="4525963"/>
          </a:xfrm>
        </p:spPr>
        <p:txBody>
          <a:bodyPr>
            <a:noAutofit/>
          </a:bodyPr>
          <a:lstStyle/>
          <a:p>
            <a:endParaRPr lang="en-US" sz="1800" dirty="0"/>
          </a:p>
          <a:p>
            <a:r>
              <a:rPr lang="en-US" sz="2400" dirty="0"/>
              <a:t>Robert is a 24-month-old boy.</a:t>
            </a:r>
          </a:p>
          <a:p>
            <a:r>
              <a:rPr lang="en-US" sz="2400" dirty="0"/>
              <a:t>His father completed the ASQ-3 and ASQ-SE:2 during the well-child visit. However, he did not report any concerns about Robert and was not aware that Robert had delays.</a:t>
            </a:r>
          </a:p>
          <a:p>
            <a:r>
              <a:rPr lang="en-US" sz="2400" dirty="0"/>
              <a:t>Results from the ASQ-3 indicated delays on the following scales: Communication, Fine and Gross Motor, and Problem-Solving.  </a:t>
            </a:r>
          </a:p>
          <a:p>
            <a:r>
              <a:rPr lang="en-US" sz="2400" dirty="0"/>
              <a:t>Robert’s father became upset when you started sharing the results.  </a:t>
            </a:r>
          </a:p>
          <a:p>
            <a:r>
              <a:rPr lang="en-US" sz="2400" dirty="0"/>
              <a:t>Practice sharing screening results with Robert’s father.</a:t>
            </a:r>
            <a:endParaRPr lang="en-US" sz="1800" dirty="0"/>
          </a:p>
          <a:p>
            <a:endParaRPr lang="en-US" sz="1800" dirty="0"/>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37</a:t>
            </a:fld>
            <a:endParaRPr lang="en-US"/>
          </a:p>
        </p:txBody>
      </p:sp>
    </p:spTree>
    <p:extLst>
      <p:ext uri="{BB962C8B-B14F-4D97-AF65-F5344CB8AC3E}">
        <p14:creationId xmlns:p14="http://schemas.microsoft.com/office/powerpoint/2010/main" val="2055241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99800"/>
            <a:ext cx="8229600" cy="1143000"/>
          </a:xfrm>
        </p:spPr>
        <p:txBody>
          <a:bodyPr>
            <a:normAutofit/>
          </a:bodyPr>
          <a:lstStyle/>
          <a:p>
            <a:pPr algn="ctr"/>
            <a:r>
              <a:rPr lang="en-US" sz="4000" b="1" dirty="0"/>
              <a:t>Kathy, age 18 months</a:t>
            </a:r>
          </a:p>
        </p:txBody>
      </p:sp>
      <p:sp>
        <p:nvSpPr>
          <p:cNvPr id="3" name="Content Placeholder 2"/>
          <p:cNvSpPr>
            <a:spLocks noGrp="1"/>
          </p:cNvSpPr>
          <p:nvPr>
            <p:ph idx="4294967295"/>
          </p:nvPr>
        </p:nvSpPr>
        <p:spPr>
          <a:xfrm>
            <a:off x="381000" y="1143000"/>
            <a:ext cx="8229600" cy="4876800"/>
          </a:xfrm>
        </p:spPr>
        <p:txBody>
          <a:bodyPr>
            <a:noAutofit/>
          </a:bodyPr>
          <a:lstStyle/>
          <a:p>
            <a:endParaRPr lang="en-US" sz="1800" dirty="0"/>
          </a:p>
          <a:p>
            <a:r>
              <a:rPr lang="en-US" sz="2400" dirty="0"/>
              <a:t>Kathy is an 18-month-old girl. </a:t>
            </a:r>
          </a:p>
          <a:p>
            <a:r>
              <a:rPr lang="en-US" sz="2400" dirty="0"/>
              <a:t>Her mother had several concerns with Kathy’s development. </a:t>
            </a:r>
          </a:p>
          <a:p>
            <a:r>
              <a:rPr lang="en-US" sz="2400" dirty="0"/>
              <a:t>When you score the ASQ-3 and ASQ:SE-2, scores are in the typical range except for the communication domain, which fell in the gray area.  </a:t>
            </a:r>
          </a:p>
          <a:p>
            <a:r>
              <a:rPr lang="en-US" sz="2400" dirty="0"/>
              <a:t>On the ASQ:SE-2, Kathy’s mother checked the box re: concerns about Kathy’s behavior.</a:t>
            </a:r>
          </a:p>
          <a:p>
            <a:r>
              <a:rPr lang="en-US" sz="2400" dirty="0"/>
              <a:t>Kathy’s mother does not agree with the results and insists that the screening missed Kathy’s delays. She has particular concerns about Kathy’s tantrums and her difficulty communicating, especially when she is upset.</a:t>
            </a:r>
          </a:p>
        </p:txBody>
      </p:sp>
      <p:sp>
        <p:nvSpPr>
          <p:cNvPr id="4" name="Slide Number Placeholder 3"/>
          <p:cNvSpPr>
            <a:spLocks noGrp="1"/>
          </p:cNvSpPr>
          <p:nvPr>
            <p:ph type="sldNum" sz="quarter" idx="4294967295"/>
          </p:nvPr>
        </p:nvSpPr>
        <p:spPr>
          <a:xfrm>
            <a:off x="6457950" y="6356351"/>
            <a:ext cx="2057400" cy="365125"/>
          </a:xfrm>
        </p:spPr>
        <p:txBody>
          <a:bodyPr/>
          <a:lstStyle/>
          <a:p>
            <a:fld id="{321B64B3-26B7-4913-B2C6-0CF9F900152A}" type="slidenum">
              <a:rPr lang="en-US" smtClean="0"/>
              <a:pPr/>
              <a:t>38</a:t>
            </a:fld>
            <a:endParaRPr lang="en-US"/>
          </a:p>
        </p:txBody>
      </p:sp>
    </p:spTree>
    <p:extLst>
      <p:ext uri="{BB962C8B-B14F-4D97-AF65-F5344CB8AC3E}">
        <p14:creationId xmlns:p14="http://schemas.microsoft.com/office/powerpoint/2010/main" val="1723889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idx="4294967295"/>
          </p:nvPr>
        </p:nvSpPr>
        <p:spPr>
          <a:xfrm>
            <a:off x="762000" y="1905000"/>
            <a:ext cx="8229600" cy="2286000"/>
          </a:xfrm>
        </p:spPr>
        <p:txBody>
          <a:bodyPr>
            <a:noAutofit/>
          </a:bodyPr>
          <a:lstStyle/>
          <a:p>
            <a:r>
              <a:rPr lang="en-US" sz="4000" b="1" dirty="0"/>
              <a:t>What are the hardest parts of those conversations?</a:t>
            </a:r>
            <a:br>
              <a:rPr lang="en-US" sz="4000" b="1" dirty="0"/>
            </a:br>
            <a:br>
              <a:rPr lang="en-US" sz="4000" b="1" dirty="0"/>
            </a:br>
            <a:r>
              <a:rPr lang="en-US" sz="4000" b="1" dirty="0"/>
              <a:t>What, if anything, slows you down or prevents you having those conversations?</a:t>
            </a:r>
          </a:p>
        </p:txBody>
      </p:sp>
      <p:sp>
        <p:nvSpPr>
          <p:cNvPr id="3" name="Slide Number Placeholder 2"/>
          <p:cNvSpPr>
            <a:spLocks noGrp="1"/>
          </p:cNvSpPr>
          <p:nvPr>
            <p:ph type="sldNum" sz="quarter" idx="4294967295"/>
          </p:nvPr>
        </p:nvSpPr>
        <p:spPr>
          <a:xfrm>
            <a:off x="6457950" y="6356351"/>
            <a:ext cx="2057400" cy="365125"/>
          </a:xfrm>
        </p:spPr>
        <p:txBody>
          <a:bodyPr/>
          <a:lstStyle/>
          <a:p>
            <a:fld id="{321B64B3-26B7-4913-B2C6-0CF9F900152A}" type="slidenum">
              <a:rPr lang="en-US" smtClean="0"/>
              <a:pPr/>
              <a:t>4</a:t>
            </a:fld>
            <a:endParaRPr lang="en-US"/>
          </a:p>
        </p:txBody>
      </p:sp>
    </p:spTree>
    <p:extLst>
      <p:ext uri="{BB962C8B-B14F-4D97-AF65-F5344CB8AC3E}">
        <p14:creationId xmlns:p14="http://schemas.microsoft.com/office/powerpoint/2010/main" val="3255234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idx="4294967295"/>
          </p:nvPr>
        </p:nvSpPr>
        <p:spPr>
          <a:xfrm>
            <a:off x="457200" y="274955"/>
            <a:ext cx="8230235" cy="1143635"/>
          </a:xfrm>
        </p:spPr>
        <p:txBody>
          <a:bodyPr>
            <a:normAutofit/>
          </a:bodyPr>
          <a:lstStyle/>
          <a:p>
            <a:pPr algn="ctr"/>
            <a:r>
              <a:rPr lang="en-US" sz="4000" b="1" dirty="0"/>
              <a:t>Common Concerns</a:t>
            </a:r>
          </a:p>
        </p:txBody>
      </p:sp>
      <p:sp>
        <p:nvSpPr>
          <p:cNvPr id="115715" name="Content Placeholder 2"/>
          <p:cNvSpPr>
            <a:spLocks noGrp="1"/>
          </p:cNvSpPr>
          <p:nvPr>
            <p:ph idx="4294967295"/>
          </p:nvPr>
        </p:nvSpPr>
        <p:spPr>
          <a:xfrm>
            <a:off x="737534" y="1624489"/>
            <a:ext cx="8230234" cy="4525963"/>
          </a:xfrm>
        </p:spPr>
        <p:txBody>
          <a:bodyPr>
            <a:normAutofit/>
          </a:bodyPr>
          <a:lstStyle/>
          <a:p>
            <a:r>
              <a:rPr lang="en-US" sz="3600" dirty="0"/>
              <a:t> “What if I’m wrong?”</a:t>
            </a:r>
          </a:p>
          <a:p>
            <a:r>
              <a:rPr lang="en-US" sz="3600" dirty="0"/>
              <a:t> “What if the family gets angry with me?” </a:t>
            </a:r>
          </a:p>
          <a:p>
            <a:r>
              <a:rPr lang="en-US" sz="3600" dirty="0"/>
              <a:t> “I don’t know how they will react.”</a:t>
            </a:r>
          </a:p>
          <a:p>
            <a:r>
              <a:rPr lang="en-US" sz="3600" dirty="0"/>
              <a:t> “The family isn’t ready yet.”</a:t>
            </a:r>
          </a:p>
          <a:p>
            <a:r>
              <a:rPr lang="en-US" sz="3600" dirty="0"/>
              <a:t> “I don’t know where to refer them.”</a:t>
            </a:r>
          </a:p>
          <a:p>
            <a:r>
              <a:rPr lang="en-US" sz="3600" dirty="0"/>
              <a:t> “Referrals go into a ‘black hole.’” </a:t>
            </a:r>
          </a:p>
          <a:p>
            <a:endParaRPr lang="en-US" sz="3600" dirty="0"/>
          </a:p>
          <a:p>
            <a:endParaRPr lang="en-US" sz="3600" dirty="0"/>
          </a:p>
          <a:p>
            <a:endParaRPr lang="en-US" dirty="0"/>
          </a:p>
        </p:txBody>
      </p:sp>
      <p:sp>
        <p:nvSpPr>
          <p:cNvPr id="5" name="Slide Number Placeholder 4"/>
          <p:cNvSpPr>
            <a:spLocks noGrp="1"/>
          </p:cNvSpPr>
          <p:nvPr>
            <p:ph type="sldNum" sz="quarter" idx="4294967295"/>
          </p:nvPr>
        </p:nvSpPr>
        <p:spPr>
          <a:xfrm>
            <a:off x="6457950" y="6356351"/>
            <a:ext cx="2057400" cy="365125"/>
          </a:xfrm>
        </p:spPr>
        <p:txBody>
          <a:bodyPr/>
          <a:lstStyle/>
          <a:p>
            <a:fld id="{321B64B3-26B7-4913-B2C6-0CF9F900152A}" type="slidenum">
              <a:rPr lang="en-US" smtClean="0"/>
              <a:pPr/>
              <a:t>5</a:t>
            </a:fld>
            <a:endParaRPr lang="en-US"/>
          </a:p>
        </p:txBody>
      </p:sp>
    </p:spTree>
    <p:extLst>
      <p:ext uri="{BB962C8B-B14F-4D97-AF65-F5344CB8AC3E}">
        <p14:creationId xmlns:p14="http://schemas.microsoft.com/office/powerpoint/2010/main" val="282184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676400"/>
            <a:ext cx="8229600" cy="2133600"/>
          </a:xfrm>
        </p:spPr>
        <p:txBody>
          <a:bodyPr>
            <a:noAutofit/>
          </a:bodyPr>
          <a:lstStyle/>
          <a:p>
            <a:r>
              <a:rPr lang="en-US" sz="4000" b="1" dirty="0"/>
              <a:t>What are the benefits of conducting standardized screening and discussing results with parents?</a:t>
            </a:r>
          </a:p>
        </p:txBody>
      </p:sp>
      <p:sp>
        <p:nvSpPr>
          <p:cNvPr id="3" name="Slide Number Placeholder 2"/>
          <p:cNvSpPr>
            <a:spLocks noGrp="1"/>
          </p:cNvSpPr>
          <p:nvPr>
            <p:ph type="sldNum" sz="quarter" idx="4294967295"/>
          </p:nvPr>
        </p:nvSpPr>
        <p:spPr>
          <a:xfrm>
            <a:off x="6457950" y="6356351"/>
            <a:ext cx="2057400" cy="365125"/>
          </a:xfrm>
        </p:spPr>
        <p:txBody>
          <a:bodyPr/>
          <a:lstStyle/>
          <a:p>
            <a:fld id="{321B64B3-26B7-4913-B2C6-0CF9F900152A}" type="slidenum">
              <a:rPr lang="en-US" smtClean="0"/>
              <a:pPr/>
              <a:t>6</a:t>
            </a:fld>
            <a:endParaRPr lang="en-US"/>
          </a:p>
        </p:txBody>
      </p:sp>
    </p:spTree>
    <p:extLst>
      <p:ext uri="{BB962C8B-B14F-4D97-AF65-F5344CB8AC3E}">
        <p14:creationId xmlns:p14="http://schemas.microsoft.com/office/powerpoint/2010/main" val="2815582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39A2-3B7F-4697-9187-67784DB6D186}"/>
              </a:ext>
            </a:extLst>
          </p:cNvPr>
          <p:cNvSpPr>
            <a:spLocks noGrp="1"/>
          </p:cNvSpPr>
          <p:nvPr>
            <p:ph type="title" idx="4294967295"/>
          </p:nvPr>
        </p:nvSpPr>
        <p:spPr>
          <a:xfrm>
            <a:off x="628650" y="365126"/>
            <a:ext cx="7886700" cy="1325563"/>
          </a:xfrm>
        </p:spPr>
        <p:txBody>
          <a:bodyPr>
            <a:normAutofit/>
          </a:bodyPr>
          <a:lstStyle/>
          <a:p>
            <a:pPr algn="ctr"/>
            <a:r>
              <a:rPr lang="en-US" sz="4000" dirty="0">
                <a:latin typeface="+mn-lt"/>
              </a:rPr>
              <a:t>Standardized Screening Facilitates Developmental Conversations </a:t>
            </a:r>
          </a:p>
        </p:txBody>
      </p:sp>
      <p:sp>
        <p:nvSpPr>
          <p:cNvPr id="3" name="Content Placeholder 2">
            <a:extLst>
              <a:ext uri="{FF2B5EF4-FFF2-40B4-BE49-F238E27FC236}">
                <a16:creationId xmlns:a16="http://schemas.microsoft.com/office/drawing/2014/main" id="{08C34181-1FB5-42D8-BAEB-E2E9B553B0D6}"/>
              </a:ext>
            </a:extLst>
          </p:cNvPr>
          <p:cNvSpPr>
            <a:spLocks noGrp="1"/>
          </p:cNvSpPr>
          <p:nvPr>
            <p:ph idx="4294967295"/>
          </p:nvPr>
        </p:nvSpPr>
        <p:spPr>
          <a:xfrm>
            <a:off x="628650" y="1825625"/>
            <a:ext cx="7886700" cy="4351338"/>
          </a:xfrm>
        </p:spPr>
        <p:txBody>
          <a:bodyPr>
            <a:normAutofit/>
          </a:bodyPr>
          <a:lstStyle/>
          <a:p>
            <a:pPr marL="0" indent="0" algn="ctr">
              <a:buNone/>
            </a:pPr>
            <a:r>
              <a:rPr lang="en-US" sz="3600" dirty="0"/>
              <a:t>All families benefit . . . </a:t>
            </a:r>
          </a:p>
          <a:p>
            <a:pPr marL="0" indent="0">
              <a:buNone/>
            </a:pPr>
            <a:endParaRPr lang="en-US" dirty="0"/>
          </a:p>
          <a:p>
            <a:pPr marL="0" indent="0">
              <a:buNone/>
            </a:pPr>
            <a:r>
              <a:rPr lang="en-US" sz="2800" dirty="0"/>
              <a:t>For children with </a:t>
            </a:r>
            <a:r>
              <a:rPr lang="en-US" sz="2800" dirty="0">
                <a:solidFill>
                  <a:srgbClr val="0070C0"/>
                </a:solidFill>
              </a:rPr>
              <a:t>typical</a:t>
            </a:r>
            <a:r>
              <a:rPr lang="en-US" sz="2800" dirty="0"/>
              <a:t> development, screening…</a:t>
            </a:r>
          </a:p>
          <a:p>
            <a:r>
              <a:rPr lang="en-US" dirty="0"/>
              <a:t>Helps parents learn about child development.</a:t>
            </a:r>
          </a:p>
          <a:p>
            <a:r>
              <a:rPr lang="en-US" dirty="0"/>
              <a:t>Assists parents learn ways to support their child’s continued progress.</a:t>
            </a:r>
          </a:p>
          <a:p>
            <a:r>
              <a:rPr lang="en-US" dirty="0"/>
              <a:t>Provides the opportunity for anticipatory guidance.</a:t>
            </a:r>
          </a:p>
          <a:p>
            <a:r>
              <a:rPr lang="en-US" dirty="0"/>
              <a:t>Communicates that the provider is interested in the child’s development.</a:t>
            </a:r>
          </a:p>
          <a:p>
            <a:r>
              <a:rPr lang="en-US" dirty="0"/>
              <a:t>Provides reassurance when all is well.</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1ADA2E38-13C2-4011-B6F1-ACEF34A2FCBE}"/>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7</a:t>
            </a:fld>
            <a:endParaRPr lang="en-US"/>
          </a:p>
        </p:txBody>
      </p:sp>
    </p:spTree>
    <p:extLst>
      <p:ext uri="{BB962C8B-B14F-4D97-AF65-F5344CB8AC3E}">
        <p14:creationId xmlns:p14="http://schemas.microsoft.com/office/powerpoint/2010/main" val="173753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39A2-3B7F-4697-9187-67784DB6D186}"/>
              </a:ext>
            </a:extLst>
          </p:cNvPr>
          <p:cNvSpPr>
            <a:spLocks noGrp="1"/>
          </p:cNvSpPr>
          <p:nvPr>
            <p:ph type="title" idx="4294967295"/>
          </p:nvPr>
        </p:nvSpPr>
        <p:spPr>
          <a:xfrm>
            <a:off x="628650" y="365126"/>
            <a:ext cx="7886700" cy="1325563"/>
          </a:xfrm>
        </p:spPr>
        <p:txBody>
          <a:bodyPr>
            <a:normAutofit/>
          </a:bodyPr>
          <a:lstStyle/>
          <a:p>
            <a:pPr algn="ctr"/>
            <a:r>
              <a:rPr lang="en-US" sz="4000" dirty="0">
                <a:latin typeface="+mn-lt"/>
              </a:rPr>
              <a:t>Standardized Screening Facilitates Developmental Conversations </a:t>
            </a:r>
          </a:p>
        </p:txBody>
      </p:sp>
      <p:sp>
        <p:nvSpPr>
          <p:cNvPr id="3" name="Content Placeholder 2">
            <a:extLst>
              <a:ext uri="{FF2B5EF4-FFF2-40B4-BE49-F238E27FC236}">
                <a16:creationId xmlns:a16="http://schemas.microsoft.com/office/drawing/2014/main" id="{08C34181-1FB5-42D8-BAEB-E2E9B553B0D6}"/>
              </a:ext>
            </a:extLst>
          </p:cNvPr>
          <p:cNvSpPr>
            <a:spLocks noGrp="1"/>
          </p:cNvSpPr>
          <p:nvPr>
            <p:ph idx="4294967295"/>
          </p:nvPr>
        </p:nvSpPr>
        <p:spPr>
          <a:xfrm>
            <a:off x="628650" y="1825625"/>
            <a:ext cx="7886700" cy="4351338"/>
          </a:xfrm>
        </p:spPr>
        <p:txBody>
          <a:bodyPr/>
          <a:lstStyle/>
          <a:p>
            <a:pPr marL="0" indent="0" algn="ctr">
              <a:buNone/>
            </a:pPr>
            <a:r>
              <a:rPr lang="en-US" sz="3600" dirty="0"/>
              <a:t>All families benefit . . . </a:t>
            </a:r>
          </a:p>
          <a:p>
            <a:pPr marL="0" indent="0">
              <a:buNone/>
            </a:pPr>
            <a:endParaRPr lang="en-US" dirty="0"/>
          </a:p>
          <a:p>
            <a:pPr marL="0" indent="0">
              <a:buNone/>
            </a:pPr>
            <a:r>
              <a:rPr lang="en-US" sz="2800" dirty="0"/>
              <a:t>For children with </a:t>
            </a:r>
            <a:r>
              <a:rPr lang="en-US" sz="2800" dirty="0">
                <a:solidFill>
                  <a:srgbClr val="0070C0"/>
                </a:solidFill>
              </a:rPr>
              <a:t>delays</a:t>
            </a:r>
            <a:r>
              <a:rPr lang="en-US" sz="2800" dirty="0"/>
              <a:t> in development, screening…</a:t>
            </a:r>
          </a:p>
          <a:p>
            <a:r>
              <a:rPr lang="en-US" dirty="0"/>
              <a:t>Leads to linkage to early intervention services.</a:t>
            </a:r>
          </a:p>
          <a:p>
            <a:r>
              <a:rPr lang="en-US" dirty="0"/>
              <a:t>Helps families move into action.</a:t>
            </a:r>
          </a:p>
          <a:p>
            <a:r>
              <a:rPr lang="en-US" dirty="0"/>
              <a:t>Shifts parental expectations and attributions.</a:t>
            </a:r>
          </a:p>
          <a:p>
            <a:r>
              <a:rPr lang="en-US" dirty="0"/>
              <a:t>Provides the opportunity for provider to support family in addressing developmental delays.</a:t>
            </a:r>
          </a:p>
          <a:p>
            <a:pPr lvl="1"/>
            <a:endParaRPr lang="en-US" dirty="0"/>
          </a:p>
        </p:txBody>
      </p:sp>
      <p:sp>
        <p:nvSpPr>
          <p:cNvPr id="4" name="Slide Number Placeholder 3">
            <a:extLst>
              <a:ext uri="{FF2B5EF4-FFF2-40B4-BE49-F238E27FC236}">
                <a16:creationId xmlns:a16="http://schemas.microsoft.com/office/drawing/2014/main" id="{1ADA2E38-13C2-4011-B6F1-ACEF34A2FCBE}"/>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8</a:t>
            </a:fld>
            <a:endParaRPr lang="en-US"/>
          </a:p>
        </p:txBody>
      </p:sp>
    </p:spTree>
    <p:extLst>
      <p:ext uri="{BB962C8B-B14F-4D97-AF65-F5344CB8AC3E}">
        <p14:creationId xmlns:p14="http://schemas.microsoft.com/office/powerpoint/2010/main" val="42864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39A2-3B7F-4697-9187-67784DB6D186}"/>
              </a:ext>
            </a:extLst>
          </p:cNvPr>
          <p:cNvSpPr>
            <a:spLocks noGrp="1"/>
          </p:cNvSpPr>
          <p:nvPr>
            <p:ph type="title" idx="4294967295"/>
          </p:nvPr>
        </p:nvSpPr>
        <p:spPr>
          <a:xfrm>
            <a:off x="628650" y="365126"/>
            <a:ext cx="7886700" cy="1325563"/>
          </a:xfrm>
        </p:spPr>
        <p:txBody>
          <a:bodyPr>
            <a:normAutofit/>
          </a:bodyPr>
          <a:lstStyle/>
          <a:p>
            <a:pPr algn="ctr"/>
            <a:r>
              <a:rPr lang="en-US" sz="4000" dirty="0">
                <a:latin typeface="+mn-lt"/>
              </a:rPr>
              <a:t>Standardized Screening Facilitates Developmental Conversations </a:t>
            </a:r>
          </a:p>
        </p:txBody>
      </p:sp>
      <p:sp>
        <p:nvSpPr>
          <p:cNvPr id="3" name="Content Placeholder 2">
            <a:extLst>
              <a:ext uri="{FF2B5EF4-FFF2-40B4-BE49-F238E27FC236}">
                <a16:creationId xmlns:a16="http://schemas.microsoft.com/office/drawing/2014/main" id="{08C34181-1FB5-42D8-BAEB-E2E9B553B0D6}"/>
              </a:ext>
            </a:extLst>
          </p:cNvPr>
          <p:cNvSpPr>
            <a:spLocks noGrp="1"/>
          </p:cNvSpPr>
          <p:nvPr>
            <p:ph idx="4294967295"/>
          </p:nvPr>
        </p:nvSpPr>
        <p:spPr>
          <a:xfrm>
            <a:off x="628650" y="1825625"/>
            <a:ext cx="7886700" cy="4351338"/>
          </a:xfrm>
        </p:spPr>
        <p:txBody>
          <a:bodyPr>
            <a:normAutofit/>
          </a:bodyPr>
          <a:lstStyle/>
          <a:p>
            <a:pPr marL="0" indent="0" algn="ctr">
              <a:buNone/>
            </a:pPr>
            <a:r>
              <a:rPr lang="en-US" sz="3600" dirty="0"/>
              <a:t>All providers benefit . . . </a:t>
            </a:r>
          </a:p>
          <a:p>
            <a:pPr marL="0" indent="0">
              <a:buNone/>
            </a:pPr>
            <a:endParaRPr lang="en-US" dirty="0"/>
          </a:p>
          <a:p>
            <a:pPr marL="0" indent="0">
              <a:buNone/>
            </a:pPr>
            <a:r>
              <a:rPr lang="en-US" sz="2800" dirty="0"/>
              <a:t>For providers with </a:t>
            </a:r>
            <a:r>
              <a:rPr lang="en-US" sz="2800" dirty="0">
                <a:solidFill>
                  <a:srgbClr val="0070C0"/>
                </a:solidFill>
              </a:rPr>
              <a:t>less experience </a:t>
            </a:r>
            <a:r>
              <a:rPr lang="en-US" sz="2800" dirty="0"/>
              <a:t>with child development, a standardized tool…</a:t>
            </a:r>
          </a:p>
          <a:p>
            <a:r>
              <a:rPr lang="en-US" dirty="0"/>
              <a:t>Helps identify subtle delays.</a:t>
            </a:r>
          </a:p>
          <a:p>
            <a:r>
              <a:rPr lang="en-US" dirty="0"/>
              <a:t>Identifies children who might be missed through surveillance.</a:t>
            </a:r>
          </a:p>
          <a:p>
            <a:endParaRPr lang="en-US" dirty="0"/>
          </a:p>
          <a:p>
            <a:pPr marL="0" indent="0">
              <a:buNone/>
            </a:pPr>
            <a:r>
              <a:rPr lang="en-US" sz="2800" dirty="0"/>
              <a:t>For providers with </a:t>
            </a:r>
            <a:r>
              <a:rPr lang="en-US" sz="2800" dirty="0">
                <a:solidFill>
                  <a:srgbClr val="0070C0"/>
                </a:solidFill>
              </a:rPr>
              <a:t>extensive experience </a:t>
            </a:r>
            <a:r>
              <a:rPr lang="en-US" sz="2800" dirty="0"/>
              <a:t>with child development, a standardized tool…</a:t>
            </a:r>
          </a:p>
          <a:p>
            <a:r>
              <a:rPr lang="en-US" dirty="0"/>
              <a:t>Helps frame conversations with parents about identified delays.</a:t>
            </a:r>
          </a:p>
        </p:txBody>
      </p:sp>
      <p:sp>
        <p:nvSpPr>
          <p:cNvPr id="4" name="Slide Number Placeholder 3">
            <a:extLst>
              <a:ext uri="{FF2B5EF4-FFF2-40B4-BE49-F238E27FC236}">
                <a16:creationId xmlns:a16="http://schemas.microsoft.com/office/drawing/2014/main" id="{1ADA2E38-13C2-4011-B6F1-ACEF34A2FCBE}"/>
              </a:ext>
            </a:extLst>
          </p:cNvPr>
          <p:cNvSpPr>
            <a:spLocks noGrp="1"/>
          </p:cNvSpPr>
          <p:nvPr>
            <p:ph type="sldNum" sz="quarter" idx="4294967295"/>
          </p:nvPr>
        </p:nvSpPr>
        <p:spPr>
          <a:xfrm>
            <a:off x="6457950" y="6356351"/>
            <a:ext cx="2057400" cy="365125"/>
          </a:xfrm>
        </p:spPr>
        <p:txBody>
          <a:bodyPr/>
          <a:lstStyle/>
          <a:p>
            <a:fld id="{C0D807CB-5B1A-418C-A20A-893A08BAD7BC}" type="slidenum">
              <a:rPr lang="en-US" smtClean="0"/>
              <a:pPr/>
              <a:t>9</a:t>
            </a:fld>
            <a:endParaRPr lang="en-US"/>
          </a:p>
        </p:txBody>
      </p:sp>
    </p:spTree>
    <p:extLst>
      <p:ext uri="{BB962C8B-B14F-4D97-AF65-F5344CB8AC3E}">
        <p14:creationId xmlns:p14="http://schemas.microsoft.com/office/powerpoint/2010/main" val="4243830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30642A87876D4E9B488AD62872FCBE" ma:contentTypeVersion="18" ma:contentTypeDescription="Create a new document." ma:contentTypeScope="" ma:versionID="c4f0c54b4c6ae6cd0dd8d3be9d374530">
  <xsd:schema xmlns:xsd="http://www.w3.org/2001/XMLSchema" xmlns:xs="http://www.w3.org/2001/XMLSchema" xmlns:p="http://schemas.microsoft.com/office/2006/metadata/properties" xmlns:ns2="99b5a819-147e-4e6b-ae0a-c276a1d3e371" xmlns:ns3="a1d9b26b-c461-47ab-abce-17e65eba4131" targetNamespace="http://schemas.microsoft.com/office/2006/metadata/properties" ma:root="true" ma:fieldsID="4b985fc019e06957bd4ffe609452f49a" ns2:_="" ns3:_="">
    <xsd:import namespace="99b5a819-147e-4e6b-ae0a-c276a1d3e371"/>
    <xsd:import namespace="a1d9b26b-c461-47ab-abce-17e65eba413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b5a819-147e-4e6b-ae0a-c276a1d3e3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1430dc5-f31d-46e6-8534-577abdeaf2d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d9b26b-c461-47ab-abce-17e65eba413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30dc303-27d6-4061-9dba-13110417a818}" ma:internalName="TaxCatchAll" ma:showField="CatchAllData" ma:web="a1d9b26b-c461-47ab-abce-17e65eba41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1d9b26b-c461-47ab-abce-17e65eba4131" xsi:nil="true"/>
    <lcf76f155ced4ddcb4097134ff3c332f xmlns="99b5a819-147e-4e6b-ae0a-c276a1d3e37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2E1DBE5-C1C4-471C-9491-2BAEBE233E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b5a819-147e-4e6b-ae0a-c276a1d3e371"/>
    <ds:schemaRef ds:uri="a1d9b26b-c461-47ab-abce-17e65eba41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F56719-8B7B-44B8-9694-7B2B0740E15C}">
  <ds:schemaRefs>
    <ds:schemaRef ds:uri="http://schemas.microsoft.com/sharepoint/v3/contenttype/forms"/>
  </ds:schemaRefs>
</ds:datastoreItem>
</file>

<file path=customXml/itemProps3.xml><?xml version="1.0" encoding="utf-8"?>
<ds:datastoreItem xmlns:ds="http://schemas.openxmlformats.org/officeDocument/2006/customXml" ds:itemID="{45FBDC38-5421-4C28-A031-93B3BE11CF55}">
  <ds:schemaRefs>
    <ds:schemaRef ds:uri="http://purl.org/dc/elements/1.1/"/>
    <ds:schemaRef ds:uri="http://schemas.microsoft.com/office/2006/metadata/properties"/>
    <ds:schemaRef ds:uri="http://purl.org/dc/dcmitype/"/>
    <ds:schemaRef ds:uri="http://purl.org/dc/terms/"/>
    <ds:schemaRef ds:uri="http://schemas.microsoft.com/office/2006/documentManagement/types"/>
    <ds:schemaRef ds:uri="a1d9b26b-c461-47ab-abce-17e65eba4131"/>
    <ds:schemaRef ds:uri="99b5a819-147e-4e6b-ae0a-c276a1d3e371"/>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2095</TotalTime>
  <Words>4366</Words>
  <Application>Microsoft Office PowerPoint</Application>
  <PresentationFormat>On-screen Show (4:3)</PresentationFormat>
  <Paragraphs>370</Paragraphs>
  <Slides>38</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ＭＳ Ｐゴシック</vt:lpstr>
      <vt:lpstr>Arial</vt:lpstr>
      <vt:lpstr>Calibri</vt:lpstr>
      <vt:lpstr>Trebuchet MS</vt:lpstr>
      <vt:lpstr>Office Theme</vt:lpstr>
      <vt:lpstr>DEVELOPMENTAL SCREENING: Developmental Conversations with Parents/Caregivers</vt:lpstr>
      <vt:lpstr>Developmental Conversations</vt:lpstr>
      <vt:lpstr>How do you talk to families about their child’s development?     </vt:lpstr>
      <vt:lpstr>What are the hardest parts of those conversations?  What, if anything, slows you down or prevents you having those conversations?</vt:lpstr>
      <vt:lpstr>Common Concerns</vt:lpstr>
      <vt:lpstr>What are the benefits of conducting standardized screening and discussing results with parents?</vt:lpstr>
      <vt:lpstr>Standardized Screening Facilitates Developmental Conversations </vt:lpstr>
      <vt:lpstr>Standardized Screening Facilitates Developmental Conversations </vt:lpstr>
      <vt:lpstr>Standardized Screening Facilitates Developmental Conversations </vt:lpstr>
      <vt:lpstr>Benefits of Early Intervention</vt:lpstr>
      <vt:lpstr>Frequently Asked Questions regarding Screening Results</vt:lpstr>
      <vt:lpstr>Frequently Asked Questions regarding Screening Results</vt:lpstr>
      <vt:lpstr>Guidelines for Talking to Families   </vt:lpstr>
      <vt:lpstr>Set the Stage</vt:lpstr>
      <vt:lpstr>Be Direct and Clear</vt:lpstr>
      <vt:lpstr>Listen and Empathize</vt:lpstr>
      <vt:lpstr>Provide Recommendations and Referrals</vt:lpstr>
      <vt:lpstr>Cultural Considerations</vt:lpstr>
      <vt:lpstr>Cultural Competence Overview</vt:lpstr>
      <vt:lpstr>Racism, Bias and Disparities</vt:lpstr>
      <vt:lpstr>Racism, Bias and Disparities Resources</vt:lpstr>
      <vt:lpstr>Cultural Competence</vt:lpstr>
      <vt:lpstr>Cultural Considerations</vt:lpstr>
      <vt:lpstr>Screening Bilingual or  Non-English-Speaking Children</vt:lpstr>
      <vt:lpstr>Bilingual Development</vt:lpstr>
      <vt:lpstr>Myths and Facts About Bilingualism</vt:lpstr>
      <vt:lpstr>Myth 1</vt:lpstr>
      <vt:lpstr>Fact</vt:lpstr>
      <vt:lpstr>Myth 2</vt:lpstr>
      <vt:lpstr>Fact</vt:lpstr>
      <vt:lpstr>Myth 3</vt:lpstr>
      <vt:lpstr>Fact</vt:lpstr>
      <vt:lpstr>Encourage Bilingual Language Development</vt:lpstr>
      <vt:lpstr>Resources on Bilingualism</vt:lpstr>
      <vt:lpstr>Practice talking to parents about  screening results</vt:lpstr>
      <vt:lpstr>Martha, age 9 months</vt:lpstr>
      <vt:lpstr>Robert, age 24 months</vt:lpstr>
      <vt:lpstr>Kathy, age 18 months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Screening: Referrals and Resources</dc:title>
  <dc:creator>Marian Williams</dc:creator>
  <cp:lastModifiedBy>Katie Kurutz</cp:lastModifiedBy>
  <cp:revision>189</cp:revision>
  <cp:lastPrinted>2014-07-20T19:50:05Z</cp:lastPrinted>
  <dcterms:created xsi:type="dcterms:W3CDTF">2014-07-20T15:43:23Z</dcterms:created>
  <dcterms:modified xsi:type="dcterms:W3CDTF">2025-05-08T21:15:45Z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0x010100C530642A87876D4E9B488AD62872FCBE</vt:lpwstr>
  </property>
</Properties>
</file>