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Lst>
  <p:notesMasterIdLst>
    <p:notesMasterId r:id="rId35"/>
  </p:notesMasterIdLst>
  <p:handoutMasterIdLst>
    <p:handoutMasterId r:id="rId36"/>
  </p:handoutMasterIdLst>
  <p:sldIdLst>
    <p:sldId id="256" r:id="rId6"/>
    <p:sldId id="257" r:id="rId7"/>
    <p:sldId id="258" r:id="rId8"/>
    <p:sldId id="259" r:id="rId9"/>
    <p:sldId id="261" r:id="rId10"/>
    <p:sldId id="263" r:id="rId11"/>
    <p:sldId id="315" r:id="rId12"/>
    <p:sldId id="299" r:id="rId13"/>
    <p:sldId id="314" r:id="rId14"/>
    <p:sldId id="317" r:id="rId15"/>
    <p:sldId id="318" r:id="rId16"/>
    <p:sldId id="300" r:id="rId17"/>
    <p:sldId id="319" r:id="rId18"/>
    <p:sldId id="279" r:id="rId19"/>
    <p:sldId id="280" r:id="rId20"/>
    <p:sldId id="281" r:id="rId21"/>
    <p:sldId id="283" r:id="rId22"/>
    <p:sldId id="293" r:id="rId23"/>
    <p:sldId id="298" r:id="rId24"/>
    <p:sldId id="267" r:id="rId25"/>
    <p:sldId id="302" r:id="rId26"/>
    <p:sldId id="295" r:id="rId27"/>
    <p:sldId id="305" r:id="rId28"/>
    <p:sldId id="304" r:id="rId29"/>
    <p:sldId id="278" r:id="rId30"/>
    <p:sldId id="297" r:id="rId31"/>
    <p:sldId id="309" r:id="rId32"/>
    <p:sldId id="310" r:id="rId33"/>
    <p:sldId id="31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 Williams" initials="MW" lastIdx="2" clrIdx="0"/>
  <p:cmAuthor id="1" name="Ruel Nolledo" initials="RN" lastIdx="69" clrIdx="1"/>
  <p:cmAuthor id="2" name="Ann Isbell" initials="AI"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0DF"/>
    <a:srgbClr val="6C297C"/>
    <a:srgbClr val="D15927"/>
    <a:srgbClr val="007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73652" autoAdjust="0"/>
  </p:normalViewPr>
  <p:slideViewPr>
    <p:cSldViewPr>
      <p:cViewPr varScale="1">
        <p:scale>
          <a:sx n="80" d="100"/>
          <a:sy n="80" d="100"/>
        </p:scale>
        <p:origin x="2736" y="9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5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3-30T12:48:58.715" idx="4">
    <p:pos x="4891" y="3716"/>
    <p:text>Replace Allies and Foothill logos with SCLARC and ELAFRC throughout</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629D50-F907-4464-8C14-B8A6B3AC723C}" type="datetimeFigureOut">
              <a:rPr lang="en-US" smtClean="0"/>
              <a:pPr/>
              <a:t>7/5/2022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784921-42A5-4047-8AE0-C09B1C764A18}" type="slidenum">
              <a:rPr lang="en-US" smtClean="0"/>
              <a:pPr/>
              <a:t>‹#›</a:t>
            </a:fld>
            <a:endParaRPr lang="en-US" dirty="0"/>
          </a:p>
        </p:txBody>
      </p:sp>
    </p:spTree>
    <p:extLst>
      <p:ext uri="{BB962C8B-B14F-4D97-AF65-F5344CB8AC3E}">
        <p14:creationId xmlns:p14="http://schemas.microsoft.com/office/powerpoint/2010/main" val="281969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4C045D-66F0-4956-8248-DEB22BB3BC70}" type="datetimeFigureOut">
              <a:rPr lang="en-US" smtClean="0"/>
              <a:pPr/>
              <a:t>7/5/2022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1356D5-A537-4BAB-BFC5-F302A101A0B2}" type="slidenum">
              <a:rPr lang="en-US" smtClean="0"/>
              <a:pPr/>
              <a:t>‹#›</a:t>
            </a:fld>
            <a:endParaRPr lang="en-US" dirty="0"/>
          </a:p>
        </p:txBody>
      </p:sp>
    </p:spTree>
    <p:extLst>
      <p:ext uri="{BB962C8B-B14F-4D97-AF65-F5344CB8AC3E}">
        <p14:creationId xmlns:p14="http://schemas.microsoft.com/office/powerpoint/2010/main" val="14532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entalhealth.gov/get-help/health-insuranc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ncsl.org/research/health/autism-and-insurance-coverage-state-laws.aspx"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id.gov/medicaid/benefits/epsdt/index.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dhcs.ca.gov/services/Pages/Medi-cal_SMHS.aspx"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Notes for Presenter</a:t>
            </a:r>
          </a:p>
          <a:p>
            <a:pPr marL="171450" indent="-171450">
              <a:buFont typeface="Arial" panose="020B0604020202020204" pitchFamily="34" charset="0"/>
              <a:buChar char="•"/>
            </a:pPr>
            <a:r>
              <a:rPr lang="en-US" dirty="0"/>
              <a:t>This training is designed for the people who will be helping to link families with resources, especially when a developmental delay has been identified. Depending on the agency, this step may be handled by the pediatric medical provider, or there may be a case manager, care coordinator, referral coordinator, or other professional who helps to link families.  </a:t>
            </a:r>
          </a:p>
          <a:p>
            <a:pPr marL="171450" indent="-171450">
              <a:buFont typeface="Arial" panose="020B0604020202020204" pitchFamily="34" charset="0"/>
              <a:buChar char="•"/>
            </a:pPr>
            <a:r>
              <a:rPr lang="en-US" dirty="0"/>
              <a:t>The resources described in the training are focused on those available in California. When possible, information is also provided regarding the federal programs that should be present in any state. Some of the slides will need to be tailored to the state where the training is being held, and the local resources available. In addition, resources can be added that are specific to the health plans or internal clinic resources available at each site.   </a:t>
            </a:r>
          </a:p>
          <a:p>
            <a:pPr marL="171450" indent="-171450">
              <a:buFont typeface="Arial" panose="020B0604020202020204" pitchFamily="34" charset="0"/>
              <a:buChar char="•"/>
            </a:pPr>
            <a:r>
              <a:rPr lang="en-US" dirty="0"/>
              <a:t>It is important that this training is delivered by someone who is knowledgeable about the service system and available in-house resources. </a:t>
            </a:r>
          </a:p>
          <a:p>
            <a:pPr marL="171450" indent="-171450">
              <a:buFont typeface="Arial" panose="020B0604020202020204" pitchFamily="34" charset="0"/>
              <a:buChar char="•"/>
            </a:pPr>
            <a:r>
              <a:rPr lang="en-US" dirty="0"/>
              <a:t>The toolkit [give link re where to find it] provides additional details re: the services described in this PowerPoint and tips for navigating the service system.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Approximate presentation time</a:t>
            </a:r>
            <a:r>
              <a:rPr lang="en-US" b="0" dirty="0"/>
              <a:t>: 45-60 minutes</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1356D5-A537-4BAB-BFC5-F302A101A0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Additional Talking Points</a:t>
            </a:r>
          </a:p>
          <a:p>
            <a:pPr lvl="0"/>
            <a:r>
              <a:rPr lang="en-US" dirty="0"/>
              <a:t>Examples of times when infant and early childhood mental health services are helpful:</a:t>
            </a:r>
          </a:p>
          <a:p>
            <a:pPr marL="171450" lvl="0" indent="-171450">
              <a:buFont typeface="Arial" panose="020B0604020202020204" pitchFamily="34" charset="0"/>
              <a:buChar char="•"/>
            </a:pPr>
            <a:r>
              <a:rPr lang="en-US" dirty="0"/>
              <a:t>Experiencing traumatic events such as parental separation, exposure to domestic or community violence, difficult medical procedures or illness</a:t>
            </a:r>
          </a:p>
          <a:p>
            <a:pPr marL="171450" lvl="0" indent="-171450">
              <a:buFont typeface="Arial" panose="020B0604020202020204" pitchFamily="34" charset="0"/>
              <a:buChar char="•"/>
            </a:pPr>
            <a:r>
              <a:rPr lang="en-US" dirty="0"/>
              <a:t>Showing dysregulation such as difficulties with crying, sleeping, eating</a:t>
            </a:r>
          </a:p>
          <a:p>
            <a:pPr marL="171450" lvl="0" indent="-171450">
              <a:buFont typeface="Arial" panose="020B0604020202020204" pitchFamily="34" charset="0"/>
              <a:buChar char="•"/>
            </a:pPr>
            <a:r>
              <a:rPr lang="en-US" dirty="0"/>
              <a:t>Challenges in attachment between parent/caregiver and child  </a:t>
            </a:r>
          </a:p>
          <a:p>
            <a:pPr marL="171450" lvl="0" indent="-171450">
              <a:buFont typeface="Arial" panose="020B0604020202020204" pitchFamily="34" charset="0"/>
              <a:buChar char="•"/>
            </a:pPr>
            <a:r>
              <a:rPr lang="en-US" dirty="0"/>
              <a:t>Behavioral challenges such as hitting, running away from parent, refusing to follow adult directions</a:t>
            </a:r>
          </a:p>
          <a:p>
            <a:pPr marL="171450" lvl="0" indent="-171450">
              <a:buFont typeface="Arial" panose="020B0604020202020204" pitchFamily="34" charset="0"/>
              <a:buChar char="•"/>
            </a:pPr>
            <a:r>
              <a:rPr lang="en-US" dirty="0"/>
              <a:t>Difficulties forming relationships with peers</a:t>
            </a:r>
          </a:p>
          <a:p>
            <a:pPr marL="171450" lvl="0" indent="-171450">
              <a:buFont typeface="Arial" panose="020B0604020202020204" pitchFamily="34" charset="0"/>
              <a:buChar char="•"/>
            </a:pPr>
            <a:r>
              <a:rPr lang="en-US" dirty="0"/>
              <a:t>Difficulty separating from parent for school or daycare</a:t>
            </a:r>
          </a:p>
          <a:p>
            <a:pPr marL="171450" lvl="0" indent="-171450">
              <a:buFont typeface="Arial" panose="020B0604020202020204" pitchFamily="34" charset="0"/>
              <a:buChar char="•"/>
            </a:pPr>
            <a:r>
              <a:rPr lang="en-US" dirty="0"/>
              <a:t>Difficulties with learning, school behaviors, attention to tasks</a:t>
            </a:r>
          </a:p>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10</a:t>
            </a:fld>
            <a:endParaRPr lang="en-US" dirty="0"/>
          </a:p>
        </p:txBody>
      </p:sp>
    </p:spTree>
    <p:extLst>
      <p:ext uri="{BB962C8B-B14F-4D97-AF65-F5344CB8AC3E}">
        <p14:creationId xmlns:p14="http://schemas.microsoft.com/office/powerpoint/2010/main" val="375286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Additional Talking Points</a:t>
            </a:r>
          </a:p>
          <a:p>
            <a:pPr marL="171450" indent="-171450">
              <a:buFont typeface="Arial" panose="020B0604020202020204" pitchFamily="34" charset="0"/>
              <a:buChar char="•"/>
            </a:pPr>
            <a:r>
              <a:rPr lang="en-US" dirty="0"/>
              <a:t>As of 2014, most individual and small group health insurance plans are required to cover mental health services. Medicaid also must cover mental health services.  </a:t>
            </a:r>
          </a:p>
          <a:p>
            <a:pPr marL="171450" indent="-171450">
              <a:buFont typeface="Arial" panose="020B0604020202020204" pitchFamily="34" charset="0"/>
              <a:buChar char="•"/>
            </a:pPr>
            <a:r>
              <a:rPr lang="en-US" dirty="0"/>
              <a:t>Parity requirements: coverage for mental health cannot be more restrictive than coverage for medical services.</a:t>
            </a:r>
          </a:p>
          <a:p>
            <a:pPr marL="171450" indent="-171450">
              <a:buFont typeface="Arial" panose="020B0604020202020204" pitchFamily="34" charset="0"/>
              <a:buChar char="•"/>
            </a:pPr>
            <a:r>
              <a:rPr lang="en-US" dirty="0"/>
              <a:t>More information about the Affordable Care Act and mental health coverage can be found here: </a:t>
            </a:r>
            <a:r>
              <a:rPr lang="en-US" dirty="0">
                <a:hlinkClick r:id="rId3"/>
              </a:rPr>
              <a:t>https://www.mentalhealth.gov/get-help/health-insurance</a:t>
            </a:r>
            <a:endParaRPr lang="en-US" dirty="0"/>
          </a:p>
          <a:p>
            <a:pPr marL="171450" indent="-171450">
              <a:buFont typeface="Arial" panose="020B0604020202020204" pitchFamily="34" charset="0"/>
              <a:buChar char="•"/>
            </a:pPr>
            <a:r>
              <a:rPr lang="en-US" dirty="0"/>
              <a:t>More information about autism insurance coverage is available here: </a:t>
            </a:r>
            <a:r>
              <a:rPr lang="en-US" dirty="0">
                <a:hlinkClick r:id="rId4"/>
              </a:rPr>
              <a:t>http://www.ncsl.org/research/health/autism-and-insurance-coverage-state-laws.aspx</a:t>
            </a:r>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11</a:t>
            </a:fld>
            <a:endParaRPr lang="en-US" dirty="0"/>
          </a:p>
        </p:txBody>
      </p:sp>
    </p:spTree>
    <p:extLst>
      <p:ext uri="{BB962C8B-B14F-4D97-AF65-F5344CB8AC3E}">
        <p14:creationId xmlns:p14="http://schemas.microsoft.com/office/powerpoint/2010/main" val="92175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One of the covered benefits under EPSDT is mental health services when medically necessary: </a:t>
            </a:r>
            <a:r>
              <a:rPr lang="en-US" dirty="0">
                <a:hlinkClick r:id="rId3"/>
              </a:rPr>
              <a:t>https://www.medicaid.gov/medicaid/benefits/epsdt/index.html</a:t>
            </a:r>
            <a:endParaRPr lang="en-US" dirty="0"/>
          </a:p>
          <a:p>
            <a:r>
              <a:rPr lang="en-US" dirty="0"/>
              <a:t>In California, Medi-Cal specialty mental health services are “carved out” of the broader Medi-Cal program under a waiver. The plans are administered through County Mental Health Plans. </a:t>
            </a:r>
            <a:r>
              <a:rPr lang="en-US" dirty="0">
                <a:hlinkClick r:id="rId4"/>
              </a:rPr>
              <a:t>https://www.dhcs.ca.gov/services/Pages/Medi-cal_SMHS.aspx</a:t>
            </a:r>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Notes for Presenter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 provides a longer case vignette which can be used to help people practice using the referral algorithm to determine where to refer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following slides offer briefer case vignettes. You can use more or less of these vignettes depending on how much time you have.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Alternatively, you can offer a follow-up training where you focus on discussion of the vignettes, as well as examples of referral challenges that staff members bring for discussion/consultation.</a:t>
            </a:r>
          </a:p>
          <a:p>
            <a:endParaRPr lang="en-US" dirty="0"/>
          </a:p>
          <a:p>
            <a:r>
              <a:rPr lang="en-US" dirty="0"/>
              <a:t>Based on the referral algorithm for California:</a:t>
            </a:r>
          </a:p>
          <a:p>
            <a:pPr marL="171450" indent="-171450">
              <a:buFont typeface="Arial" panose="020B0604020202020204" pitchFamily="34" charset="0"/>
              <a:buChar char="•"/>
            </a:pPr>
            <a:r>
              <a:rPr lang="en-US" dirty="0"/>
              <a:t>Natalia: refer to school district for IEP evaluation and regional center; also refer to infant/early childhood mental health program</a:t>
            </a:r>
          </a:p>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13</a:t>
            </a:fld>
            <a:endParaRPr lang="en-US" dirty="0"/>
          </a:p>
        </p:txBody>
      </p:sp>
    </p:spTree>
    <p:extLst>
      <p:ext uri="{BB962C8B-B14F-4D97-AF65-F5344CB8AC3E}">
        <p14:creationId xmlns:p14="http://schemas.microsoft.com/office/powerpoint/2010/main" val="2876359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Based on the referral algorithm for California:</a:t>
            </a:r>
          </a:p>
          <a:p>
            <a:pPr marL="171450" indent="-171450">
              <a:buFont typeface="Arial" panose="020B0604020202020204" pitchFamily="34" charset="0"/>
              <a:buChar char="•"/>
            </a:pPr>
            <a:r>
              <a:rPr lang="en-US" dirty="0"/>
              <a:t>Brandon: Refer to regional center for early intervention; may also refer for speech therapy through insurance.</a:t>
            </a:r>
          </a:p>
          <a:p>
            <a:pPr marL="171450" indent="-171450">
              <a:buFont typeface="Arial" panose="020B0604020202020204" pitchFamily="34" charset="0"/>
              <a:buChar char="•"/>
            </a:pPr>
            <a:r>
              <a:rPr lang="en-US" dirty="0"/>
              <a:t>Carla: Refer to regional center for early intervention; may also refer for physical therapy through insurance.</a:t>
            </a:r>
          </a:p>
          <a:p>
            <a:pPr marL="171450" indent="-171450">
              <a:buFont typeface="Arial" panose="020B0604020202020204" pitchFamily="34" charset="0"/>
              <a:buChar char="•"/>
            </a:pPr>
            <a:r>
              <a:rPr lang="en-US" dirty="0"/>
              <a:t>Jason: Refer to both regional center and infant mental health program.</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Based on the referral algorithm for California:</a:t>
            </a:r>
          </a:p>
          <a:p>
            <a:pPr marL="171450" indent="-171450">
              <a:buFont typeface="Arial" panose="020B0604020202020204" pitchFamily="34" charset="0"/>
              <a:buChar char="•"/>
            </a:pPr>
            <a:r>
              <a:rPr lang="en-US" dirty="0"/>
              <a:t>Juanita: Refer to regional center for early intervention.</a:t>
            </a:r>
          </a:p>
          <a:p>
            <a:pPr marL="171450" indent="-171450">
              <a:buFont typeface="Arial" panose="020B0604020202020204" pitchFamily="34" charset="0"/>
              <a:buChar char="•"/>
            </a:pPr>
            <a:r>
              <a:rPr lang="en-US" dirty="0"/>
              <a:t>David: Refer to infant mental health services, Early Head Start, or other home visiting program.</a:t>
            </a:r>
          </a:p>
          <a:p>
            <a:pPr marL="171450" indent="-171450">
              <a:buFont typeface="Arial" panose="020B0604020202020204" pitchFamily="34" charset="0"/>
              <a:buChar char="•"/>
            </a:pPr>
            <a:r>
              <a:rPr lang="en-US" dirty="0"/>
              <a:t>Raymond: Refer to school district for IEP evaluation; also refer to infant/early childhood mental health program.</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Based on the referral algorithm for California:</a:t>
            </a:r>
          </a:p>
          <a:p>
            <a:pPr marL="171450" indent="-171450">
              <a:buFont typeface="Arial" panose="020B0604020202020204" pitchFamily="34" charset="0"/>
              <a:buChar char="•"/>
            </a:pPr>
            <a:r>
              <a:rPr lang="en-US" dirty="0"/>
              <a:t>Jaylinn: Options might include providing developmental guidance and activities to try, and then scheduling a follow-up visit to screen again; might also refer to Early Head Start or a Baby and Me group for more developmental stimulation; may also refer to family resource center.</a:t>
            </a:r>
          </a:p>
          <a:p>
            <a:pPr marL="171450" indent="-171450">
              <a:buFont typeface="Arial" panose="020B0604020202020204" pitchFamily="34" charset="0"/>
              <a:buChar char="•"/>
            </a:pPr>
            <a:r>
              <a:rPr lang="en-US" dirty="0"/>
              <a:t>Deondre: Refer to school district for IEP evaluation; refer to infant/early childhood mental health program.</a:t>
            </a:r>
          </a:p>
          <a:p>
            <a:pPr marL="171450" indent="-171450">
              <a:buFont typeface="Arial" panose="020B0604020202020204" pitchFamily="34" charset="0"/>
              <a:buChar char="•"/>
            </a:pPr>
            <a:r>
              <a:rPr lang="en-US" dirty="0"/>
              <a:t>Ricardo: Refer to school district for IEP evaluation; his vision impairment is a low-incidence-disability, which in California is handled by the school district instead of the regional center.</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Based on the referral algorithm for California:</a:t>
            </a:r>
          </a:p>
          <a:p>
            <a:pPr marL="171450" indent="-171450">
              <a:buFont typeface="Arial" panose="020B0604020202020204" pitchFamily="34" charset="0"/>
              <a:buChar char="•"/>
            </a:pPr>
            <a:r>
              <a:rPr lang="en-US" dirty="0"/>
              <a:t>Hailey: Refer to Head Start.</a:t>
            </a:r>
          </a:p>
          <a:p>
            <a:pPr marL="171450" indent="-171450">
              <a:buFont typeface="Arial" panose="020B0604020202020204" pitchFamily="34" charset="0"/>
              <a:buChar char="•"/>
            </a:pPr>
            <a:r>
              <a:rPr lang="en-US" dirty="0"/>
              <a:t>Patricia: Refer to mental health program, Early Head Start, or other local resource; can also refer to family resource center.</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Depending on the length of your training, it can be helpful to add an opportunity for participants to discuss common challenges they have experienced and to get consultation from the trainer or from each other about handling these challenges. This can also bring up areas of concern that the agency can bring to the early intervention provider to request assistance.</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Additional Talking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developmental screening tool is helpful in facilitating a developmental conversation with the parent/caregiver. Even when the screening indicates typical development in all areas, parents appreciate the opportunity to talk with their child’s provider about their child’s development. When a delay is identified or there seem to be risk factors, the conversation can lead to a referral or resource. </a:t>
            </a:r>
          </a:p>
        </p:txBody>
      </p:sp>
      <p:sp>
        <p:nvSpPr>
          <p:cNvPr id="4" name="Slide Number Placeholder 3"/>
          <p:cNvSpPr>
            <a:spLocks noGrp="1"/>
          </p:cNvSpPr>
          <p:nvPr>
            <p:ph type="sldNum" sz="quarter" idx="10"/>
          </p:nvPr>
        </p:nvSpPr>
        <p:spPr/>
        <p:txBody>
          <a:bodyPr/>
          <a:lstStyle/>
          <a:p>
            <a:fld id="{6D1356D5-A537-4BAB-BFC5-F302A101A0B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Additional Talking Points</a:t>
            </a:r>
          </a:p>
          <a:p>
            <a:r>
              <a:rPr lang="en-US" dirty="0"/>
              <a:t>These tips may be useful if you have a case manager or care coordinator who can directly assist parents with referrals.  </a:t>
            </a:r>
          </a:p>
          <a:p>
            <a:endParaRPr lang="en-US" dirty="0"/>
          </a:p>
          <a:p>
            <a:r>
              <a:rPr lang="en-US" dirty="0"/>
              <a:t>Other agencies who may not be able to provide this level of support can remove this slide.</a:t>
            </a:r>
          </a:p>
        </p:txBody>
      </p:sp>
      <p:sp>
        <p:nvSpPr>
          <p:cNvPr id="4" name="Slide Number Placeholder 3"/>
          <p:cNvSpPr>
            <a:spLocks noGrp="1"/>
          </p:cNvSpPr>
          <p:nvPr>
            <p:ph type="sldNum" sz="quarter" idx="10"/>
          </p:nvPr>
        </p:nvSpPr>
        <p:spPr/>
        <p:txBody>
          <a:bodyPr/>
          <a:lstStyle/>
          <a:p>
            <a:fld id="{6D1356D5-A537-4BAB-BFC5-F302A101A0B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Notes for Presenter</a:t>
            </a:r>
          </a:p>
          <a:p>
            <a:pPr marL="171450" indent="-171450">
              <a:buFont typeface="Arial" panose="020B0604020202020204" pitchFamily="34" charset="0"/>
              <a:buChar char="•"/>
            </a:pPr>
            <a:r>
              <a:rPr lang="en-US" dirty="0"/>
              <a:t>Modify slide to include any written materials that you will be providing to parents.</a:t>
            </a:r>
          </a:p>
          <a:p>
            <a:pPr marL="171450" indent="-171450">
              <a:buFont typeface="Arial" panose="020B0604020202020204" pitchFamily="34" charset="0"/>
              <a:buChar char="•"/>
            </a:pPr>
            <a:r>
              <a:rPr lang="en-US" dirty="0"/>
              <a:t>It can be helpful to have a letter template tailored to your service system.</a:t>
            </a:r>
          </a:p>
        </p:txBody>
      </p:sp>
      <p:sp>
        <p:nvSpPr>
          <p:cNvPr id="4" name="Slide Number Placeholder 3"/>
          <p:cNvSpPr>
            <a:spLocks noGrp="1"/>
          </p:cNvSpPr>
          <p:nvPr>
            <p:ph type="sldNum" sz="quarter" idx="10"/>
          </p:nvPr>
        </p:nvSpPr>
        <p:spPr/>
        <p:txBody>
          <a:bodyPr/>
          <a:lstStyle/>
          <a:p>
            <a:fld id="{6D1356D5-A537-4BAB-BFC5-F302A101A0B2}"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These are resources in California where parents can get additional help if they want to appeal a decision or have a legal concern about their child’s access to services. </a:t>
            </a:r>
          </a:p>
          <a:p>
            <a:r>
              <a:rPr lang="en-US" dirty="0"/>
              <a:t>Note: This slide can be modified to fit the resources available in your community.  </a:t>
            </a:r>
          </a:p>
          <a:p>
            <a:pPr marL="171450" indent="-171450">
              <a:buFont typeface="Arial" panose="020B0604020202020204" pitchFamily="34" charset="0"/>
              <a:buChar char="•"/>
            </a:pPr>
            <a:r>
              <a:rPr lang="en-US" dirty="0"/>
              <a:t>The Early Start BABY line is a number that parents can call if they have had difficulty accessing early intervention services in California.</a:t>
            </a:r>
          </a:p>
          <a:p>
            <a:pPr marL="171450" indent="-171450">
              <a:buFont typeface="Arial" panose="020B0604020202020204" pitchFamily="34" charset="0"/>
              <a:buChar char="•"/>
            </a:pPr>
            <a:r>
              <a:rPr lang="en-US" dirty="0"/>
              <a:t>The Complaint Response Unit is specific to LA Unified School District, but all school districts must provide a number where parents can file a complaint.</a:t>
            </a:r>
          </a:p>
          <a:p>
            <a:pPr marL="171450" indent="-171450">
              <a:buFont typeface="Arial" panose="020B0604020202020204" pitchFamily="34" charset="0"/>
              <a:buChar char="•"/>
            </a:pPr>
            <a:r>
              <a:rPr lang="en-US" dirty="0"/>
              <a:t>Disability Rights California is a legal advocacy organization funded by the California Department of Developmental Services; each state has a similar service as part of the Developmental Disability federal system of care.</a:t>
            </a:r>
          </a:p>
          <a:p>
            <a:pPr marL="171450" indent="-171450">
              <a:buFont typeface="Arial" panose="020B0604020202020204" pitchFamily="34" charset="0"/>
              <a:buChar char="•"/>
            </a:pPr>
            <a:r>
              <a:rPr lang="en-US" dirty="0"/>
              <a:t>The Special Needs Network is a parent-run organization based in Los Angeles that helps parents learn about their children’s rights and how to advocate.</a:t>
            </a:r>
          </a:p>
          <a:p>
            <a:pPr marL="171450" indent="-171450">
              <a:buFont typeface="Arial" panose="020B0604020202020204" pitchFamily="34" charset="0"/>
              <a:buChar char="•"/>
            </a:pPr>
            <a:r>
              <a:rPr lang="en-US" dirty="0"/>
              <a:t>The Learning Rights Law Center is a legal aid organization based in Los Angeles and focused on special education legal issues.</a:t>
            </a:r>
          </a:p>
          <a:p>
            <a:endParaRPr lang="en-US" dirty="0"/>
          </a:p>
          <a:p>
            <a:r>
              <a:rPr lang="en-US" dirty="0"/>
              <a:t>It is important to note that all states have free resources for appeals, parent advocacy, and legal advice; in most cases parents should not need to pay an attorney to help them address a concern with services for their child with special needs.</a:t>
            </a:r>
          </a:p>
          <a:p>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26</a:t>
            </a:fld>
            <a:endParaRPr lang="en-US" dirty="0"/>
          </a:p>
        </p:txBody>
      </p:sp>
    </p:spTree>
    <p:extLst>
      <p:ext uri="{BB962C8B-B14F-4D97-AF65-F5344CB8AC3E}">
        <p14:creationId xmlns:p14="http://schemas.microsoft.com/office/powerpoint/2010/main" val="4033176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Additional Talking Points</a:t>
            </a:r>
          </a:p>
          <a:p>
            <a:r>
              <a:rPr lang="en-US" dirty="0"/>
              <a:t>Many parents find it very helpful to meet other parents who have children with special needs.</a:t>
            </a:r>
          </a:p>
          <a:p>
            <a:pPr marL="171450" indent="-171450">
              <a:buFont typeface="Arial" panose="020B0604020202020204" pitchFamily="34" charset="0"/>
              <a:buChar char="•"/>
            </a:pPr>
            <a:r>
              <a:rPr lang="en-US" dirty="0"/>
              <a:t>Family resource centers are funded by the California Department of Developmental Services to provide parent-to-parent support and linkage to resources. </a:t>
            </a:r>
          </a:p>
          <a:p>
            <a:pPr marL="171450" indent="-171450">
              <a:buFont typeface="Arial" panose="020B0604020202020204" pitchFamily="34" charset="0"/>
              <a:buChar char="•"/>
            </a:pPr>
            <a:r>
              <a:rPr lang="en-US" dirty="0"/>
              <a:t>FRCs are available in all geographic areas of California.</a:t>
            </a:r>
          </a:p>
          <a:p>
            <a:pPr marL="171450" indent="-171450">
              <a:buFont typeface="Arial" panose="020B0604020202020204" pitchFamily="34" charset="0"/>
              <a:buChar char="•"/>
            </a:pPr>
            <a:r>
              <a:rPr lang="en-US" dirty="0"/>
              <a:t>The website listed provides information about FRCs available by zip code.</a:t>
            </a:r>
          </a:p>
        </p:txBody>
      </p:sp>
      <p:sp>
        <p:nvSpPr>
          <p:cNvPr id="4" name="Slide Number Placeholder 3"/>
          <p:cNvSpPr>
            <a:spLocks noGrp="1"/>
          </p:cNvSpPr>
          <p:nvPr>
            <p:ph type="sldNum" sz="quarter" idx="10"/>
          </p:nvPr>
        </p:nvSpPr>
        <p:spPr/>
        <p:txBody>
          <a:bodyPr/>
          <a:lstStyle/>
          <a:p>
            <a:fld id="{DCB0F6A9-53DC-4230-A2C3-3A2A9501B8AC}" type="slidenum">
              <a:rPr lang="en-US" smtClean="0"/>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The remaining slides provide additional resources for parent support and education specific to Los Angeles County. It may be helpful to identify similar resources for parents in your community.  </a:t>
            </a:r>
          </a:p>
        </p:txBody>
      </p:sp>
      <p:sp>
        <p:nvSpPr>
          <p:cNvPr id="4" name="Slide Number Placeholder 3"/>
          <p:cNvSpPr>
            <a:spLocks noGrp="1"/>
          </p:cNvSpPr>
          <p:nvPr>
            <p:ph type="sldNum" sz="quarter" idx="10"/>
          </p:nvPr>
        </p:nvSpPr>
        <p:spPr/>
        <p:txBody>
          <a:bodyPr/>
          <a:lstStyle/>
          <a:p>
            <a:fld id="{DCB0F6A9-53DC-4230-A2C3-3A2A9501B8AC}" type="slidenum">
              <a:rPr lang="en-US" smtClean="0"/>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B0F6A9-53DC-4230-A2C3-3A2A9501B8AC}" type="slidenum">
              <a:rPr lang="en-US" smtClean="0"/>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The</a:t>
            </a:r>
            <a:r>
              <a:rPr lang="en-US" baseline="0" dirty="0"/>
              <a:t> individual who handles </a:t>
            </a:r>
            <a:r>
              <a:rPr lang="en-US" dirty="0"/>
              <a:t>this step</a:t>
            </a:r>
            <a:r>
              <a:rPr lang="en-US" baseline="0" dirty="0"/>
              <a:t> varies depending on the child’s age</a:t>
            </a:r>
            <a:r>
              <a:rPr lang="en-US" dirty="0"/>
              <a:t>.  </a:t>
            </a:r>
          </a:p>
          <a:p>
            <a:endParaRPr lang="en-US" dirty="0"/>
          </a:p>
          <a:p>
            <a:r>
              <a:rPr lang="en-US" dirty="0"/>
              <a:t>This slide contains examples of resources that are helpful to all parents of young children. It can be modified to fit the resources that your agency</a:t>
            </a:r>
            <a:r>
              <a:rPr lang="en-US" baseline="0" dirty="0"/>
              <a:t> </a:t>
            </a:r>
            <a:r>
              <a:rPr lang="en-US" dirty="0"/>
              <a:t>is using. </a:t>
            </a:r>
          </a:p>
          <a:p>
            <a:endParaRPr lang="en-US" dirty="0"/>
          </a:p>
          <a:p>
            <a:pPr marL="171450" indent="-171450">
              <a:buFont typeface="Arial" panose="020B0604020202020204" pitchFamily="34" charset="0"/>
              <a:buChar char="•"/>
            </a:pPr>
            <a:r>
              <a:rPr lang="en-US" dirty="0"/>
              <a:t>The Centers for Disease Control and Prevention (CDC) </a:t>
            </a:r>
            <a:r>
              <a:rPr lang="en-US" i="1" dirty="0"/>
              <a:t>Learn the Signs: Act Early </a:t>
            </a:r>
            <a:r>
              <a:rPr lang="en-US" dirty="0"/>
              <a:t>campaign includes many resources for parents and professionals. https://www.cdc.gov/ncbddd/actearly/</a:t>
            </a:r>
            <a:r>
              <a:rPr lang="en-US" dirty="0" err="1"/>
              <a:t>index.html</a:t>
            </a:r>
            <a:r>
              <a:rPr lang="en-US" dirty="0"/>
              <a:t>. </a:t>
            </a:r>
          </a:p>
          <a:p>
            <a:pPr marL="628650" lvl="1" indent="-171450">
              <a:buFont typeface="Arial" panose="020B0604020202020204" pitchFamily="34" charset="0"/>
              <a:buChar char="•"/>
            </a:pPr>
            <a:r>
              <a:rPr lang="en-US" dirty="0"/>
              <a:t>The Milestones Moments Booklet can be ordered free in English and Spanish.  The CDC will also give permission if you want to modify the materials to add your agency logo.</a:t>
            </a:r>
          </a:p>
          <a:p>
            <a:pPr marL="628650" lvl="1" indent="-171450">
              <a:buFont typeface="Arial" panose="020B0604020202020204" pitchFamily="34" charset="0"/>
              <a:buChar char="•"/>
            </a:pPr>
            <a:r>
              <a:rPr lang="en-US" dirty="0"/>
              <a:t>The Milestones Tracker app can be downloaded onto the parent’s cellphone.  </a:t>
            </a:r>
          </a:p>
          <a:p>
            <a:pPr marL="171450" indent="-171450">
              <a:buFont typeface="Arial" panose="020B0604020202020204" pitchFamily="34" charset="0"/>
              <a:buChar char="•"/>
            </a:pPr>
            <a:r>
              <a:rPr lang="en-US" dirty="0"/>
              <a:t>Vroom.org has an app as well as videos on their website. </a:t>
            </a:r>
          </a:p>
          <a:p>
            <a:pPr marL="628650" lvl="1" indent="-171450">
              <a:buFont typeface="Arial" panose="020B0604020202020204" pitchFamily="34" charset="0"/>
              <a:buChar char="•"/>
            </a:pPr>
            <a:r>
              <a:rPr lang="en-US" dirty="0"/>
              <a:t>Your agency can play the videos in the waiting room while parents are waiting for their appointment.</a:t>
            </a:r>
          </a:p>
          <a:p>
            <a:pPr marL="628650" lvl="1" indent="-171450">
              <a:buFont typeface="Arial" panose="020B0604020202020204" pitchFamily="34" charset="0"/>
              <a:buChar char="•"/>
            </a:pPr>
            <a:r>
              <a:rPr lang="en-US" baseline="0" dirty="0"/>
              <a:t>Videos can also be shown directly to a parent on an iPad or other tablet if the appointment is home-based.</a:t>
            </a:r>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Notes for Presenter</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This is an example of a referral algorithm that includes resources available in California. It can be modified to fit the service system in your area. </a:t>
            </a:r>
          </a:p>
          <a:p>
            <a:pPr marL="171450" indent="-171450">
              <a:buFont typeface="Arial" panose="020B0604020202020204" pitchFamily="34" charset="0"/>
              <a:buChar char="•"/>
            </a:pPr>
            <a:r>
              <a:rPr lang="en-US" dirty="0"/>
              <a:t>If you use a process like this, it is recommended that you provide training participants with a full-page color copy that they can follow along with during this training. </a:t>
            </a:r>
          </a:p>
          <a:p>
            <a:pPr marL="171450" indent="-171450">
              <a:buFont typeface="Arial" panose="020B0604020202020204" pitchFamily="34" charset="0"/>
              <a:buChar char="•"/>
            </a:pPr>
            <a:r>
              <a:rPr lang="en-US" dirty="0"/>
              <a:t>Vignettes will be presented where participants can use the algorithm to help decide where the child could be referred. </a:t>
            </a:r>
          </a:p>
        </p:txBody>
      </p:sp>
      <p:sp>
        <p:nvSpPr>
          <p:cNvPr id="4" name="Slide Number Placeholder 3"/>
          <p:cNvSpPr>
            <a:spLocks noGrp="1"/>
          </p:cNvSpPr>
          <p:nvPr>
            <p:ph type="sldNum" sz="quarter" idx="10"/>
          </p:nvPr>
        </p:nvSpPr>
        <p:spPr/>
        <p:txBody>
          <a:bodyPr/>
          <a:lstStyle/>
          <a:p>
            <a:fld id="{24E0A6B4-BFA6-4C02-8F99-C5E62410785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Two screening and referral algorithms are provided, based on the age of the child. Generally, children younger than age 3 with delays are referred to Early Intervention (Part C) programs, whereas children ages 3-5 with delays are referred to school special education programs. </a:t>
            </a:r>
          </a:p>
        </p:txBody>
      </p:sp>
      <p:sp>
        <p:nvSpPr>
          <p:cNvPr id="4" name="Slide Number Placeholder 3"/>
          <p:cNvSpPr>
            <a:spLocks noGrp="1"/>
          </p:cNvSpPr>
          <p:nvPr>
            <p:ph type="sldNum" sz="quarter" idx="10"/>
          </p:nvPr>
        </p:nvSpPr>
        <p:spPr/>
        <p:txBody>
          <a:bodyPr/>
          <a:lstStyle/>
          <a:p>
            <a:fld id="{24E0A6B4-BFA6-4C02-8F99-C5E62410785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Talking Points</a:t>
            </a:r>
          </a:p>
          <a:p>
            <a:r>
              <a:rPr lang="en-US" dirty="0"/>
              <a:t>All states have an early intervention program for children birth to age 3 (sometimes referred to as “Part C” or “IDEA Part C” because it is part of the Individuals with Disabilities Education Act or IDEA).</a:t>
            </a:r>
            <a:r>
              <a:rPr lang="en-US" baseline="0" dirty="0"/>
              <a:t>  </a:t>
            </a:r>
          </a:p>
          <a:p>
            <a:pPr marL="171450" indent="-171450">
              <a:buFont typeface="Arial" panose="020B0604020202020204" pitchFamily="34" charset="0"/>
              <a:buChar char="•"/>
            </a:pPr>
            <a:r>
              <a:rPr lang="en-US" dirty="0"/>
              <a:t>You can find your state’s early intervention program at the Early Childhood Technical Assistance Center website:  https://ectacenter.org/contact/ptccoord.asp.  </a:t>
            </a:r>
          </a:p>
          <a:p>
            <a:pPr marL="171450" indent="-171450">
              <a:buFont typeface="Arial" panose="020B0604020202020204" pitchFamily="34" charset="0"/>
              <a:buChar char="•"/>
            </a:pPr>
            <a:r>
              <a:rPr lang="en-US" dirty="0"/>
              <a:t>You can add the name of the early intervention program in your state to the slide.  </a:t>
            </a:r>
          </a:p>
          <a:p>
            <a:pPr marL="171450" indent="-171450">
              <a:buFont typeface="Arial" panose="020B0604020202020204" pitchFamily="34" charset="0"/>
              <a:buChar char="•"/>
            </a:pPr>
            <a:r>
              <a:rPr lang="en-US" dirty="0"/>
              <a:t>Most states have similar eligibility criteria, but they can vary depending on funding, so check with your state’s early intervention program for the most current eligibility criteria.</a:t>
            </a:r>
          </a:p>
        </p:txBody>
      </p:sp>
      <p:sp>
        <p:nvSpPr>
          <p:cNvPr id="4" name="Slide Number Placeholder 3"/>
          <p:cNvSpPr>
            <a:spLocks noGrp="1"/>
          </p:cNvSpPr>
          <p:nvPr>
            <p:ph type="sldNum" sz="quarter" idx="10"/>
          </p:nvPr>
        </p:nvSpPr>
        <p:spPr/>
        <p:txBody>
          <a:bodyPr/>
          <a:lstStyle/>
          <a:p>
            <a:fld id="{6D1356D5-A537-4BAB-BFC5-F302A101A0B2}" type="slidenum">
              <a:rPr lang="en-US" smtClean="0"/>
              <a:pPr/>
              <a:t>7</a:t>
            </a:fld>
            <a:endParaRPr lang="en-US" dirty="0"/>
          </a:p>
        </p:txBody>
      </p:sp>
    </p:spTree>
    <p:extLst>
      <p:ext uri="{BB962C8B-B14F-4D97-AF65-F5344CB8AC3E}">
        <p14:creationId xmlns:p14="http://schemas.microsoft.com/office/powerpoint/2010/main" val="223804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1" dirty="0"/>
              <a:t>Additional Talking Points</a:t>
            </a:r>
          </a:p>
          <a:p>
            <a:pPr marL="171450" indent="-171450">
              <a:buFont typeface="Arial" panose="020B0604020202020204" pitchFamily="34" charset="0"/>
              <a:buChar char="•"/>
            </a:pPr>
            <a:r>
              <a:rPr lang="en-US" dirty="0"/>
              <a:t>Regional centers are the developmental disability providers in California. They administer the IDEA Part C (Early Intervention for Infants and Toddlers, called Early Start in California) program for children under age 3. They also administer services for children age 3 and older and for adults with diagnosed developmental disabilities.  </a:t>
            </a:r>
          </a:p>
          <a:p>
            <a:pPr marL="171450" indent="-171450">
              <a:buFont typeface="Arial" panose="020B0604020202020204" pitchFamily="34" charset="0"/>
              <a:buChar char="•"/>
            </a:pPr>
            <a:r>
              <a:rPr lang="en-US" dirty="0"/>
              <a:t>Most states have an early intervention system similar to what is described here. The service system for people with developmental disabilities older than age 3 is more variable across states.</a:t>
            </a:r>
          </a:p>
          <a:p>
            <a:pPr marL="171450" indent="-171450">
              <a:buFont typeface="Arial" panose="020B0604020202020204" pitchFamily="34" charset="0"/>
              <a:buChar char="•"/>
            </a:pPr>
            <a:r>
              <a:rPr lang="en-US" dirty="0"/>
              <a:t>The National Association of Councils on Disabilities has a link to the Developmental Disability Council in each state: https://nacdd.org/councils/. This is a good place to start in learning about the resources available in your state for individuals with developmental disabilities.</a:t>
            </a:r>
          </a:p>
        </p:txBody>
      </p:sp>
      <p:sp>
        <p:nvSpPr>
          <p:cNvPr id="4" name="Slide Number Placeholder 3"/>
          <p:cNvSpPr>
            <a:spLocks noGrp="1"/>
          </p:cNvSpPr>
          <p:nvPr>
            <p:ph type="sldNum" sz="quarter" idx="10"/>
          </p:nvPr>
        </p:nvSpPr>
        <p:spPr/>
        <p:txBody>
          <a:bodyPr/>
          <a:lstStyle/>
          <a:p>
            <a:fld id="{6D1356D5-A537-4BAB-BFC5-F302A101A0B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For </a:t>
            </a:r>
            <a:r>
              <a:rPr lang="en-US" b="0" dirty="0"/>
              <a:t>families in the </a:t>
            </a:r>
            <a:r>
              <a:rPr lang="en-US" dirty="0"/>
              <a:t>Los Angeles Unified School District, parents can call the Preschool Assessment Team at 213-241-4713 to request an evaluation for special education.</a:t>
            </a:r>
          </a:p>
        </p:txBody>
      </p:sp>
      <p:sp>
        <p:nvSpPr>
          <p:cNvPr id="4" name="Slide Number Placeholder 3"/>
          <p:cNvSpPr>
            <a:spLocks noGrp="1"/>
          </p:cNvSpPr>
          <p:nvPr>
            <p:ph type="sldNum" sz="quarter" idx="10"/>
          </p:nvPr>
        </p:nvSpPr>
        <p:spPr/>
        <p:txBody>
          <a:bodyPr/>
          <a:lstStyle/>
          <a:p>
            <a:fld id="{6D1356D5-A537-4BAB-BFC5-F302A101A0B2}" type="slidenum">
              <a:rPr lang="en-US" smtClean="0"/>
              <a:pPr/>
              <a:t>9</a:t>
            </a:fld>
            <a:endParaRPr lang="en-US" dirty="0"/>
          </a:p>
        </p:txBody>
      </p:sp>
    </p:spTree>
    <p:extLst>
      <p:ext uri="{BB962C8B-B14F-4D97-AF65-F5344CB8AC3E}">
        <p14:creationId xmlns:p14="http://schemas.microsoft.com/office/powerpoint/2010/main" val="3303416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02C3A56-5902-488E-B896-9108299367A8}"/>
              </a:ext>
            </a:extLst>
          </p:cNvPr>
          <p:cNvSpPr>
            <a:spLocks noGrp="1"/>
          </p:cNvSpPr>
          <p:nvPr>
            <p:ph type="dt" sz="half" idx="10"/>
          </p:nvPr>
        </p:nvSpPr>
        <p:spPr>
          <a:xfrm>
            <a:off x="628650" y="6356355"/>
            <a:ext cx="2057400" cy="365125"/>
          </a:xfrm>
        </p:spPr>
        <p:txBody>
          <a:bodyPr/>
          <a:lstStyle/>
          <a:p>
            <a:fld id="{F2F6029D-D192-49B7-8246-DA825E7B33A7}" type="datetime1">
              <a:rPr lang="en-US" smtClean="0"/>
              <a:pPr/>
              <a:t>7/5/2022</a:t>
            </a:fld>
            <a:endParaRPr lang="en-US" dirty="0"/>
          </a:p>
        </p:txBody>
      </p:sp>
      <p:sp>
        <p:nvSpPr>
          <p:cNvPr id="10" name="Rectangle 9"/>
          <p:cNvSpPr/>
          <p:nvPr userDrawn="1"/>
        </p:nvSpPr>
        <p:spPr>
          <a:xfrm>
            <a:off x="0" y="0"/>
            <a:ext cx="5638800" cy="5780905"/>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5302" t="29403" r="9511" b="4650"/>
          <a:stretch/>
        </p:blipFill>
        <p:spPr>
          <a:xfrm flipH="1">
            <a:off x="5638800" y="0"/>
            <a:ext cx="3505200" cy="5781234"/>
          </a:xfrm>
          <a:prstGeom prst="rect">
            <a:avLst/>
          </a:prstGeom>
        </p:spPr>
      </p:pic>
      <p:sp>
        <p:nvSpPr>
          <p:cNvPr id="17" name="Rectangle 16">
            <a:extLst>
              <a:ext uri="{FF2B5EF4-FFF2-40B4-BE49-F238E27FC236}">
                <a16:creationId xmlns:a16="http://schemas.microsoft.com/office/drawing/2014/main" id="{E5765525-A246-DA4C-A0A6-3CF46842714E}"/>
              </a:ext>
            </a:extLst>
          </p:cNvPr>
          <p:cNvSpPr/>
          <p:nvPr userDrawn="1"/>
        </p:nvSpPr>
        <p:spPr>
          <a:xfrm>
            <a:off x="1" y="5877013"/>
            <a:ext cx="3886200" cy="98098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nvGrpSpPr>
          <p:cNvPr id="24" name="Group 23">
            <a:extLst>
              <a:ext uri="{FF2B5EF4-FFF2-40B4-BE49-F238E27FC236}">
                <a16:creationId xmlns:a16="http://schemas.microsoft.com/office/drawing/2014/main" id="{0A2F6736-7816-F248-9A79-CD8FD1CB95DF}"/>
              </a:ext>
            </a:extLst>
          </p:cNvPr>
          <p:cNvGrpSpPr/>
          <p:nvPr userDrawn="1"/>
        </p:nvGrpSpPr>
        <p:grpSpPr>
          <a:xfrm>
            <a:off x="123998" y="6188817"/>
            <a:ext cx="516009" cy="514407"/>
            <a:chOff x="76200" y="6199660"/>
            <a:chExt cx="516009" cy="514407"/>
          </a:xfrm>
        </p:grpSpPr>
        <p:sp>
          <p:nvSpPr>
            <p:cNvPr id="25" name="Rectangle 24">
              <a:extLst>
                <a:ext uri="{FF2B5EF4-FFF2-40B4-BE49-F238E27FC236}">
                  <a16:creationId xmlns:a16="http://schemas.microsoft.com/office/drawing/2014/main" id="{BA372320-4D21-5F47-A47A-96C10C61BE63}"/>
                </a:ext>
              </a:extLst>
            </p:cNvPr>
            <p:cNvSpPr/>
            <p:nvPr userDrawn="1"/>
          </p:nvSpPr>
          <p:spPr>
            <a:xfrm>
              <a:off x="76200" y="6199660"/>
              <a:ext cx="237067" cy="237067"/>
            </a:xfrm>
            <a:prstGeom prst="rect">
              <a:avLst/>
            </a:prstGeom>
            <a:solidFill>
              <a:srgbClr val="6C29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6" name="Rectangle 25">
              <a:extLst>
                <a:ext uri="{FF2B5EF4-FFF2-40B4-BE49-F238E27FC236}">
                  <a16:creationId xmlns:a16="http://schemas.microsoft.com/office/drawing/2014/main" id="{36186638-FAC3-7547-928F-9CDB851E0D78}"/>
                </a:ext>
              </a:extLst>
            </p:cNvPr>
            <p:cNvSpPr/>
            <p:nvPr userDrawn="1"/>
          </p:nvSpPr>
          <p:spPr>
            <a:xfrm>
              <a:off x="76200" y="6477000"/>
              <a:ext cx="237067" cy="237067"/>
            </a:xfrm>
            <a:prstGeom prst="rect">
              <a:avLst/>
            </a:prstGeom>
            <a:solidFill>
              <a:srgbClr val="D159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7" name="Rectangle 26">
              <a:extLst>
                <a:ext uri="{FF2B5EF4-FFF2-40B4-BE49-F238E27FC236}">
                  <a16:creationId xmlns:a16="http://schemas.microsoft.com/office/drawing/2014/main" id="{F2B36D4A-AF35-5548-8150-B0DE799E05BE}"/>
                </a:ext>
              </a:extLst>
            </p:cNvPr>
            <p:cNvSpPr/>
            <p:nvPr userDrawn="1"/>
          </p:nvSpPr>
          <p:spPr>
            <a:xfrm>
              <a:off x="355142" y="6477000"/>
              <a:ext cx="237067" cy="237067"/>
            </a:xfrm>
            <a:prstGeom prst="rect">
              <a:avLst/>
            </a:prstGeom>
            <a:solidFill>
              <a:srgbClr val="007C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28" name="Rectangle 27">
            <a:extLst>
              <a:ext uri="{FF2B5EF4-FFF2-40B4-BE49-F238E27FC236}">
                <a16:creationId xmlns:a16="http://schemas.microsoft.com/office/drawing/2014/main" id="{342C7D09-F389-E648-BC87-09D740D1BAC9}"/>
              </a:ext>
            </a:extLst>
          </p:cNvPr>
          <p:cNvSpPr/>
          <p:nvPr userDrawn="1"/>
        </p:nvSpPr>
        <p:spPr>
          <a:xfrm>
            <a:off x="712572" y="6181636"/>
            <a:ext cx="3173628" cy="584775"/>
          </a:xfrm>
          <a:prstGeom prst="rect">
            <a:avLst/>
          </a:prstGeom>
          <a:noFill/>
        </p:spPr>
        <p:txBody>
          <a:bodyPr wrap="square">
            <a:spAutoFit/>
          </a:bodyPr>
          <a:lstStyle/>
          <a:p>
            <a:pPr algn="l">
              <a:lnSpc>
                <a:spcPct val="100000"/>
              </a:lnSpc>
            </a:pPr>
            <a:r>
              <a:rPr lang="en-US" sz="1100" b="1" i="0" kern="1200" dirty="0">
                <a:solidFill>
                  <a:srgbClr val="6C297C"/>
                </a:solidFill>
                <a:latin typeface="Arial"/>
                <a:ea typeface="+mn-ea"/>
                <a:cs typeface="Arial"/>
              </a:rPr>
              <a:t>EARLY SCREENING, BETTER OUTCOMES:</a:t>
            </a:r>
          </a:p>
          <a:p>
            <a:pPr rtl="0"/>
            <a:r>
              <a:rPr lang="en-US" sz="1050" b="1" i="0" u="none" strike="noStrike" kern="1200" baseline="0" dirty="0">
                <a:solidFill>
                  <a:srgbClr val="FFFFFF"/>
                </a:solidFill>
                <a:latin typeface="Arial"/>
                <a:ea typeface="+mn-ea"/>
                <a:cs typeface="Arial"/>
              </a:rPr>
              <a:t>Developmental Screening, Referral and Outreach Toolkit for Family Resource Centers</a:t>
            </a:r>
          </a:p>
        </p:txBody>
      </p:sp>
      <p:grpSp>
        <p:nvGrpSpPr>
          <p:cNvPr id="29" name="Group 28">
            <a:extLst>
              <a:ext uri="{FF2B5EF4-FFF2-40B4-BE49-F238E27FC236}">
                <a16:creationId xmlns:a16="http://schemas.microsoft.com/office/drawing/2014/main" id="{070461F6-CBF6-7142-A858-400A4123B2D6}"/>
              </a:ext>
            </a:extLst>
          </p:cNvPr>
          <p:cNvGrpSpPr/>
          <p:nvPr userDrawn="1"/>
        </p:nvGrpSpPr>
        <p:grpSpPr>
          <a:xfrm>
            <a:off x="4013465" y="5974770"/>
            <a:ext cx="4978135" cy="724539"/>
            <a:chOff x="5610032" y="6351959"/>
            <a:chExt cx="3369203" cy="490368"/>
          </a:xfrm>
        </p:grpSpPr>
        <p:pic>
          <p:nvPicPr>
            <p:cNvPr id="30" name="Picture 29" descr="F5LA_Logo_color-2014.png">
              <a:extLst>
                <a:ext uri="{FF2B5EF4-FFF2-40B4-BE49-F238E27FC236}">
                  <a16:creationId xmlns:a16="http://schemas.microsoft.com/office/drawing/2014/main" id="{90F24D65-93E5-644B-9346-6499961608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31" name="Picture 30" descr="CHLA Butterfly Logo®_No Tagline.png">
              <a:extLst>
                <a:ext uri="{FF2B5EF4-FFF2-40B4-BE49-F238E27FC236}">
                  <a16:creationId xmlns:a16="http://schemas.microsoft.com/office/drawing/2014/main" id="{66C4ED48-0AB8-664D-8090-9162E69679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32" name="Picture 31">
              <a:extLst>
                <a:ext uri="{FF2B5EF4-FFF2-40B4-BE49-F238E27FC236}">
                  <a16:creationId xmlns:a16="http://schemas.microsoft.com/office/drawing/2014/main" id="{58CB090E-E586-BC4D-B341-B2AE0B9D8FD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33" name="Picture 32">
              <a:extLst>
                <a:ext uri="{FF2B5EF4-FFF2-40B4-BE49-F238E27FC236}">
                  <a16:creationId xmlns:a16="http://schemas.microsoft.com/office/drawing/2014/main" id="{C288D0B9-3638-DC48-B0A8-AFC568F366F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extLst>
      <p:ext uri="{BB962C8B-B14F-4D97-AF65-F5344CB8AC3E}">
        <p14:creationId xmlns:p14="http://schemas.microsoft.com/office/powerpoint/2010/main" val="273952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88D-0F9B-477E-A324-599CF105AD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D630B7-09B0-4F8C-A21D-F9DAA10F2B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3A4A-0A7D-4236-9A7B-C1D4BDB755BF}"/>
              </a:ext>
            </a:extLst>
          </p:cNvPr>
          <p:cNvSpPr>
            <a:spLocks noGrp="1"/>
          </p:cNvSpPr>
          <p:nvPr>
            <p:ph type="dt" sz="half" idx="10"/>
          </p:nvPr>
        </p:nvSpPr>
        <p:spPr/>
        <p:txBody>
          <a:bodyPr/>
          <a:lstStyle/>
          <a:p>
            <a:fld id="{DAA6DFB6-8AEB-4442-B047-144CD6B025B0}" type="datetime1">
              <a:rPr lang="en-US" smtClean="0"/>
              <a:pPr/>
              <a:t>7/5/2022</a:t>
            </a:fld>
            <a:endParaRPr lang="en-US" dirty="0"/>
          </a:p>
        </p:txBody>
      </p:sp>
      <p:sp>
        <p:nvSpPr>
          <p:cNvPr id="5" name="Footer Placeholder 4">
            <a:extLst>
              <a:ext uri="{FF2B5EF4-FFF2-40B4-BE49-F238E27FC236}">
                <a16:creationId xmlns:a16="http://schemas.microsoft.com/office/drawing/2014/main" id="{E6E85F5C-BA30-44A6-BFD5-3AA70AD756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BF0876-9893-4905-990B-C5FF36636006}"/>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28312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C9BC2D-CCBD-4F86-ACBB-2E1A548C938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994BBA-CFEA-4EEE-BD38-40FE603BD9A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7C5FE-49FD-4A7A-967C-1B4F8DE931D3}"/>
              </a:ext>
            </a:extLst>
          </p:cNvPr>
          <p:cNvSpPr>
            <a:spLocks noGrp="1"/>
          </p:cNvSpPr>
          <p:nvPr>
            <p:ph type="dt" sz="half" idx="10"/>
          </p:nvPr>
        </p:nvSpPr>
        <p:spPr/>
        <p:txBody>
          <a:bodyPr/>
          <a:lstStyle/>
          <a:p>
            <a:fld id="{3AA08D5C-F59F-4EFF-B959-FDE6DE40B3D3}" type="datetime1">
              <a:rPr lang="en-US" smtClean="0"/>
              <a:pPr/>
              <a:t>7/5/2022</a:t>
            </a:fld>
            <a:endParaRPr lang="en-US" dirty="0"/>
          </a:p>
        </p:txBody>
      </p:sp>
      <p:sp>
        <p:nvSpPr>
          <p:cNvPr id="5" name="Footer Placeholder 4">
            <a:extLst>
              <a:ext uri="{FF2B5EF4-FFF2-40B4-BE49-F238E27FC236}">
                <a16:creationId xmlns:a16="http://schemas.microsoft.com/office/drawing/2014/main" id="{A38DE64E-858D-4AA2-A765-0675BBD70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CFAB96-99A1-4051-8D5F-C459B75857CF}"/>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82855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02C3A56-5902-488E-B896-9108299367A8}"/>
              </a:ext>
            </a:extLst>
          </p:cNvPr>
          <p:cNvSpPr>
            <a:spLocks noGrp="1"/>
          </p:cNvSpPr>
          <p:nvPr>
            <p:ph type="dt" sz="half" idx="10"/>
          </p:nvPr>
        </p:nvSpPr>
        <p:spPr>
          <a:xfrm>
            <a:off x="628650" y="6356355"/>
            <a:ext cx="2057400" cy="365125"/>
          </a:xfrm>
        </p:spPr>
        <p:txBody>
          <a:bodyPr/>
          <a:lstStyle/>
          <a:p>
            <a:fld id="{F2F6029D-D192-49B7-8246-DA825E7B33A7}" type="datetime1">
              <a:rPr lang="en-US" smtClean="0"/>
              <a:pPr/>
              <a:t>7/5/2022</a:t>
            </a:fld>
            <a:endParaRPr lang="en-US" dirty="0"/>
          </a:p>
        </p:txBody>
      </p:sp>
      <p:sp>
        <p:nvSpPr>
          <p:cNvPr id="10" name="Rectangle 9"/>
          <p:cNvSpPr/>
          <p:nvPr userDrawn="1"/>
        </p:nvSpPr>
        <p:spPr>
          <a:xfrm>
            <a:off x="0" y="0"/>
            <a:ext cx="5638800" cy="5780905"/>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a:off x="1" y="5877013"/>
            <a:ext cx="3886200" cy="98098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nvGrpSpPr>
          <p:cNvPr id="12" name="Group 11"/>
          <p:cNvGrpSpPr/>
          <p:nvPr userDrawn="1"/>
        </p:nvGrpSpPr>
        <p:grpSpPr>
          <a:xfrm>
            <a:off x="123998" y="6188817"/>
            <a:ext cx="516009" cy="514407"/>
            <a:chOff x="76200" y="6199660"/>
            <a:chExt cx="516009" cy="514407"/>
          </a:xfrm>
        </p:grpSpPr>
        <p:sp>
          <p:nvSpPr>
            <p:cNvPr id="13" name="Rectangle 12"/>
            <p:cNvSpPr/>
            <p:nvPr userDrawn="1"/>
          </p:nvSpPr>
          <p:spPr>
            <a:xfrm>
              <a:off x="76200" y="6199660"/>
              <a:ext cx="237067" cy="237067"/>
            </a:xfrm>
            <a:prstGeom prst="rect">
              <a:avLst/>
            </a:prstGeom>
            <a:solidFill>
              <a:srgbClr val="6C29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4" name="Rectangle 13"/>
            <p:cNvSpPr/>
            <p:nvPr userDrawn="1"/>
          </p:nvSpPr>
          <p:spPr>
            <a:xfrm>
              <a:off x="76200" y="6477000"/>
              <a:ext cx="237067" cy="237067"/>
            </a:xfrm>
            <a:prstGeom prst="rect">
              <a:avLst/>
            </a:prstGeom>
            <a:solidFill>
              <a:srgbClr val="D159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Rectangle 14"/>
            <p:cNvSpPr/>
            <p:nvPr userDrawn="1"/>
          </p:nvSpPr>
          <p:spPr>
            <a:xfrm>
              <a:off x="355142" y="6477000"/>
              <a:ext cx="237067" cy="237067"/>
            </a:xfrm>
            <a:prstGeom prst="rect">
              <a:avLst/>
            </a:prstGeom>
            <a:solidFill>
              <a:srgbClr val="007C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16" name="Rectangle 15"/>
          <p:cNvSpPr/>
          <p:nvPr userDrawn="1"/>
        </p:nvSpPr>
        <p:spPr>
          <a:xfrm>
            <a:off x="712572" y="6181636"/>
            <a:ext cx="3173628" cy="584775"/>
          </a:xfrm>
          <a:prstGeom prst="rect">
            <a:avLst/>
          </a:prstGeom>
          <a:noFill/>
        </p:spPr>
        <p:txBody>
          <a:bodyPr wrap="square">
            <a:spAutoFit/>
          </a:bodyPr>
          <a:lstStyle/>
          <a:p>
            <a:pPr algn="l">
              <a:lnSpc>
                <a:spcPct val="100000"/>
              </a:lnSpc>
            </a:pPr>
            <a:r>
              <a:rPr lang="en-US" sz="1100" b="1" i="0" kern="1200" dirty="0">
                <a:solidFill>
                  <a:srgbClr val="6C297C"/>
                </a:solidFill>
                <a:latin typeface="Arial"/>
                <a:ea typeface="+mn-ea"/>
                <a:cs typeface="Arial"/>
              </a:rPr>
              <a:t>EARLY SCREENING, BETTER OUTCOMES:</a:t>
            </a:r>
          </a:p>
          <a:p>
            <a:pPr rtl="0"/>
            <a:r>
              <a:rPr lang="en-US" sz="1050" b="1" i="0" u="none" strike="noStrike" kern="1200" baseline="0" dirty="0">
                <a:solidFill>
                  <a:srgbClr val="FFFFFF"/>
                </a:solidFill>
                <a:latin typeface="Arial"/>
                <a:ea typeface="+mn-ea"/>
                <a:cs typeface="Arial"/>
              </a:rPr>
              <a:t>Developmental Screening, Referral and Outreach Toolkit for Family Resource Centers</a:t>
            </a:r>
          </a:p>
        </p:txBody>
      </p:sp>
      <p:grpSp>
        <p:nvGrpSpPr>
          <p:cNvPr id="17" name="Group 16">
            <a:extLst>
              <a:ext uri="{FF2B5EF4-FFF2-40B4-BE49-F238E27FC236}">
                <a16:creationId xmlns:a16="http://schemas.microsoft.com/office/drawing/2014/main" id="{71CE692F-682D-A349-9EBF-69A62F93C0A1}"/>
              </a:ext>
            </a:extLst>
          </p:cNvPr>
          <p:cNvGrpSpPr/>
          <p:nvPr userDrawn="1"/>
        </p:nvGrpSpPr>
        <p:grpSpPr>
          <a:xfrm>
            <a:off x="4013465" y="5974770"/>
            <a:ext cx="4978135" cy="724539"/>
            <a:chOff x="5610032" y="6351959"/>
            <a:chExt cx="3369203" cy="490368"/>
          </a:xfrm>
        </p:grpSpPr>
        <p:pic>
          <p:nvPicPr>
            <p:cNvPr id="24" name="Picture 23" descr="F5LA_Logo_color-2014.png">
              <a:extLst>
                <a:ext uri="{FF2B5EF4-FFF2-40B4-BE49-F238E27FC236}">
                  <a16:creationId xmlns:a16="http://schemas.microsoft.com/office/drawing/2014/main" id="{1A623A8B-02F1-7540-9080-CB6B28DF7E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25" name="Picture 24" descr="CHLA Butterfly Logo®_No Tagline.png">
              <a:extLst>
                <a:ext uri="{FF2B5EF4-FFF2-40B4-BE49-F238E27FC236}">
                  <a16:creationId xmlns:a16="http://schemas.microsoft.com/office/drawing/2014/main" id="{3CB2F853-AE98-D34B-A6F5-132F6A78C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26" name="Picture 25">
              <a:extLst>
                <a:ext uri="{FF2B5EF4-FFF2-40B4-BE49-F238E27FC236}">
                  <a16:creationId xmlns:a16="http://schemas.microsoft.com/office/drawing/2014/main" id="{87CB3594-F476-AD4E-B6A0-7FE91FD1112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27" name="Picture 26">
              <a:extLst>
                <a:ext uri="{FF2B5EF4-FFF2-40B4-BE49-F238E27FC236}">
                  <a16:creationId xmlns:a16="http://schemas.microsoft.com/office/drawing/2014/main" id="{6700A290-9A15-674A-B24E-7EF7D2BA3A0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pic>
        <p:nvPicPr>
          <p:cNvPr id="18" name="Picture 17">
            <a:extLst>
              <a:ext uri="{FF2B5EF4-FFF2-40B4-BE49-F238E27FC236}">
                <a16:creationId xmlns:a16="http://schemas.microsoft.com/office/drawing/2014/main" id="{8FDE4279-383E-D14A-9F38-E5119108067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302" t="29403" r="9511" b="4650"/>
          <a:stretch/>
        </p:blipFill>
        <p:spPr>
          <a:xfrm flipH="1">
            <a:off x="5638800" y="0"/>
            <a:ext cx="3505200" cy="5781234"/>
          </a:xfrm>
          <a:prstGeom prst="rect">
            <a:avLst/>
          </a:prstGeom>
        </p:spPr>
      </p:pic>
    </p:spTree>
    <p:extLst>
      <p:ext uri="{BB962C8B-B14F-4D97-AF65-F5344CB8AC3E}">
        <p14:creationId xmlns:p14="http://schemas.microsoft.com/office/powerpoint/2010/main" val="390429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9FBA-E0BC-490E-8C0E-D13DE8F891B5}"/>
              </a:ext>
            </a:extLst>
          </p:cNvPr>
          <p:cNvSpPr>
            <a:spLocks noGrp="1"/>
          </p:cNvSpPr>
          <p:nvPr>
            <p:ph type="title"/>
          </p:nvPr>
        </p:nvSpPr>
        <p:spPr>
          <a:xfrm>
            <a:off x="266700" y="220663"/>
            <a:ext cx="7886700" cy="838200"/>
          </a:xfrm>
        </p:spPr>
        <p:txBody>
          <a:bodyPr lIns="0" bIns="0" anchor="t">
            <a:noAutofit/>
          </a:bodyPr>
          <a:lstStyle>
            <a:lvl1pPr>
              <a:lnSpc>
                <a:spcPct val="100000"/>
              </a:lnSpc>
              <a:defRPr sz="3500" b="1">
                <a:solidFill>
                  <a:srgbClr val="6C297C"/>
                </a:solidFill>
                <a:latin typeface="Arial"/>
                <a:cs typeface="Arial"/>
              </a:defRPr>
            </a:lvl1pPr>
          </a:lstStyle>
          <a:p>
            <a:r>
              <a:rPr lang="en-US" dirty="0"/>
              <a:t>Click to edit Master title style</a:t>
            </a:r>
          </a:p>
        </p:txBody>
      </p:sp>
      <p:sp>
        <p:nvSpPr>
          <p:cNvPr id="3" name="Content Placeholder 2">
            <a:extLst>
              <a:ext uri="{FF2B5EF4-FFF2-40B4-BE49-F238E27FC236}">
                <a16:creationId xmlns:a16="http://schemas.microsoft.com/office/drawing/2014/main" id="{76062829-D4C3-40AC-86FB-4FDCC7F4420E}"/>
              </a:ext>
            </a:extLst>
          </p:cNvPr>
          <p:cNvSpPr>
            <a:spLocks noGrp="1"/>
          </p:cNvSpPr>
          <p:nvPr>
            <p:ph idx="1"/>
          </p:nvPr>
        </p:nvSpPr>
        <p:spPr>
          <a:xfrm>
            <a:off x="266700" y="1135062"/>
            <a:ext cx="7886700" cy="4351338"/>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D3D434D-AD74-4624-A73C-4D6DCA574447}"/>
              </a:ext>
            </a:extLst>
          </p:cNvPr>
          <p:cNvSpPr>
            <a:spLocks noGrp="1"/>
          </p:cNvSpPr>
          <p:nvPr>
            <p:ph type="sldNum" sz="quarter" idx="12"/>
          </p:nvPr>
        </p:nvSpPr>
        <p:spPr>
          <a:xfrm>
            <a:off x="7086600" y="5959475"/>
            <a:ext cx="2057400" cy="365125"/>
          </a:xfrm>
        </p:spPr>
        <p:txBody>
          <a:bodyPr/>
          <a:lstStyle>
            <a:lvl1pPr>
              <a:defRPr>
                <a:latin typeface="Arial"/>
                <a:cs typeface="Arial"/>
              </a:defRPr>
            </a:lvl1pPr>
          </a:lstStyle>
          <a:p>
            <a:fld id="{C0D807CB-5B1A-418C-A20A-893A08BAD7BC}" type="slidenum">
              <a:rPr lang="en-US" smtClean="0"/>
              <a:pPr/>
              <a:t>‹#›</a:t>
            </a:fld>
            <a:endParaRPr lang="en-US" dirty="0"/>
          </a:p>
        </p:txBody>
      </p:sp>
      <p:sp>
        <p:nvSpPr>
          <p:cNvPr id="7" name="Date Placeholder 3">
            <a:extLst>
              <a:ext uri="{FF2B5EF4-FFF2-40B4-BE49-F238E27FC236}">
                <a16:creationId xmlns:a16="http://schemas.microsoft.com/office/drawing/2014/main" id="{B75BE629-1F3F-44B0-8EC8-A965BCF43DBE}"/>
              </a:ext>
            </a:extLst>
          </p:cNvPr>
          <p:cNvSpPr>
            <a:spLocks noGrp="1"/>
          </p:cNvSpPr>
          <p:nvPr>
            <p:ph type="dt" sz="half" idx="10"/>
          </p:nvPr>
        </p:nvSpPr>
        <p:spPr>
          <a:xfrm>
            <a:off x="628650" y="6356355"/>
            <a:ext cx="2057400" cy="365125"/>
          </a:xfrm>
        </p:spPr>
        <p:txBody>
          <a:bodyPr/>
          <a:lstStyle/>
          <a:p>
            <a:fld id="{1012E161-FB99-44EB-B0D8-4A4079EF250F}" type="datetime1">
              <a:rPr lang="en-US" smtClean="0"/>
              <a:pPr/>
              <a:t>7/5/2022</a:t>
            </a:fld>
            <a:endParaRPr lang="en-US" dirty="0"/>
          </a:p>
        </p:txBody>
      </p:sp>
      <p:sp>
        <p:nvSpPr>
          <p:cNvPr id="8" name="Footer Placeholder 4">
            <a:extLst>
              <a:ext uri="{FF2B5EF4-FFF2-40B4-BE49-F238E27FC236}">
                <a16:creationId xmlns:a16="http://schemas.microsoft.com/office/drawing/2014/main" id="{7A34088C-34A7-4992-B1DE-28481294BB0B}"/>
              </a:ext>
            </a:extLst>
          </p:cNvPr>
          <p:cNvSpPr>
            <a:spLocks noGrp="1"/>
          </p:cNvSpPr>
          <p:nvPr>
            <p:ph type="ftr" sz="quarter" idx="11"/>
          </p:nvPr>
        </p:nvSpPr>
        <p:spPr>
          <a:xfrm>
            <a:off x="3028950" y="6356355"/>
            <a:ext cx="3086100" cy="365125"/>
          </a:xfrm>
        </p:spPr>
        <p:txBody>
          <a:bodyPr/>
          <a:lstStyle/>
          <a:p>
            <a:endParaRPr lang="en-US" dirty="0"/>
          </a:p>
        </p:txBody>
      </p:sp>
      <p:grpSp>
        <p:nvGrpSpPr>
          <p:cNvPr id="11" name="Group 10"/>
          <p:cNvGrpSpPr/>
          <p:nvPr userDrawn="1"/>
        </p:nvGrpSpPr>
        <p:grpSpPr>
          <a:xfrm rot="10800000">
            <a:off x="8551791" y="76201"/>
            <a:ext cx="516009" cy="514407"/>
            <a:chOff x="76200" y="6199660"/>
            <a:chExt cx="516009" cy="514407"/>
          </a:xfrm>
        </p:grpSpPr>
        <p:sp>
          <p:nvSpPr>
            <p:cNvPr id="12" name="Rectangle 11"/>
            <p:cNvSpPr/>
            <p:nvPr userDrawn="1"/>
          </p:nvSpPr>
          <p:spPr>
            <a:xfrm>
              <a:off x="76200" y="6199660"/>
              <a:ext cx="237067" cy="237067"/>
            </a:xfrm>
            <a:prstGeom prst="rect">
              <a:avLst/>
            </a:prstGeom>
            <a:solidFill>
              <a:srgbClr val="6C29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Rectangle 12"/>
            <p:cNvSpPr/>
            <p:nvPr userDrawn="1"/>
          </p:nvSpPr>
          <p:spPr>
            <a:xfrm>
              <a:off x="76200" y="6477000"/>
              <a:ext cx="237067" cy="237067"/>
            </a:xfrm>
            <a:prstGeom prst="rect">
              <a:avLst/>
            </a:prstGeom>
            <a:solidFill>
              <a:srgbClr val="D159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4" name="Rectangle 13"/>
            <p:cNvSpPr/>
            <p:nvPr userDrawn="1"/>
          </p:nvSpPr>
          <p:spPr>
            <a:xfrm>
              <a:off x="355142" y="6477000"/>
              <a:ext cx="237067" cy="237067"/>
            </a:xfrm>
            <a:prstGeom prst="rect">
              <a:avLst/>
            </a:prstGeom>
            <a:solidFill>
              <a:srgbClr val="007C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24" name="Rectangle 23">
            <a:extLst>
              <a:ext uri="{FF2B5EF4-FFF2-40B4-BE49-F238E27FC236}">
                <a16:creationId xmlns:a16="http://schemas.microsoft.com/office/drawing/2014/main" id="{847174DE-1C2C-A742-88BB-A277635DF921}"/>
              </a:ext>
            </a:extLst>
          </p:cNvPr>
          <p:cNvSpPr/>
          <p:nvPr userDrawn="1"/>
        </p:nvSpPr>
        <p:spPr>
          <a:xfrm>
            <a:off x="0" y="6248400"/>
            <a:ext cx="9144000" cy="609600"/>
          </a:xfrm>
          <a:prstGeom prst="rect">
            <a:avLst/>
          </a:prstGeom>
          <a:solidFill>
            <a:srgbClr val="A7CCEA"/>
          </a:solidFill>
          <a:ln>
            <a:solidFill>
              <a:srgbClr val="BBD7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5" name="Rectangle 24">
            <a:extLst>
              <a:ext uri="{FF2B5EF4-FFF2-40B4-BE49-F238E27FC236}">
                <a16:creationId xmlns:a16="http://schemas.microsoft.com/office/drawing/2014/main" id="{C0CB3766-8E07-DE43-BF7A-9DBA0058123E}"/>
              </a:ext>
            </a:extLst>
          </p:cNvPr>
          <p:cNvSpPr/>
          <p:nvPr userDrawn="1"/>
        </p:nvSpPr>
        <p:spPr>
          <a:xfrm>
            <a:off x="457200" y="6370965"/>
            <a:ext cx="7924800" cy="407804"/>
          </a:xfrm>
          <a:prstGeom prst="rect">
            <a:avLst/>
          </a:prstGeom>
          <a:noFill/>
        </p:spPr>
        <p:txBody>
          <a:bodyPr wrap="square">
            <a:spAutoFit/>
          </a:bodyPr>
          <a:lstStyle/>
          <a:p>
            <a:pPr algn="l">
              <a:lnSpc>
                <a:spcPct val="100000"/>
              </a:lnSpc>
            </a:pPr>
            <a:r>
              <a:rPr lang="en-US" sz="1050" b="1" i="0" kern="1200" dirty="0">
                <a:solidFill>
                  <a:srgbClr val="78B0DF"/>
                </a:solidFill>
                <a:latin typeface="Arial"/>
                <a:ea typeface="+mn-ea"/>
                <a:cs typeface="Arial"/>
              </a:rPr>
              <a:t>EARLY SCREENING, BETTER OUTCOMES:</a:t>
            </a:r>
          </a:p>
          <a:p>
            <a:pPr rtl="0"/>
            <a:r>
              <a:rPr lang="en-US" sz="1000" b="0" i="0" u="none" strike="noStrike" kern="1200" baseline="0" dirty="0">
                <a:solidFill>
                  <a:schemeClr val="bg1"/>
                </a:solidFill>
                <a:latin typeface="Arial"/>
                <a:ea typeface="+mn-ea"/>
                <a:cs typeface="Arial"/>
              </a:rPr>
              <a:t>Developmental Screening, Referral and Outreach Toolkit for Family Resource Centers</a:t>
            </a:r>
          </a:p>
        </p:txBody>
      </p:sp>
      <p:grpSp>
        <p:nvGrpSpPr>
          <p:cNvPr id="26" name="Group 25">
            <a:extLst>
              <a:ext uri="{FF2B5EF4-FFF2-40B4-BE49-F238E27FC236}">
                <a16:creationId xmlns:a16="http://schemas.microsoft.com/office/drawing/2014/main" id="{96CA0CC9-31AE-8E4D-AB83-93D62C1EE464}"/>
              </a:ext>
            </a:extLst>
          </p:cNvPr>
          <p:cNvGrpSpPr/>
          <p:nvPr userDrawn="1"/>
        </p:nvGrpSpPr>
        <p:grpSpPr>
          <a:xfrm>
            <a:off x="76201" y="6468533"/>
            <a:ext cx="314243" cy="313267"/>
            <a:chOff x="76200" y="6199660"/>
            <a:chExt cx="516009" cy="514407"/>
          </a:xfrm>
        </p:grpSpPr>
        <p:sp>
          <p:nvSpPr>
            <p:cNvPr id="27" name="Rectangle 26">
              <a:extLst>
                <a:ext uri="{FF2B5EF4-FFF2-40B4-BE49-F238E27FC236}">
                  <a16:creationId xmlns:a16="http://schemas.microsoft.com/office/drawing/2014/main" id="{D8516A54-3E9C-C743-9BB9-D4CB94821C42}"/>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8" name="Rectangle 27">
              <a:extLst>
                <a:ext uri="{FF2B5EF4-FFF2-40B4-BE49-F238E27FC236}">
                  <a16:creationId xmlns:a16="http://schemas.microsoft.com/office/drawing/2014/main" id="{C3E8539E-5697-844A-AEFF-863F5D8C52BE}"/>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9" name="Rectangle 28">
              <a:extLst>
                <a:ext uri="{FF2B5EF4-FFF2-40B4-BE49-F238E27FC236}">
                  <a16:creationId xmlns:a16="http://schemas.microsoft.com/office/drawing/2014/main" id="{7A61DDF2-346F-4848-8A91-268CAAA2FE3C}"/>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0" name="Group 29">
            <a:extLst>
              <a:ext uri="{FF2B5EF4-FFF2-40B4-BE49-F238E27FC236}">
                <a16:creationId xmlns:a16="http://schemas.microsoft.com/office/drawing/2014/main" id="{C5EDFBDF-9116-F948-950D-4E9AF5753B2A}"/>
              </a:ext>
            </a:extLst>
          </p:cNvPr>
          <p:cNvGrpSpPr/>
          <p:nvPr userDrawn="1"/>
        </p:nvGrpSpPr>
        <p:grpSpPr>
          <a:xfrm>
            <a:off x="5610032" y="6351959"/>
            <a:ext cx="3369203" cy="490368"/>
            <a:chOff x="5610032" y="6351959"/>
            <a:chExt cx="3369203" cy="490368"/>
          </a:xfrm>
        </p:grpSpPr>
        <p:pic>
          <p:nvPicPr>
            <p:cNvPr id="31" name="Picture 30" descr="F5LA_Logo_color-2014.png">
              <a:extLst>
                <a:ext uri="{FF2B5EF4-FFF2-40B4-BE49-F238E27FC236}">
                  <a16:creationId xmlns:a16="http://schemas.microsoft.com/office/drawing/2014/main" id="{3A933EBC-18EC-8A46-BBC8-A0F491E645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32" name="Picture 31" descr="CHLA Butterfly Logo®_No Tagline.png">
              <a:extLst>
                <a:ext uri="{FF2B5EF4-FFF2-40B4-BE49-F238E27FC236}">
                  <a16:creationId xmlns:a16="http://schemas.microsoft.com/office/drawing/2014/main" id="{81653A7B-5139-FF4E-A839-B6F9D63144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33" name="Picture 32">
              <a:extLst>
                <a:ext uri="{FF2B5EF4-FFF2-40B4-BE49-F238E27FC236}">
                  <a16:creationId xmlns:a16="http://schemas.microsoft.com/office/drawing/2014/main" id="{7BA1045E-83B9-F84D-B909-7437CE0FA87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34" name="Picture 33">
              <a:extLst>
                <a:ext uri="{FF2B5EF4-FFF2-40B4-BE49-F238E27FC236}">
                  <a16:creationId xmlns:a16="http://schemas.microsoft.com/office/drawing/2014/main" id="{73D4888A-5F53-A947-9CC5-E88B6E25D5E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extLst>
      <p:ext uri="{BB962C8B-B14F-4D97-AF65-F5344CB8AC3E}">
        <p14:creationId xmlns:p14="http://schemas.microsoft.com/office/powerpoint/2010/main" val="460487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E661-02F7-4310-842A-25057A780E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727F102-F8B3-49E2-A4F2-E9C295B9C5F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A5B41C-7135-41A7-8C92-942F4D424F0B}"/>
              </a:ext>
            </a:extLst>
          </p:cNvPr>
          <p:cNvSpPr>
            <a:spLocks noGrp="1"/>
          </p:cNvSpPr>
          <p:nvPr>
            <p:ph type="dt" sz="half" idx="10"/>
          </p:nvPr>
        </p:nvSpPr>
        <p:spPr/>
        <p:txBody>
          <a:bodyPr/>
          <a:lstStyle/>
          <a:p>
            <a:fld id="{B3E385BF-86DB-45D6-886E-60A26F2B8CBB}" type="datetime1">
              <a:rPr lang="en-US" smtClean="0"/>
              <a:pPr/>
              <a:t>7/5/2022</a:t>
            </a:fld>
            <a:endParaRPr lang="en-US" dirty="0"/>
          </a:p>
        </p:txBody>
      </p:sp>
      <p:sp>
        <p:nvSpPr>
          <p:cNvPr id="5" name="Footer Placeholder 4">
            <a:extLst>
              <a:ext uri="{FF2B5EF4-FFF2-40B4-BE49-F238E27FC236}">
                <a16:creationId xmlns:a16="http://schemas.microsoft.com/office/drawing/2014/main" id="{075D16D3-1551-40CE-BF74-10220E1CBE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903044-4B93-49B6-8231-202712AF49EA}"/>
              </a:ext>
            </a:extLst>
          </p:cNvPr>
          <p:cNvSpPr>
            <a:spLocks noGrp="1"/>
          </p:cNvSpPr>
          <p:nvPr>
            <p:ph type="sldNum" sz="quarter" idx="12"/>
          </p:nvPr>
        </p:nvSpPr>
        <p:spPr/>
        <p:txBody>
          <a:bodyPr/>
          <a:lstStyle/>
          <a:p>
            <a:fld id="{C0D807CB-5B1A-418C-A20A-893A08BAD7BC}" type="slidenum">
              <a:rPr lang="en-US" smtClean="0"/>
              <a:pPr/>
              <a:t>‹#›</a:t>
            </a:fld>
            <a:endParaRPr lang="en-US" dirty="0"/>
          </a:p>
        </p:txBody>
      </p:sp>
      <p:sp>
        <p:nvSpPr>
          <p:cNvPr id="7" name="Date Placeholder 3">
            <a:extLst>
              <a:ext uri="{FF2B5EF4-FFF2-40B4-BE49-F238E27FC236}">
                <a16:creationId xmlns:a16="http://schemas.microsoft.com/office/drawing/2014/main" id="{B75BE629-1F3F-44B0-8EC8-A965BCF43DBE}"/>
              </a:ext>
            </a:extLst>
          </p:cNvPr>
          <p:cNvSpPr txBox="1">
            <a:spLocks/>
          </p:cNvSpPr>
          <p:nvPr userDrawn="1"/>
        </p:nvSpPr>
        <p:spPr>
          <a:xfrm>
            <a:off x="628650" y="635635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2E161-FB99-44EB-B0D8-4A4079EF250F}" type="datetime1">
              <a:rPr lang="en-US" smtClean="0"/>
              <a:pPr/>
              <a:t>7/5/2022</a:t>
            </a:fld>
            <a:endParaRPr lang="en-US" dirty="0"/>
          </a:p>
        </p:txBody>
      </p:sp>
      <p:grpSp>
        <p:nvGrpSpPr>
          <p:cNvPr id="10" name="Group 9"/>
          <p:cNvGrpSpPr/>
          <p:nvPr userDrawn="1"/>
        </p:nvGrpSpPr>
        <p:grpSpPr>
          <a:xfrm rot="10800000">
            <a:off x="8551791" y="76201"/>
            <a:ext cx="516009" cy="514407"/>
            <a:chOff x="76200" y="6199660"/>
            <a:chExt cx="516009" cy="514407"/>
          </a:xfrm>
        </p:grpSpPr>
        <p:sp>
          <p:nvSpPr>
            <p:cNvPr id="11" name="Rectangle 10"/>
            <p:cNvSpPr/>
            <p:nvPr userDrawn="1"/>
          </p:nvSpPr>
          <p:spPr>
            <a:xfrm>
              <a:off x="76200" y="6199660"/>
              <a:ext cx="237067" cy="237067"/>
            </a:xfrm>
            <a:prstGeom prst="rect">
              <a:avLst/>
            </a:prstGeom>
            <a:solidFill>
              <a:srgbClr val="6C29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76200" y="6477000"/>
              <a:ext cx="237067" cy="237067"/>
            </a:xfrm>
            <a:prstGeom prst="rect">
              <a:avLst/>
            </a:prstGeom>
            <a:solidFill>
              <a:srgbClr val="D159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Rectangle 12"/>
            <p:cNvSpPr/>
            <p:nvPr userDrawn="1"/>
          </p:nvSpPr>
          <p:spPr>
            <a:xfrm>
              <a:off x="355142" y="6477000"/>
              <a:ext cx="237067" cy="237067"/>
            </a:xfrm>
            <a:prstGeom prst="rect">
              <a:avLst/>
            </a:prstGeom>
            <a:solidFill>
              <a:srgbClr val="007C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24" name="Rectangle 23">
            <a:extLst>
              <a:ext uri="{FF2B5EF4-FFF2-40B4-BE49-F238E27FC236}">
                <a16:creationId xmlns:a16="http://schemas.microsoft.com/office/drawing/2014/main" id="{1F6E88F2-FF83-E54C-9A8D-E0213773A575}"/>
              </a:ext>
            </a:extLst>
          </p:cNvPr>
          <p:cNvSpPr/>
          <p:nvPr userDrawn="1"/>
        </p:nvSpPr>
        <p:spPr>
          <a:xfrm>
            <a:off x="0" y="6248400"/>
            <a:ext cx="9144000" cy="609600"/>
          </a:xfrm>
          <a:prstGeom prst="rect">
            <a:avLst/>
          </a:prstGeom>
          <a:solidFill>
            <a:srgbClr val="A7CCEA"/>
          </a:solidFill>
          <a:ln>
            <a:solidFill>
              <a:srgbClr val="BBD7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5" name="Rectangle 24">
            <a:extLst>
              <a:ext uri="{FF2B5EF4-FFF2-40B4-BE49-F238E27FC236}">
                <a16:creationId xmlns:a16="http://schemas.microsoft.com/office/drawing/2014/main" id="{1B98DFB4-F4FE-614F-9C2B-DC9BBDB04D34}"/>
              </a:ext>
            </a:extLst>
          </p:cNvPr>
          <p:cNvSpPr/>
          <p:nvPr userDrawn="1"/>
        </p:nvSpPr>
        <p:spPr>
          <a:xfrm>
            <a:off x="457200" y="6370965"/>
            <a:ext cx="7924800" cy="407804"/>
          </a:xfrm>
          <a:prstGeom prst="rect">
            <a:avLst/>
          </a:prstGeom>
          <a:noFill/>
        </p:spPr>
        <p:txBody>
          <a:bodyPr wrap="square">
            <a:spAutoFit/>
          </a:bodyPr>
          <a:lstStyle/>
          <a:p>
            <a:pPr algn="l">
              <a:lnSpc>
                <a:spcPct val="100000"/>
              </a:lnSpc>
            </a:pPr>
            <a:r>
              <a:rPr lang="en-US" sz="1050" b="1" i="0" kern="1200" dirty="0">
                <a:solidFill>
                  <a:srgbClr val="78B0DF"/>
                </a:solidFill>
                <a:latin typeface="Arial"/>
                <a:ea typeface="+mn-ea"/>
                <a:cs typeface="Arial"/>
              </a:rPr>
              <a:t>EARLY SCREENING, BETTER OUTCOMES:</a:t>
            </a:r>
          </a:p>
          <a:p>
            <a:pPr rtl="0"/>
            <a:r>
              <a:rPr lang="en-US" sz="1000" b="0" i="0" u="none" strike="noStrike" kern="1200" baseline="0" dirty="0">
                <a:solidFill>
                  <a:schemeClr val="bg1"/>
                </a:solidFill>
                <a:latin typeface="Arial"/>
                <a:ea typeface="+mn-ea"/>
                <a:cs typeface="Arial"/>
              </a:rPr>
              <a:t>Developmental Screening, Referral and Outreach Toolkit for Family Resource Centers</a:t>
            </a:r>
          </a:p>
        </p:txBody>
      </p:sp>
      <p:grpSp>
        <p:nvGrpSpPr>
          <p:cNvPr id="26" name="Group 25">
            <a:extLst>
              <a:ext uri="{FF2B5EF4-FFF2-40B4-BE49-F238E27FC236}">
                <a16:creationId xmlns:a16="http://schemas.microsoft.com/office/drawing/2014/main" id="{4A185072-F530-E64E-9433-72CAA657BEE7}"/>
              </a:ext>
            </a:extLst>
          </p:cNvPr>
          <p:cNvGrpSpPr/>
          <p:nvPr userDrawn="1"/>
        </p:nvGrpSpPr>
        <p:grpSpPr>
          <a:xfrm>
            <a:off x="76201" y="6468533"/>
            <a:ext cx="314243" cy="313267"/>
            <a:chOff x="76200" y="6199660"/>
            <a:chExt cx="516009" cy="514407"/>
          </a:xfrm>
        </p:grpSpPr>
        <p:sp>
          <p:nvSpPr>
            <p:cNvPr id="27" name="Rectangle 26">
              <a:extLst>
                <a:ext uri="{FF2B5EF4-FFF2-40B4-BE49-F238E27FC236}">
                  <a16:creationId xmlns:a16="http://schemas.microsoft.com/office/drawing/2014/main" id="{0A2DABE6-B969-CE4C-A8FF-34DAFBAC7B52}"/>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8" name="Rectangle 27">
              <a:extLst>
                <a:ext uri="{FF2B5EF4-FFF2-40B4-BE49-F238E27FC236}">
                  <a16:creationId xmlns:a16="http://schemas.microsoft.com/office/drawing/2014/main" id="{6D33BA2A-4E07-5744-AC42-849FD2065B60}"/>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9" name="Rectangle 28">
              <a:extLst>
                <a:ext uri="{FF2B5EF4-FFF2-40B4-BE49-F238E27FC236}">
                  <a16:creationId xmlns:a16="http://schemas.microsoft.com/office/drawing/2014/main" id="{F33351B1-F41D-614A-9E83-268B417D8553}"/>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0" name="Group 29">
            <a:extLst>
              <a:ext uri="{FF2B5EF4-FFF2-40B4-BE49-F238E27FC236}">
                <a16:creationId xmlns:a16="http://schemas.microsoft.com/office/drawing/2014/main" id="{4C3C5FF1-3BA2-054A-B3A2-0221AE996DF1}"/>
              </a:ext>
            </a:extLst>
          </p:cNvPr>
          <p:cNvGrpSpPr/>
          <p:nvPr userDrawn="1"/>
        </p:nvGrpSpPr>
        <p:grpSpPr>
          <a:xfrm>
            <a:off x="5610032" y="6351959"/>
            <a:ext cx="3369203" cy="490368"/>
            <a:chOff x="5610032" y="6351959"/>
            <a:chExt cx="3369203" cy="490368"/>
          </a:xfrm>
        </p:grpSpPr>
        <p:pic>
          <p:nvPicPr>
            <p:cNvPr id="31" name="Picture 30" descr="F5LA_Logo_color-2014.png">
              <a:extLst>
                <a:ext uri="{FF2B5EF4-FFF2-40B4-BE49-F238E27FC236}">
                  <a16:creationId xmlns:a16="http://schemas.microsoft.com/office/drawing/2014/main" id="{ECAAB73C-26B5-844F-9217-97429E967C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32" name="Picture 31" descr="CHLA Butterfly Logo®_No Tagline.png">
              <a:extLst>
                <a:ext uri="{FF2B5EF4-FFF2-40B4-BE49-F238E27FC236}">
                  <a16:creationId xmlns:a16="http://schemas.microsoft.com/office/drawing/2014/main" id="{08B1C402-C5B8-6949-951A-83D2F5F2EE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33" name="Picture 32">
              <a:extLst>
                <a:ext uri="{FF2B5EF4-FFF2-40B4-BE49-F238E27FC236}">
                  <a16:creationId xmlns:a16="http://schemas.microsoft.com/office/drawing/2014/main" id="{18315576-3354-3647-BF10-F8CB11F46A2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34" name="Picture 33">
              <a:extLst>
                <a:ext uri="{FF2B5EF4-FFF2-40B4-BE49-F238E27FC236}">
                  <a16:creationId xmlns:a16="http://schemas.microsoft.com/office/drawing/2014/main" id="{8FB1CA89-2C15-CF47-9F95-F1A5D0BD996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extLst>
      <p:ext uri="{BB962C8B-B14F-4D97-AF65-F5344CB8AC3E}">
        <p14:creationId xmlns:p14="http://schemas.microsoft.com/office/powerpoint/2010/main" val="1577346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AD39-BA8F-47DB-8415-DE06A6DD4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43768-C076-41FF-A21F-696B6E118C9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3AB7E-5F2F-41F7-9366-510289B8884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24E18E-C2DE-4F0C-A85B-25CE402D945F}"/>
              </a:ext>
            </a:extLst>
          </p:cNvPr>
          <p:cNvSpPr>
            <a:spLocks noGrp="1"/>
          </p:cNvSpPr>
          <p:nvPr>
            <p:ph type="dt" sz="half" idx="10"/>
          </p:nvPr>
        </p:nvSpPr>
        <p:spPr/>
        <p:txBody>
          <a:bodyPr/>
          <a:lstStyle/>
          <a:p>
            <a:fld id="{21FD4ED0-408F-4322-9082-9334B13FCA5A}" type="datetime1">
              <a:rPr lang="en-US" smtClean="0"/>
              <a:pPr/>
              <a:t>7/5/2022</a:t>
            </a:fld>
            <a:endParaRPr lang="en-US" dirty="0"/>
          </a:p>
        </p:txBody>
      </p:sp>
      <p:sp>
        <p:nvSpPr>
          <p:cNvPr id="6" name="Footer Placeholder 5">
            <a:extLst>
              <a:ext uri="{FF2B5EF4-FFF2-40B4-BE49-F238E27FC236}">
                <a16:creationId xmlns:a16="http://schemas.microsoft.com/office/drawing/2014/main" id="{208B4629-B889-46FB-A177-B9A1D59BA4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31F4DA-5036-4342-9B92-7DF8BA24177B}"/>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309248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640E-3DA1-4319-8426-931AAF5B932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492C9C-A090-4894-9BC4-22AEF86AE0D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0ED0302-6378-43E2-8646-3A9376DE2E4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D7CE1E-372D-48D1-9208-3EE06352B2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923EE70-390F-47D8-8D2D-BD5427153F0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64DF3-243F-4C5D-8B08-6DE8450F97DA}"/>
              </a:ext>
            </a:extLst>
          </p:cNvPr>
          <p:cNvSpPr>
            <a:spLocks noGrp="1"/>
          </p:cNvSpPr>
          <p:nvPr>
            <p:ph type="dt" sz="half" idx="10"/>
          </p:nvPr>
        </p:nvSpPr>
        <p:spPr/>
        <p:txBody>
          <a:bodyPr/>
          <a:lstStyle/>
          <a:p>
            <a:fld id="{C5C5AD5F-4DB8-4D69-B237-570F01B96C22}" type="datetime1">
              <a:rPr lang="en-US" smtClean="0"/>
              <a:pPr/>
              <a:t>7/5/2022</a:t>
            </a:fld>
            <a:endParaRPr lang="en-US" dirty="0"/>
          </a:p>
        </p:txBody>
      </p:sp>
      <p:sp>
        <p:nvSpPr>
          <p:cNvPr id="8" name="Footer Placeholder 7">
            <a:extLst>
              <a:ext uri="{FF2B5EF4-FFF2-40B4-BE49-F238E27FC236}">
                <a16:creationId xmlns:a16="http://schemas.microsoft.com/office/drawing/2014/main" id="{4577D3D0-AC48-412B-8958-7A807D71EE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527A78-17F5-4899-BB8F-8A3DC71C58F7}"/>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1057444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8B7D-DFB0-4599-8C8A-9D05FEEFA7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501C22-F621-45E1-AA80-AFE9D37C295F}"/>
              </a:ext>
            </a:extLst>
          </p:cNvPr>
          <p:cNvSpPr>
            <a:spLocks noGrp="1"/>
          </p:cNvSpPr>
          <p:nvPr>
            <p:ph type="dt" sz="half" idx="10"/>
          </p:nvPr>
        </p:nvSpPr>
        <p:spPr/>
        <p:txBody>
          <a:bodyPr/>
          <a:lstStyle/>
          <a:p>
            <a:fld id="{977CAA79-A029-4604-96E0-71F974D3378B}" type="datetime1">
              <a:rPr lang="en-US" smtClean="0"/>
              <a:pPr/>
              <a:t>7/5/2022</a:t>
            </a:fld>
            <a:endParaRPr lang="en-US" dirty="0"/>
          </a:p>
        </p:txBody>
      </p:sp>
      <p:sp>
        <p:nvSpPr>
          <p:cNvPr id="4" name="Footer Placeholder 3">
            <a:extLst>
              <a:ext uri="{FF2B5EF4-FFF2-40B4-BE49-F238E27FC236}">
                <a16:creationId xmlns:a16="http://schemas.microsoft.com/office/drawing/2014/main" id="{CEA2A441-30D9-4C39-86AE-4AD73D3D6D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E4D598-29F6-4947-B825-32C58272DAEC}"/>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1338839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1F4BA-78C8-499A-8756-5FC45053640D}"/>
              </a:ext>
            </a:extLst>
          </p:cNvPr>
          <p:cNvSpPr>
            <a:spLocks noGrp="1"/>
          </p:cNvSpPr>
          <p:nvPr>
            <p:ph type="dt" sz="half" idx="10"/>
          </p:nvPr>
        </p:nvSpPr>
        <p:spPr/>
        <p:txBody>
          <a:bodyPr/>
          <a:lstStyle/>
          <a:p>
            <a:fld id="{0A8CEC84-3558-4918-B6BE-85075D769E89}" type="datetime1">
              <a:rPr lang="en-US" smtClean="0"/>
              <a:pPr/>
              <a:t>7/5/2022</a:t>
            </a:fld>
            <a:endParaRPr lang="en-US" dirty="0"/>
          </a:p>
        </p:txBody>
      </p:sp>
      <p:sp>
        <p:nvSpPr>
          <p:cNvPr id="3" name="Footer Placeholder 2">
            <a:extLst>
              <a:ext uri="{FF2B5EF4-FFF2-40B4-BE49-F238E27FC236}">
                <a16:creationId xmlns:a16="http://schemas.microsoft.com/office/drawing/2014/main" id="{4A9FA395-35FD-43A5-B985-B10AC371DB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FD7F5FA-3558-4053-B462-826F02B1711E}"/>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4243760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D6DB-E2CD-4562-A824-AADE78E18B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5CB828-3632-4754-BF55-10A50218989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D9313F-4213-44A3-8B6C-D7163433A8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92F3449-72EC-4E4E-B76C-84BC5BE6B2E9}"/>
              </a:ext>
            </a:extLst>
          </p:cNvPr>
          <p:cNvSpPr>
            <a:spLocks noGrp="1"/>
          </p:cNvSpPr>
          <p:nvPr>
            <p:ph type="dt" sz="half" idx="10"/>
          </p:nvPr>
        </p:nvSpPr>
        <p:spPr/>
        <p:txBody>
          <a:bodyPr/>
          <a:lstStyle/>
          <a:p>
            <a:fld id="{5E529399-5127-4A48-8F93-5824EE0E15C7}" type="datetime1">
              <a:rPr lang="en-US" smtClean="0"/>
              <a:pPr/>
              <a:t>7/5/2022</a:t>
            </a:fld>
            <a:endParaRPr lang="en-US" dirty="0"/>
          </a:p>
        </p:txBody>
      </p:sp>
      <p:sp>
        <p:nvSpPr>
          <p:cNvPr id="6" name="Footer Placeholder 5">
            <a:extLst>
              <a:ext uri="{FF2B5EF4-FFF2-40B4-BE49-F238E27FC236}">
                <a16:creationId xmlns:a16="http://schemas.microsoft.com/office/drawing/2014/main" id="{0FB8A8E7-4336-4BA9-B5EA-936DC57E78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4E71A0-2F66-463A-BF8F-F9D193F85181}"/>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290320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9FBA-E0BC-490E-8C0E-D13DE8F891B5}"/>
              </a:ext>
            </a:extLst>
          </p:cNvPr>
          <p:cNvSpPr>
            <a:spLocks noGrp="1"/>
          </p:cNvSpPr>
          <p:nvPr>
            <p:ph type="title"/>
          </p:nvPr>
        </p:nvSpPr>
        <p:spPr>
          <a:xfrm>
            <a:off x="266700" y="220663"/>
            <a:ext cx="7886700" cy="838200"/>
          </a:xfrm>
        </p:spPr>
        <p:txBody>
          <a:bodyPr lIns="0" bIns="0" anchor="t">
            <a:noAutofit/>
          </a:bodyPr>
          <a:lstStyle>
            <a:lvl1pPr>
              <a:lnSpc>
                <a:spcPct val="100000"/>
              </a:lnSpc>
              <a:defRPr sz="3500" b="1">
                <a:solidFill>
                  <a:srgbClr val="6C297C"/>
                </a:solidFill>
                <a:latin typeface="Arial"/>
                <a:cs typeface="Arial"/>
              </a:defRPr>
            </a:lvl1pPr>
          </a:lstStyle>
          <a:p>
            <a:r>
              <a:rPr lang="en-US" dirty="0"/>
              <a:t>Click to edit Master title style</a:t>
            </a:r>
          </a:p>
        </p:txBody>
      </p:sp>
      <p:sp>
        <p:nvSpPr>
          <p:cNvPr id="3" name="Content Placeholder 2">
            <a:extLst>
              <a:ext uri="{FF2B5EF4-FFF2-40B4-BE49-F238E27FC236}">
                <a16:creationId xmlns:a16="http://schemas.microsoft.com/office/drawing/2014/main" id="{76062829-D4C3-40AC-86FB-4FDCC7F4420E}"/>
              </a:ext>
            </a:extLst>
          </p:cNvPr>
          <p:cNvSpPr>
            <a:spLocks noGrp="1"/>
          </p:cNvSpPr>
          <p:nvPr>
            <p:ph idx="1"/>
          </p:nvPr>
        </p:nvSpPr>
        <p:spPr>
          <a:xfrm>
            <a:off x="266700" y="1135062"/>
            <a:ext cx="7886700" cy="4351338"/>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D3D434D-AD74-4624-A73C-4D6DCA574447}"/>
              </a:ext>
            </a:extLst>
          </p:cNvPr>
          <p:cNvSpPr>
            <a:spLocks noGrp="1"/>
          </p:cNvSpPr>
          <p:nvPr>
            <p:ph type="sldNum" sz="quarter" idx="12"/>
          </p:nvPr>
        </p:nvSpPr>
        <p:spPr>
          <a:xfrm>
            <a:off x="7086600" y="5959475"/>
            <a:ext cx="2057400" cy="365125"/>
          </a:xfrm>
        </p:spPr>
        <p:txBody>
          <a:bodyPr/>
          <a:lstStyle>
            <a:lvl1pPr>
              <a:defRPr>
                <a:latin typeface="Arial"/>
                <a:cs typeface="Arial"/>
              </a:defRPr>
            </a:lvl1pPr>
          </a:lstStyle>
          <a:p>
            <a:fld id="{C0D807CB-5B1A-418C-A20A-893A08BAD7BC}" type="slidenum">
              <a:rPr lang="en-US" smtClean="0"/>
              <a:pPr/>
              <a:t>‹#›</a:t>
            </a:fld>
            <a:endParaRPr lang="en-US" dirty="0"/>
          </a:p>
        </p:txBody>
      </p:sp>
      <p:sp>
        <p:nvSpPr>
          <p:cNvPr id="7" name="Date Placeholder 3">
            <a:extLst>
              <a:ext uri="{FF2B5EF4-FFF2-40B4-BE49-F238E27FC236}">
                <a16:creationId xmlns:a16="http://schemas.microsoft.com/office/drawing/2014/main" id="{B75BE629-1F3F-44B0-8EC8-A965BCF43DBE}"/>
              </a:ext>
            </a:extLst>
          </p:cNvPr>
          <p:cNvSpPr>
            <a:spLocks noGrp="1"/>
          </p:cNvSpPr>
          <p:nvPr>
            <p:ph type="dt" sz="half" idx="10"/>
          </p:nvPr>
        </p:nvSpPr>
        <p:spPr>
          <a:xfrm>
            <a:off x="628650" y="6356355"/>
            <a:ext cx="2057400" cy="365125"/>
          </a:xfrm>
        </p:spPr>
        <p:txBody>
          <a:bodyPr/>
          <a:lstStyle/>
          <a:p>
            <a:fld id="{1012E161-FB99-44EB-B0D8-4A4079EF250F}" type="datetime1">
              <a:rPr lang="en-US" smtClean="0"/>
              <a:pPr/>
              <a:t>7/5/2022</a:t>
            </a:fld>
            <a:endParaRPr lang="en-US" dirty="0"/>
          </a:p>
        </p:txBody>
      </p:sp>
      <p:sp>
        <p:nvSpPr>
          <p:cNvPr id="8" name="Footer Placeholder 4">
            <a:extLst>
              <a:ext uri="{FF2B5EF4-FFF2-40B4-BE49-F238E27FC236}">
                <a16:creationId xmlns:a16="http://schemas.microsoft.com/office/drawing/2014/main" id="{7A34088C-34A7-4992-B1DE-28481294BB0B}"/>
              </a:ext>
            </a:extLst>
          </p:cNvPr>
          <p:cNvSpPr>
            <a:spLocks noGrp="1"/>
          </p:cNvSpPr>
          <p:nvPr>
            <p:ph type="ftr" sz="quarter" idx="11"/>
          </p:nvPr>
        </p:nvSpPr>
        <p:spPr>
          <a:xfrm>
            <a:off x="3028950" y="6356355"/>
            <a:ext cx="3086100" cy="365125"/>
          </a:xfrm>
        </p:spPr>
        <p:txBody>
          <a:bodyPr/>
          <a:lstStyle/>
          <a:p>
            <a:endParaRPr lang="en-US" dirty="0"/>
          </a:p>
        </p:txBody>
      </p:sp>
      <p:grpSp>
        <p:nvGrpSpPr>
          <p:cNvPr id="11" name="Group 10"/>
          <p:cNvGrpSpPr/>
          <p:nvPr userDrawn="1"/>
        </p:nvGrpSpPr>
        <p:grpSpPr>
          <a:xfrm rot="10800000">
            <a:off x="8551791" y="76201"/>
            <a:ext cx="516009" cy="514407"/>
            <a:chOff x="76200" y="6199660"/>
            <a:chExt cx="516009" cy="514407"/>
          </a:xfrm>
        </p:grpSpPr>
        <p:sp>
          <p:nvSpPr>
            <p:cNvPr id="12" name="Rectangle 11"/>
            <p:cNvSpPr/>
            <p:nvPr userDrawn="1"/>
          </p:nvSpPr>
          <p:spPr>
            <a:xfrm>
              <a:off x="76200" y="6199660"/>
              <a:ext cx="237067" cy="237067"/>
            </a:xfrm>
            <a:prstGeom prst="rect">
              <a:avLst/>
            </a:prstGeom>
            <a:solidFill>
              <a:srgbClr val="6C29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Rectangle 12"/>
            <p:cNvSpPr/>
            <p:nvPr userDrawn="1"/>
          </p:nvSpPr>
          <p:spPr>
            <a:xfrm>
              <a:off x="76200" y="6477000"/>
              <a:ext cx="237067" cy="237067"/>
            </a:xfrm>
            <a:prstGeom prst="rect">
              <a:avLst/>
            </a:prstGeom>
            <a:solidFill>
              <a:srgbClr val="D159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4" name="Rectangle 13"/>
            <p:cNvSpPr/>
            <p:nvPr userDrawn="1"/>
          </p:nvSpPr>
          <p:spPr>
            <a:xfrm>
              <a:off x="355142" y="6477000"/>
              <a:ext cx="237067" cy="237067"/>
            </a:xfrm>
            <a:prstGeom prst="rect">
              <a:avLst/>
            </a:prstGeom>
            <a:solidFill>
              <a:srgbClr val="007C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25" name="Rectangle 24">
            <a:extLst>
              <a:ext uri="{FF2B5EF4-FFF2-40B4-BE49-F238E27FC236}">
                <a16:creationId xmlns:a16="http://schemas.microsoft.com/office/drawing/2014/main" id="{2B8478D8-452C-B643-AF10-33811C6D4D14}"/>
              </a:ext>
            </a:extLst>
          </p:cNvPr>
          <p:cNvSpPr/>
          <p:nvPr userDrawn="1"/>
        </p:nvSpPr>
        <p:spPr>
          <a:xfrm>
            <a:off x="0" y="6248400"/>
            <a:ext cx="9144000" cy="609600"/>
          </a:xfrm>
          <a:prstGeom prst="rect">
            <a:avLst/>
          </a:prstGeom>
          <a:solidFill>
            <a:srgbClr val="A7CCEA"/>
          </a:solidFill>
          <a:ln>
            <a:solidFill>
              <a:srgbClr val="BBD7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6" name="Rectangle 25">
            <a:extLst>
              <a:ext uri="{FF2B5EF4-FFF2-40B4-BE49-F238E27FC236}">
                <a16:creationId xmlns:a16="http://schemas.microsoft.com/office/drawing/2014/main" id="{3F7E8D50-CF63-D548-8DD6-718216EDCB85}"/>
              </a:ext>
            </a:extLst>
          </p:cNvPr>
          <p:cNvSpPr/>
          <p:nvPr userDrawn="1"/>
        </p:nvSpPr>
        <p:spPr>
          <a:xfrm>
            <a:off x="457200" y="6370965"/>
            <a:ext cx="7924800" cy="407804"/>
          </a:xfrm>
          <a:prstGeom prst="rect">
            <a:avLst/>
          </a:prstGeom>
          <a:noFill/>
        </p:spPr>
        <p:txBody>
          <a:bodyPr wrap="square">
            <a:spAutoFit/>
          </a:bodyPr>
          <a:lstStyle/>
          <a:p>
            <a:pPr algn="l">
              <a:lnSpc>
                <a:spcPct val="100000"/>
              </a:lnSpc>
            </a:pPr>
            <a:r>
              <a:rPr lang="en-US" sz="1050" b="1" i="0" kern="1200" dirty="0">
                <a:solidFill>
                  <a:srgbClr val="78B0DF"/>
                </a:solidFill>
                <a:latin typeface="Arial"/>
                <a:ea typeface="+mn-ea"/>
                <a:cs typeface="Arial"/>
              </a:rPr>
              <a:t>EARLY SCREENING, BETTER OUTCOMES:</a:t>
            </a:r>
          </a:p>
          <a:p>
            <a:pPr rtl="0"/>
            <a:r>
              <a:rPr lang="en-US" sz="1000" b="0" i="0" u="none" strike="noStrike" kern="1200" baseline="0" dirty="0">
                <a:solidFill>
                  <a:schemeClr val="bg1"/>
                </a:solidFill>
                <a:latin typeface="Arial"/>
                <a:ea typeface="+mn-ea"/>
                <a:cs typeface="Arial"/>
              </a:rPr>
              <a:t>Developmental Screening, Referral and Outreach Toolkit for Family Resource Centers</a:t>
            </a:r>
          </a:p>
        </p:txBody>
      </p:sp>
      <p:grpSp>
        <p:nvGrpSpPr>
          <p:cNvPr id="27" name="Group 26">
            <a:extLst>
              <a:ext uri="{FF2B5EF4-FFF2-40B4-BE49-F238E27FC236}">
                <a16:creationId xmlns:a16="http://schemas.microsoft.com/office/drawing/2014/main" id="{710999C9-AA5B-4045-842A-6DF2517E65D2}"/>
              </a:ext>
            </a:extLst>
          </p:cNvPr>
          <p:cNvGrpSpPr/>
          <p:nvPr userDrawn="1"/>
        </p:nvGrpSpPr>
        <p:grpSpPr>
          <a:xfrm>
            <a:off x="76201" y="6468533"/>
            <a:ext cx="314243" cy="313267"/>
            <a:chOff x="76200" y="6199660"/>
            <a:chExt cx="516009" cy="514407"/>
          </a:xfrm>
        </p:grpSpPr>
        <p:sp>
          <p:nvSpPr>
            <p:cNvPr id="28" name="Rectangle 27">
              <a:extLst>
                <a:ext uri="{FF2B5EF4-FFF2-40B4-BE49-F238E27FC236}">
                  <a16:creationId xmlns:a16="http://schemas.microsoft.com/office/drawing/2014/main" id="{812FFDC3-A4E7-A847-9EC9-C36A51DE40D5}"/>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9" name="Rectangle 28">
              <a:extLst>
                <a:ext uri="{FF2B5EF4-FFF2-40B4-BE49-F238E27FC236}">
                  <a16:creationId xmlns:a16="http://schemas.microsoft.com/office/drawing/2014/main" id="{B9C7CF38-0708-F044-97A7-66B282DA1484}"/>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0" name="Rectangle 29">
              <a:extLst>
                <a:ext uri="{FF2B5EF4-FFF2-40B4-BE49-F238E27FC236}">
                  <a16:creationId xmlns:a16="http://schemas.microsoft.com/office/drawing/2014/main" id="{3DC7419E-3498-394D-995A-89E71D4DC3E0}"/>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1" name="Group 30">
            <a:extLst>
              <a:ext uri="{FF2B5EF4-FFF2-40B4-BE49-F238E27FC236}">
                <a16:creationId xmlns:a16="http://schemas.microsoft.com/office/drawing/2014/main" id="{802E5363-094F-0142-B431-51C118EC610E}"/>
              </a:ext>
            </a:extLst>
          </p:cNvPr>
          <p:cNvGrpSpPr/>
          <p:nvPr userDrawn="1"/>
        </p:nvGrpSpPr>
        <p:grpSpPr>
          <a:xfrm>
            <a:off x="5610032" y="6351959"/>
            <a:ext cx="3369203" cy="490368"/>
            <a:chOff x="5610032" y="6351959"/>
            <a:chExt cx="3369203" cy="490368"/>
          </a:xfrm>
        </p:grpSpPr>
        <p:pic>
          <p:nvPicPr>
            <p:cNvPr id="32" name="Picture 31" descr="F5LA_Logo_color-2014.png">
              <a:extLst>
                <a:ext uri="{FF2B5EF4-FFF2-40B4-BE49-F238E27FC236}">
                  <a16:creationId xmlns:a16="http://schemas.microsoft.com/office/drawing/2014/main" id="{11DA8DB6-57D0-454F-B4DF-158E0042A0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33" name="Picture 32" descr="CHLA Butterfly Logo®_No Tagline.png">
              <a:extLst>
                <a:ext uri="{FF2B5EF4-FFF2-40B4-BE49-F238E27FC236}">
                  <a16:creationId xmlns:a16="http://schemas.microsoft.com/office/drawing/2014/main" id="{9D1845B0-1D5E-3240-BEC2-0F43868E88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34" name="Picture 33">
              <a:extLst>
                <a:ext uri="{FF2B5EF4-FFF2-40B4-BE49-F238E27FC236}">
                  <a16:creationId xmlns:a16="http://schemas.microsoft.com/office/drawing/2014/main" id="{C6BB4458-671D-094A-A827-D9F324DDC5E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35" name="Picture 34">
              <a:extLst>
                <a:ext uri="{FF2B5EF4-FFF2-40B4-BE49-F238E27FC236}">
                  <a16:creationId xmlns:a16="http://schemas.microsoft.com/office/drawing/2014/main" id="{6167E8D8-84FF-8A47-8D24-AA7FE5537B5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extLst>
      <p:ext uri="{BB962C8B-B14F-4D97-AF65-F5344CB8AC3E}">
        <p14:creationId xmlns:p14="http://schemas.microsoft.com/office/powerpoint/2010/main" val="2631484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4EE6-8985-4D47-971A-0EE2960432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3D72DA8-04D4-49A9-B878-5E0CDA2FF19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FC7D71B-174A-4A8E-9B7D-BF4888C8E1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61115E7-9F46-45BF-82F3-0F8A3E818AF1}"/>
              </a:ext>
            </a:extLst>
          </p:cNvPr>
          <p:cNvSpPr>
            <a:spLocks noGrp="1"/>
          </p:cNvSpPr>
          <p:nvPr>
            <p:ph type="dt" sz="half" idx="10"/>
          </p:nvPr>
        </p:nvSpPr>
        <p:spPr/>
        <p:txBody>
          <a:bodyPr/>
          <a:lstStyle/>
          <a:p>
            <a:fld id="{CC222297-6F76-4D73-903F-F586D7E147B3}" type="datetime1">
              <a:rPr lang="en-US" smtClean="0"/>
              <a:pPr/>
              <a:t>7/5/2022</a:t>
            </a:fld>
            <a:endParaRPr lang="en-US" dirty="0"/>
          </a:p>
        </p:txBody>
      </p:sp>
      <p:sp>
        <p:nvSpPr>
          <p:cNvPr id="6" name="Footer Placeholder 5">
            <a:extLst>
              <a:ext uri="{FF2B5EF4-FFF2-40B4-BE49-F238E27FC236}">
                <a16:creationId xmlns:a16="http://schemas.microsoft.com/office/drawing/2014/main" id="{D6F36FAB-F6BC-4945-9D78-F2CED70381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D430C-674E-439B-A07F-DC4A6F580770}"/>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625933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88D-0F9B-477E-A324-599CF105AD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D630B7-09B0-4F8C-A21D-F9DAA10F2B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3A4A-0A7D-4236-9A7B-C1D4BDB755BF}"/>
              </a:ext>
            </a:extLst>
          </p:cNvPr>
          <p:cNvSpPr>
            <a:spLocks noGrp="1"/>
          </p:cNvSpPr>
          <p:nvPr>
            <p:ph type="dt" sz="half" idx="10"/>
          </p:nvPr>
        </p:nvSpPr>
        <p:spPr/>
        <p:txBody>
          <a:bodyPr/>
          <a:lstStyle/>
          <a:p>
            <a:fld id="{DAA6DFB6-8AEB-4442-B047-144CD6B025B0}" type="datetime1">
              <a:rPr lang="en-US" smtClean="0"/>
              <a:pPr/>
              <a:t>7/5/2022</a:t>
            </a:fld>
            <a:endParaRPr lang="en-US" dirty="0"/>
          </a:p>
        </p:txBody>
      </p:sp>
      <p:sp>
        <p:nvSpPr>
          <p:cNvPr id="5" name="Footer Placeholder 4">
            <a:extLst>
              <a:ext uri="{FF2B5EF4-FFF2-40B4-BE49-F238E27FC236}">
                <a16:creationId xmlns:a16="http://schemas.microsoft.com/office/drawing/2014/main" id="{E6E85F5C-BA30-44A6-BFD5-3AA70AD756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BF0876-9893-4905-990B-C5FF36636006}"/>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545813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C9BC2D-CCBD-4F86-ACBB-2E1A548C938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994BBA-CFEA-4EEE-BD38-40FE603BD9A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7C5FE-49FD-4A7A-967C-1B4F8DE931D3}"/>
              </a:ext>
            </a:extLst>
          </p:cNvPr>
          <p:cNvSpPr>
            <a:spLocks noGrp="1"/>
          </p:cNvSpPr>
          <p:nvPr>
            <p:ph type="dt" sz="half" idx="10"/>
          </p:nvPr>
        </p:nvSpPr>
        <p:spPr/>
        <p:txBody>
          <a:bodyPr/>
          <a:lstStyle/>
          <a:p>
            <a:fld id="{3AA08D5C-F59F-4EFF-B959-FDE6DE40B3D3}" type="datetime1">
              <a:rPr lang="en-US" smtClean="0"/>
              <a:pPr/>
              <a:t>7/5/2022</a:t>
            </a:fld>
            <a:endParaRPr lang="en-US" dirty="0"/>
          </a:p>
        </p:txBody>
      </p:sp>
      <p:sp>
        <p:nvSpPr>
          <p:cNvPr id="5" name="Footer Placeholder 4">
            <a:extLst>
              <a:ext uri="{FF2B5EF4-FFF2-40B4-BE49-F238E27FC236}">
                <a16:creationId xmlns:a16="http://schemas.microsoft.com/office/drawing/2014/main" id="{A38DE64E-858D-4AA2-A765-0675BBD70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CFAB96-99A1-4051-8D5F-C459B75857CF}"/>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135850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E661-02F7-4310-842A-25057A780E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727F102-F8B3-49E2-A4F2-E9C295B9C5F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A5B41C-7135-41A7-8C92-942F4D424F0B}"/>
              </a:ext>
            </a:extLst>
          </p:cNvPr>
          <p:cNvSpPr>
            <a:spLocks noGrp="1"/>
          </p:cNvSpPr>
          <p:nvPr>
            <p:ph type="dt" sz="half" idx="10"/>
          </p:nvPr>
        </p:nvSpPr>
        <p:spPr/>
        <p:txBody>
          <a:bodyPr/>
          <a:lstStyle/>
          <a:p>
            <a:fld id="{B3E385BF-86DB-45D6-886E-60A26F2B8CBB}" type="datetime1">
              <a:rPr lang="en-US" smtClean="0"/>
              <a:pPr/>
              <a:t>7/5/2022</a:t>
            </a:fld>
            <a:endParaRPr lang="en-US" dirty="0"/>
          </a:p>
        </p:txBody>
      </p:sp>
      <p:sp>
        <p:nvSpPr>
          <p:cNvPr id="5" name="Footer Placeholder 4">
            <a:extLst>
              <a:ext uri="{FF2B5EF4-FFF2-40B4-BE49-F238E27FC236}">
                <a16:creationId xmlns:a16="http://schemas.microsoft.com/office/drawing/2014/main" id="{075D16D3-1551-40CE-BF74-10220E1CBE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903044-4B93-49B6-8231-202712AF49EA}"/>
              </a:ext>
            </a:extLst>
          </p:cNvPr>
          <p:cNvSpPr>
            <a:spLocks noGrp="1"/>
          </p:cNvSpPr>
          <p:nvPr>
            <p:ph type="sldNum" sz="quarter" idx="12"/>
          </p:nvPr>
        </p:nvSpPr>
        <p:spPr/>
        <p:txBody>
          <a:bodyPr/>
          <a:lstStyle/>
          <a:p>
            <a:fld id="{C0D807CB-5B1A-418C-A20A-893A08BAD7BC}" type="slidenum">
              <a:rPr lang="en-US" smtClean="0"/>
              <a:pPr/>
              <a:t>‹#›</a:t>
            </a:fld>
            <a:endParaRPr lang="en-US" dirty="0"/>
          </a:p>
        </p:txBody>
      </p:sp>
      <p:sp>
        <p:nvSpPr>
          <p:cNvPr id="7" name="Date Placeholder 3">
            <a:extLst>
              <a:ext uri="{FF2B5EF4-FFF2-40B4-BE49-F238E27FC236}">
                <a16:creationId xmlns:a16="http://schemas.microsoft.com/office/drawing/2014/main" id="{B75BE629-1F3F-44B0-8EC8-A965BCF43DBE}"/>
              </a:ext>
            </a:extLst>
          </p:cNvPr>
          <p:cNvSpPr txBox="1">
            <a:spLocks/>
          </p:cNvSpPr>
          <p:nvPr userDrawn="1"/>
        </p:nvSpPr>
        <p:spPr>
          <a:xfrm>
            <a:off x="628650" y="635635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2E161-FB99-44EB-B0D8-4A4079EF250F}" type="datetime1">
              <a:rPr lang="en-US" smtClean="0"/>
              <a:pPr/>
              <a:t>7/5/2022</a:t>
            </a:fld>
            <a:endParaRPr lang="en-US" dirty="0"/>
          </a:p>
        </p:txBody>
      </p:sp>
      <p:grpSp>
        <p:nvGrpSpPr>
          <p:cNvPr id="10" name="Group 9"/>
          <p:cNvGrpSpPr/>
          <p:nvPr userDrawn="1"/>
        </p:nvGrpSpPr>
        <p:grpSpPr>
          <a:xfrm rot="10800000">
            <a:off x="8551791" y="76201"/>
            <a:ext cx="516009" cy="514407"/>
            <a:chOff x="76200" y="6199660"/>
            <a:chExt cx="516009" cy="514407"/>
          </a:xfrm>
        </p:grpSpPr>
        <p:sp>
          <p:nvSpPr>
            <p:cNvPr id="11" name="Rectangle 10"/>
            <p:cNvSpPr/>
            <p:nvPr userDrawn="1"/>
          </p:nvSpPr>
          <p:spPr>
            <a:xfrm>
              <a:off x="76200" y="6199660"/>
              <a:ext cx="237067" cy="237067"/>
            </a:xfrm>
            <a:prstGeom prst="rect">
              <a:avLst/>
            </a:prstGeom>
            <a:solidFill>
              <a:srgbClr val="6C29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76200" y="6477000"/>
              <a:ext cx="237067" cy="237067"/>
            </a:xfrm>
            <a:prstGeom prst="rect">
              <a:avLst/>
            </a:prstGeom>
            <a:solidFill>
              <a:srgbClr val="D159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Rectangle 12"/>
            <p:cNvSpPr/>
            <p:nvPr userDrawn="1"/>
          </p:nvSpPr>
          <p:spPr>
            <a:xfrm>
              <a:off x="355142" y="6477000"/>
              <a:ext cx="237067" cy="237067"/>
            </a:xfrm>
            <a:prstGeom prst="rect">
              <a:avLst/>
            </a:prstGeom>
            <a:solidFill>
              <a:srgbClr val="007C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24" name="Rectangle 23">
            <a:extLst>
              <a:ext uri="{FF2B5EF4-FFF2-40B4-BE49-F238E27FC236}">
                <a16:creationId xmlns:a16="http://schemas.microsoft.com/office/drawing/2014/main" id="{748DB24B-C4F8-784A-97F3-23557B19CFF0}"/>
              </a:ext>
            </a:extLst>
          </p:cNvPr>
          <p:cNvSpPr/>
          <p:nvPr userDrawn="1"/>
        </p:nvSpPr>
        <p:spPr>
          <a:xfrm>
            <a:off x="0" y="6248400"/>
            <a:ext cx="9144000" cy="609600"/>
          </a:xfrm>
          <a:prstGeom prst="rect">
            <a:avLst/>
          </a:prstGeom>
          <a:solidFill>
            <a:srgbClr val="A7CCEA"/>
          </a:solidFill>
          <a:ln>
            <a:solidFill>
              <a:srgbClr val="BBD7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5" name="Rectangle 24">
            <a:extLst>
              <a:ext uri="{FF2B5EF4-FFF2-40B4-BE49-F238E27FC236}">
                <a16:creationId xmlns:a16="http://schemas.microsoft.com/office/drawing/2014/main" id="{78C77F61-A2A8-1D45-8429-F36A639D09FC}"/>
              </a:ext>
            </a:extLst>
          </p:cNvPr>
          <p:cNvSpPr/>
          <p:nvPr userDrawn="1"/>
        </p:nvSpPr>
        <p:spPr>
          <a:xfrm>
            <a:off x="457200" y="6370965"/>
            <a:ext cx="7924800" cy="407804"/>
          </a:xfrm>
          <a:prstGeom prst="rect">
            <a:avLst/>
          </a:prstGeom>
          <a:noFill/>
        </p:spPr>
        <p:txBody>
          <a:bodyPr wrap="square">
            <a:spAutoFit/>
          </a:bodyPr>
          <a:lstStyle/>
          <a:p>
            <a:pPr algn="l">
              <a:lnSpc>
                <a:spcPct val="100000"/>
              </a:lnSpc>
            </a:pPr>
            <a:r>
              <a:rPr lang="en-US" sz="1050" b="1" i="0" kern="1200" dirty="0">
                <a:solidFill>
                  <a:srgbClr val="78B0DF"/>
                </a:solidFill>
                <a:latin typeface="Arial"/>
                <a:ea typeface="+mn-ea"/>
                <a:cs typeface="Arial"/>
              </a:rPr>
              <a:t>EARLY SCREENING, BETTER OUTCOMES:</a:t>
            </a:r>
          </a:p>
          <a:p>
            <a:pPr rtl="0"/>
            <a:r>
              <a:rPr lang="en-US" sz="1000" b="0" i="0" u="none" strike="noStrike" kern="1200" baseline="0" dirty="0">
                <a:solidFill>
                  <a:schemeClr val="bg1"/>
                </a:solidFill>
                <a:latin typeface="Arial"/>
                <a:ea typeface="+mn-ea"/>
                <a:cs typeface="Arial"/>
              </a:rPr>
              <a:t>Developmental Screening, Referral and Outreach Toolkit for Family Resource Centers</a:t>
            </a:r>
          </a:p>
        </p:txBody>
      </p:sp>
      <p:grpSp>
        <p:nvGrpSpPr>
          <p:cNvPr id="26" name="Group 25">
            <a:extLst>
              <a:ext uri="{FF2B5EF4-FFF2-40B4-BE49-F238E27FC236}">
                <a16:creationId xmlns:a16="http://schemas.microsoft.com/office/drawing/2014/main" id="{5B3F6901-485E-614A-AC0D-00DCF892BC8E}"/>
              </a:ext>
            </a:extLst>
          </p:cNvPr>
          <p:cNvGrpSpPr/>
          <p:nvPr userDrawn="1"/>
        </p:nvGrpSpPr>
        <p:grpSpPr>
          <a:xfrm>
            <a:off x="76201" y="6468533"/>
            <a:ext cx="314243" cy="313267"/>
            <a:chOff x="76200" y="6199660"/>
            <a:chExt cx="516009" cy="514407"/>
          </a:xfrm>
        </p:grpSpPr>
        <p:sp>
          <p:nvSpPr>
            <p:cNvPr id="27" name="Rectangle 26">
              <a:extLst>
                <a:ext uri="{FF2B5EF4-FFF2-40B4-BE49-F238E27FC236}">
                  <a16:creationId xmlns:a16="http://schemas.microsoft.com/office/drawing/2014/main" id="{3EB85504-A139-5A4F-B1F9-C95922607474}"/>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8" name="Rectangle 27">
              <a:extLst>
                <a:ext uri="{FF2B5EF4-FFF2-40B4-BE49-F238E27FC236}">
                  <a16:creationId xmlns:a16="http://schemas.microsoft.com/office/drawing/2014/main" id="{81326685-6EF5-5B4A-BD9D-908BFCD90443}"/>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9" name="Rectangle 28">
              <a:extLst>
                <a:ext uri="{FF2B5EF4-FFF2-40B4-BE49-F238E27FC236}">
                  <a16:creationId xmlns:a16="http://schemas.microsoft.com/office/drawing/2014/main" id="{9E390A92-B09C-EF4A-AB3C-4B814AB405E8}"/>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0" name="Group 29">
            <a:extLst>
              <a:ext uri="{FF2B5EF4-FFF2-40B4-BE49-F238E27FC236}">
                <a16:creationId xmlns:a16="http://schemas.microsoft.com/office/drawing/2014/main" id="{DD2AAC0A-85BE-FC44-B4C8-CD2106590ACD}"/>
              </a:ext>
            </a:extLst>
          </p:cNvPr>
          <p:cNvGrpSpPr/>
          <p:nvPr userDrawn="1"/>
        </p:nvGrpSpPr>
        <p:grpSpPr>
          <a:xfrm>
            <a:off x="5610032" y="6351959"/>
            <a:ext cx="3369203" cy="490368"/>
            <a:chOff x="5610032" y="6351959"/>
            <a:chExt cx="3369203" cy="490368"/>
          </a:xfrm>
        </p:grpSpPr>
        <p:pic>
          <p:nvPicPr>
            <p:cNvPr id="31" name="Picture 30" descr="F5LA_Logo_color-2014.png">
              <a:extLst>
                <a:ext uri="{FF2B5EF4-FFF2-40B4-BE49-F238E27FC236}">
                  <a16:creationId xmlns:a16="http://schemas.microsoft.com/office/drawing/2014/main" id="{08EC4915-192F-6F42-BFC8-7BF937FD6C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32" name="Picture 31" descr="CHLA Butterfly Logo®_No Tagline.png">
              <a:extLst>
                <a:ext uri="{FF2B5EF4-FFF2-40B4-BE49-F238E27FC236}">
                  <a16:creationId xmlns:a16="http://schemas.microsoft.com/office/drawing/2014/main" id="{BA5FEABD-F000-A14F-B385-1C7B45AB8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33" name="Picture 32">
              <a:extLst>
                <a:ext uri="{FF2B5EF4-FFF2-40B4-BE49-F238E27FC236}">
                  <a16:creationId xmlns:a16="http://schemas.microsoft.com/office/drawing/2014/main" id="{E740E3C6-6BEB-F24E-9BDB-06A88DD15F6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34" name="Picture 33">
              <a:extLst>
                <a:ext uri="{FF2B5EF4-FFF2-40B4-BE49-F238E27FC236}">
                  <a16:creationId xmlns:a16="http://schemas.microsoft.com/office/drawing/2014/main" id="{F75997F7-F2AD-F64E-A4EF-DBC9089923D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extLst>
      <p:ext uri="{BB962C8B-B14F-4D97-AF65-F5344CB8AC3E}">
        <p14:creationId xmlns:p14="http://schemas.microsoft.com/office/powerpoint/2010/main" val="248364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AD39-BA8F-47DB-8415-DE06A6DD4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43768-C076-41FF-A21F-696B6E118C9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3AB7E-5F2F-41F7-9366-510289B8884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24E18E-C2DE-4F0C-A85B-25CE402D945F}"/>
              </a:ext>
            </a:extLst>
          </p:cNvPr>
          <p:cNvSpPr>
            <a:spLocks noGrp="1"/>
          </p:cNvSpPr>
          <p:nvPr>
            <p:ph type="dt" sz="half" idx="10"/>
          </p:nvPr>
        </p:nvSpPr>
        <p:spPr/>
        <p:txBody>
          <a:bodyPr/>
          <a:lstStyle/>
          <a:p>
            <a:fld id="{21FD4ED0-408F-4322-9082-9334B13FCA5A}" type="datetime1">
              <a:rPr lang="en-US" smtClean="0"/>
              <a:pPr/>
              <a:t>7/5/2022</a:t>
            </a:fld>
            <a:endParaRPr lang="en-US" dirty="0"/>
          </a:p>
        </p:txBody>
      </p:sp>
      <p:sp>
        <p:nvSpPr>
          <p:cNvPr id="6" name="Footer Placeholder 5">
            <a:extLst>
              <a:ext uri="{FF2B5EF4-FFF2-40B4-BE49-F238E27FC236}">
                <a16:creationId xmlns:a16="http://schemas.microsoft.com/office/drawing/2014/main" id="{208B4629-B889-46FB-A177-B9A1D59BA4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31F4DA-5036-4342-9B92-7DF8BA24177B}"/>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87028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640E-3DA1-4319-8426-931AAF5B932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492C9C-A090-4894-9BC4-22AEF86AE0D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0ED0302-6378-43E2-8646-3A9376DE2E4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D7CE1E-372D-48D1-9208-3EE06352B2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923EE70-390F-47D8-8D2D-BD5427153F0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64DF3-243F-4C5D-8B08-6DE8450F97DA}"/>
              </a:ext>
            </a:extLst>
          </p:cNvPr>
          <p:cNvSpPr>
            <a:spLocks noGrp="1"/>
          </p:cNvSpPr>
          <p:nvPr>
            <p:ph type="dt" sz="half" idx="10"/>
          </p:nvPr>
        </p:nvSpPr>
        <p:spPr/>
        <p:txBody>
          <a:bodyPr/>
          <a:lstStyle/>
          <a:p>
            <a:fld id="{C5C5AD5F-4DB8-4D69-B237-570F01B96C22}" type="datetime1">
              <a:rPr lang="en-US" smtClean="0"/>
              <a:pPr/>
              <a:t>7/5/2022</a:t>
            </a:fld>
            <a:endParaRPr lang="en-US" dirty="0"/>
          </a:p>
        </p:txBody>
      </p:sp>
      <p:sp>
        <p:nvSpPr>
          <p:cNvPr id="8" name="Footer Placeholder 7">
            <a:extLst>
              <a:ext uri="{FF2B5EF4-FFF2-40B4-BE49-F238E27FC236}">
                <a16:creationId xmlns:a16="http://schemas.microsoft.com/office/drawing/2014/main" id="{4577D3D0-AC48-412B-8958-7A807D71EE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527A78-17F5-4899-BB8F-8A3DC71C58F7}"/>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11885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8B7D-DFB0-4599-8C8A-9D05FEEFA7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501C22-F621-45E1-AA80-AFE9D37C295F}"/>
              </a:ext>
            </a:extLst>
          </p:cNvPr>
          <p:cNvSpPr>
            <a:spLocks noGrp="1"/>
          </p:cNvSpPr>
          <p:nvPr>
            <p:ph type="dt" sz="half" idx="10"/>
          </p:nvPr>
        </p:nvSpPr>
        <p:spPr/>
        <p:txBody>
          <a:bodyPr/>
          <a:lstStyle/>
          <a:p>
            <a:fld id="{977CAA79-A029-4604-96E0-71F974D3378B}" type="datetime1">
              <a:rPr lang="en-US" smtClean="0"/>
              <a:pPr/>
              <a:t>7/5/2022</a:t>
            </a:fld>
            <a:endParaRPr lang="en-US" dirty="0"/>
          </a:p>
        </p:txBody>
      </p:sp>
      <p:sp>
        <p:nvSpPr>
          <p:cNvPr id="4" name="Footer Placeholder 3">
            <a:extLst>
              <a:ext uri="{FF2B5EF4-FFF2-40B4-BE49-F238E27FC236}">
                <a16:creationId xmlns:a16="http://schemas.microsoft.com/office/drawing/2014/main" id="{CEA2A441-30D9-4C39-86AE-4AD73D3D6D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E4D598-29F6-4947-B825-32C58272DAEC}"/>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44081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1F4BA-78C8-499A-8756-5FC45053640D}"/>
              </a:ext>
            </a:extLst>
          </p:cNvPr>
          <p:cNvSpPr>
            <a:spLocks noGrp="1"/>
          </p:cNvSpPr>
          <p:nvPr>
            <p:ph type="dt" sz="half" idx="10"/>
          </p:nvPr>
        </p:nvSpPr>
        <p:spPr/>
        <p:txBody>
          <a:bodyPr/>
          <a:lstStyle/>
          <a:p>
            <a:fld id="{0A8CEC84-3558-4918-B6BE-85075D769E89}" type="datetime1">
              <a:rPr lang="en-US" smtClean="0"/>
              <a:pPr/>
              <a:t>7/5/2022</a:t>
            </a:fld>
            <a:endParaRPr lang="en-US" dirty="0"/>
          </a:p>
        </p:txBody>
      </p:sp>
      <p:sp>
        <p:nvSpPr>
          <p:cNvPr id="3" name="Footer Placeholder 2">
            <a:extLst>
              <a:ext uri="{FF2B5EF4-FFF2-40B4-BE49-F238E27FC236}">
                <a16:creationId xmlns:a16="http://schemas.microsoft.com/office/drawing/2014/main" id="{4A9FA395-35FD-43A5-B985-B10AC371DB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FD7F5FA-3558-4053-B462-826F02B1711E}"/>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89946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D6DB-E2CD-4562-A824-AADE78E18B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5CB828-3632-4754-BF55-10A50218989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D9313F-4213-44A3-8B6C-D7163433A8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92F3449-72EC-4E4E-B76C-84BC5BE6B2E9}"/>
              </a:ext>
            </a:extLst>
          </p:cNvPr>
          <p:cNvSpPr>
            <a:spLocks noGrp="1"/>
          </p:cNvSpPr>
          <p:nvPr>
            <p:ph type="dt" sz="half" idx="10"/>
          </p:nvPr>
        </p:nvSpPr>
        <p:spPr/>
        <p:txBody>
          <a:bodyPr/>
          <a:lstStyle/>
          <a:p>
            <a:fld id="{5E529399-5127-4A48-8F93-5824EE0E15C7}" type="datetime1">
              <a:rPr lang="en-US" smtClean="0"/>
              <a:pPr/>
              <a:t>7/5/2022</a:t>
            </a:fld>
            <a:endParaRPr lang="en-US" dirty="0"/>
          </a:p>
        </p:txBody>
      </p:sp>
      <p:sp>
        <p:nvSpPr>
          <p:cNvPr id="6" name="Footer Placeholder 5">
            <a:extLst>
              <a:ext uri="{FF2B5EF4-FFF2-40B4-BE49-F238E27FC236}">
                <a16:creationId xmlns:a16="http://schemas.microsoft.com/office/drawing/2014/main" id="{0FB8A8E7-4336-4BA9-B5EA-936DC57E78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4E71A0-2F66-463A-BF8F-F9D193F85181}"/>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87060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4EE6-8985-4D47-971A-0EE2960432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3D72DA8-04D4-49A9-B878-5E0CDA2FF19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FC7D71B-174A-4A8E-9B7D-BF4888C8E1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61115E7-9F46-45BF-82F3-0F8A3E818AF1}"/>
              </a:ext>
            </a:extLst>
          </p:cNvPr>
          <p:cNvSpPr>
            <a:spLocks noGrp="1"/>
          </p:cNvSpPr>
          <p:nvPr>
            <p:ph type="dt" sz="half" idx="10"/>
          </p:nvPr>
        </p:nvSpPr>
        <p:spPr/>
        <p:txBody>
          <a:bodyPr/>
          <a:lstStyle/>
          <a:p>
            <a:fld id="{CC222297-6F76-4D73-903F-F586D7E147B3}" type="datetime1">
              <a:rPr lang="en-US" smtClean="0"/>
              <a:pPr/>
              <a:t>7/5/2022</a:t>
            </a:fld>
            <a:endParaRPr lang="en-US" dirty="0"/>
          </a:p>
        </p:txBody>
      </p:sp>
      <p:sp>
        <p:nvSpPr>
          <p:cNvPr id="6" name="Footer Placeholder 5">
            <a:extLst>
              <a:ext uri="{FF2B5EF4-FFF2-40B4-BE49-F238E27FC236}">
                <a16:creationId xmlns:a16="http://schemas.microsoft.com/office/drawing/2014/main" id="{D6F36FAB-F6BC-4945-9D78-F2CED70381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D430C-674E-439B-A07F-DC4A6F580770}"/>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248050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9989D9-B8E3-4BCD-B570-877EDAE595F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3B3F8F-7CF8-44E2-8024-AF681EA3AF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538F2-8B65-48D1-AD6A-AF36BB51A31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5973AB-4BF1-4BD4-A8A5-FF4514C6EC65}" type="datetime1">
              <a:rPr lang="en-US" smtClean="0"/>
              <a:pPr/>
              <a:t>7/5/2022</a:t>
            </a:fld>
            <a:endParaRPr lang="en-US" dirty="0"/>
          </a:p>
        </p:txBody>
      </p:sp>
      <p:sp>
        <p:nvSpPr>
          <p:cNvPr id="5" name="Footer Placeholder 4">
            <a:extLst>
              <a:ext uri="{FF2B5EF4-FFF2-40B4-BE49-F238E27FC236}">
                <a16:creationId xmlns:a16="http://schemas.microsoft.com/office/drawing/2014/main" id="{C2C943D5-CC42-46B4-85CD-6FD9D825270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DDD427F-8E9F-4F1C-8019-2A11EAE364F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497451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9989D9-B8E3-4BCD-B570-877EDAE595F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3B3F8F-7CF8-44E2-8024-AF681EA3AF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538F2-8B65-48D1-AD6A-AF36BB51A31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5973AB-4BF1-4BD4-A8A5-FF4514C6EC65}" type="datetime1">
              <a:rPr lang="en-US" smtClean="0"/>
              <a:pPr/>
              <a:t>7/5/2022</a:t>
            </a:fld>
            <a:endParaRPr lang="en-US" dirty="0"/>
          </a:p>
        </p:txBody>
      </p:sp>
      <p:sp>
        <p:nvSpPr>
          <p:cNvPr id="5" name="Footer Placeholder 4">
            <a:extLst>
              <a:ext uri="{FF2B5EF4-FFF2-40B4-BE49-F238E27FC236}">
                <a16:creationId xmlns:a16="http://schemas.microsoft.com/office/drawing/2014/main" id="{C2C943D5-CC42-46B4-85CD-6FD9D825270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DDD427F-8E9F-4F1C-8019-2A11EAE364F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3188347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rcnca.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fiestaeducativa.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jspacc.org/english.html" TargetMode="External"/><Relationship Id="rId5" Type="http://schemas.openxmlformats.org/officeDocument/2006/relationships/hyperlink" Target="http://www.cpad.org/" TargetMode="External"/><Relationship Id="rId4" Type="http://schemas.openxmlformats.org/officeDocument/2006/relationships/hyperlink" Target="http://www.fuerzainc.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utismspeaks.org/" TargetMode="External"/><Relationship Id="rId7" Type="http://schemas.openxmlformats.org/officeDocument/2006/relationships/hyperlink" Target="http://www.fraxsocal.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dsala.org/" TargetMode="External"/><Relationship Id="rId5" Type="http://schemas.openxmlformats.org/officeDocument/2006/relationships/hyperlink" Target="http://www.armenianautismoutreach.org/aboutus.php" TargetMode="External"/><Relationship Id="rId4" Type="http://schemas.openxmlformats.org/officeDocument/2006/relationships/hyperlink" Target="http://www.foothillautism.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1066800"/>
            <a:ext cx="5257800" cy="3124200"/>
          </a:xfrm>
          <a:prstGeom prst="rect">
            <a:avLst/>
          </a:prstGeom>
        </p:spPr>
        <p:txBody>
          <a:bodyPr vert="horz" lIns="0" tIns="0" rIns="91440" bIns="0" rtlCol="0" anchor="t">
            <a:noAutofit/>
          </a:bodyPr>
          <a:lst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6C297C"/>
                </a:solidFill>
                <a:effectLst/>
                <a:uLnTx/>
                <a:uFillTx/>
                <a:latin typeface="Arial"/>
                <a:ea typeface="Arial"/>
                <a:cs typeface="Arial"/>
                <a:sym typeface="Calibri"/>
              </a:rPr>
              <a:t>DEVELOPMENTAL SCREENING: </a:t>
            </a:r>
            <a:r>
              <a:rPr kumimoji="0" lang="en-US" sz="4500" b="1" i="0" u="none" strike="noStrike" kern="1200" cap="none" spc="0" normalizeH="0" baseline="0" noProof="0" dirty="0">
                <a:ln>
                  <a:noFill/>
                </a:ln>
                <a:solidFill>
                  <a:prstClr val="white"/>
                </a:solidFill>
                <a:effectLst/>
                <a:uLnTx/>
                <a:uFillTx/>
                <a:latin typeface="Arial"/>
                <a:ea typeface="Arial"/>
                <a:cs typeface="Arial"/>
                <a:sym typeface="Calibri"/>
              </a:rPr>
              <a:t>Linkages to Resources</a:t>
            </a:r>
            <a:endParaRPr kumimoji="0" lang="en-US" sz="4500" b="1" i="0" u="none" strike="noStrike" kern="1200" cap="none" spc="0" normalizeH="0" baseline="0" noProof="0" dirty="0">
              <a:ln>
                <a:noFill/>
              </a:ln>
              <a:solidFill>
                <a:prstClr val="white"/>
              </a:solidFill>
              <a:effectLst/>
              <a:uLnTx/>
              <a:uFillTx/>
              <a:latin typeface="Arial"/>
              <a:ea typeface="+mj-e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DD0F-9D89-41B7-8501-F437C27CD8FE}"/>
              </a:ext>
            </a:extLst>
          </p:cNvPr>
          <p:cNvSpPr>
            <a:spLocks noGrp="1"/>
          </p:cNvSpPr>
          <p:nvPr>
            <p:ph type="title"/>
          </p:nvPr>
        </p:nvSpPr>
        <p:spPr>
          <a:xfrm>
            <a:off x="342900" y="144462"/>
            <a:ext cx="7886700" cy="838200"/>
          </a:xfrm>
        </p:spPr>
        <p:txBody>
          <a:bodyPr/>
          <a:lstStyle/>
          <a:p>
            <a:r>
              <a:rPr lang="en-US" sz="3600" dirty="0"/>
              <a:t>Behavioral Health Services</a:t>
            </a:r>
          </a:p>
        </p:txBody>
      </p:sp>
      <p:sp>
        <p:nvSpPr>
          <p:cNvPr id="3" name="Content Placeholder 2">
            <a:extLst>
              <a:ext uri="{FF2B5EF4-FFF2-40B4-BE49-F238E27FC236}">
                <a16:creationId xmlns:a16="http://schemas.microsoft.com/office/drawing/2014/main" id="{9C0CB600-24F5-4F9B-A91A-E7F6ABDAE6C7}"/>
              </a:ext>
            </a:extLst>
          </p:cNvPr>
          <p:cNvSpPr>
            <a:spLocks noGrp="1"/>
          </p:cNvSpPr>
          <p:nvPr>
            <p:ph idx="1"/>
          </p:nvPr>
        </p:nvSpPr>
        <p:spPr>
          <a:xfrm>
            <a:off x="336122" y="906462"/>
            <a:ext cx="8579278" cy="5113338"/>
          </a:xfrm>
        </p:spPr>
        <p:txBody>
          <a:bodyPr>
            <a:normAutofit/>
          </a:bodyPr>
          <a:lstStyle/>
          <a:p>
            <a:r>
              <a:rPr lang="en-US" sz="2400" dirty="0"/>
              <a:t>Infant and early childhood mental health services for children birth through age 5 are effective for young children who:</a:t>
            </a:r>
          </a:p>
          <a:p>
            <a:pPr lvl="1"/>
            <a:r>
              <a:rPr lang="en-US" sz="2000" dirty="0"/>
              <a:t>Experience traumatic events</a:t>
            </a:r>
          </a:p>
          <a:p>
            <a:pPr lvl="1"/>
            <a:r>
              <a:rPr lang="en-US" sz="2000" dirty="0"/>
              <a:t>Show dysregulation such as excessive crying, sleeping, or eating</a:t>
            </a:r>
          </a:p>
          <a:p>
            <a:pPr lvl="1"/>
            <a:r>
              <a:rPr lang="en-US" sz="2000" dirty="0"/>
              <a:t>Experience challenges in attachment relationships</a:t>
            </a:r>
          </a:p>
          <a:p>
            <a:pPr lvl="1"/>
            <a:r>
              <a:rPr lang="en-US" sz="2000" dirty="0"/>
              <a:t>Exhibit behavioral challenges or aggression</a:t>
            </a:r>
          </a:p>
          <a:p>
            <a:pPr lvl="1"/>
            <a:r>
              <a:rPr lang="en-US" sz="2000" dirty="0"/>
              <a:t>Encounter difficulties forming relationships with peers</a:t>
            </a:r>
          </a:p>
          <a:p>
            <a:pPr lvl="1"/>
            <a:r>
              <a:rPr lang="en-US" sz="2000" dirty="0"/>
              <a:t>Experience difficulties separating from parent for school or daycare</a:t>
            </a:r>
          </a:p>
          <a:p>
            <a:pPr lvl="1"/>
            <a:r>
              <a:rPr lang="en-US" sz="2000" dirty="0"/>
              <a:t>Experience difficulties with learning, school behaviors, attention to tasks</a:t>
            </a:r>
          </a:p>
          <a:p>
            <a:pPr marL="342900" lvl="1" indent="0">
              <a:buNone/>
            </a:pPr>
            <a:endParaRPr lang="en-US" sz="2000" dirty="0"/>
          </a:p>
          <a:p>
            <a:r>
              <a:rPr lang="en-US" sz="2400" dirty="0"/>
              <a:t>Mental health services for young children always include the parents/caregivers in the interventions</a:t>
            </a:r>
          </a:p>
        </p:txBody>
      </p:sp>
    </p:spTree>
    <p:extLst>
      <p:ext uri="{BB962C8B-B14F-4D97-AF65-F5344CB8AC3E}">
        <p14:creationId xmlns:p14="http://schemas.microsoft.com/office/powerpoint/2010/main" val="293419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A1C1-205A-4E47-BE8F-918660783EE7}"/>
              </a:ext>
            </a:extLst>
          </p:cNvPr>
          <p:cNvSpPr>
            <a:spLocks noGrp="1"/>
          </p:cNvSpPr>
          <p:nvPr>
            <p:ph type="title"/>
          </p:nvPr>
        </p:nvSpPr>
        <p:spPr>
          <a:xfrm>
            <a:off x="248170" y="152400"/>
            <a:ext cx="7886700" cy="1379537"/>
          </a:xfrm>
        </p:spPr>
        <p:txBody>
          <a:bodyPr tIns="0" rIns="0"/>
          <a:lstStyle/>
          <a:p>
            <a:r>
              <a:rPr lang="en-US" sz="3600" dirty="0"/>
              <a:t>Behavioral Health Services </a:t>
            </a:r>
            <a:br>
              <a:rPr lang="en-US" sz="3600" dirty="0"/>
            </a:br>
            <a:r>
              <a:rPr lang="en-US" sz="3600" dirty="0"/>
              <a:t>Through Health Insurance</a:t>
            </a:r>
          </a:p>
        </p:txBody>
      </p:sp>
      <p:sp>
        <p:nvSpPr>
          <p:cNvPr id="3" name="Content Placeholder 2">
            <a:extLst>
              <a:ext uri="{FF2B5EF4-FFF2-40B4-BE49-F238E27FC236}">
                <a16:creationId xmlns:a16="http://schemas.microsoft.com/office/drawing/2014/main" id="{14DDB623-7913-42D9-AB1C-5962D29CA83D}"/>
              </a:ext>
            </a:extLst>
          </p:cNvPr>
          <p:cNvSpPr>
            <a:spLocks noGrp="1"/>
          </p:cNvSpPr>
          <p:nvPr>
            <p:ph idx="1"/>
          </p:nvPr>
        </p:nvSpPr>
        <p:spPr>
          <a:xfrm>
            <a:off x="266700" y="1447800"/>
            <a:ext cx="7886700" cy="4351338"/>
          </a:xfrm>
        </p:spPr>
        <p:txBody>
          <a:bodyPr/>
          <a:lstStyle/>
          <a:p>
            <a:r>
              <a:rPr lang="en-US" dirty="0"/>
              <a:t>The Affordable Care Act mandates coverage for behavioral health services.</a:t>
            </a:r>
          </a:p>
          <a:p>
            <a:r>
              <a:rPr lang="en-US" dirty="0"/>
              <a:t>All state Medicaid programs provide some mental health services.</a:t>
            </a:r>
          </a:p>
          <a:p>
            <a:r>
              <a:rPr lang="en-US" dirty="0"/>
              <a:t>Most states now have laws that require insurance coverage of autism behavioral services.</a:t>
            </a:r>
          </a:p>
          <a:p>
            <a:r>
              <a:rPr lang="en-US" dirty="0"/>
              <a:t>Families and providers can start by calling the Managed Care Health Plan to request mental health services or behavioral intervention for autism.</a:t>
            </a:r>
          </a:p>
          <a:p>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52620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76" y="96912"/>
            <a:ext cx="7498080" cy="922337"/>
          </a:xfrm>
        </p:spPr>
        <p:txBody>
          <a:bodyPr>
            <a:normAutofit/>
          </a:bodyPr>
          <a:lstStyle/>
          <a:p>
            <a:r>
              <a:rPr lang="en-US" sz="3600" dirty="0"/>
              <a:t>Specialty Mental Health Programs</a:t>
            </a:r>
          </a:p>
        </p:txBody>
      </p:sp>
      <p:sp>
        <p:nvSpPr>
          <p:cNvPr id="3" name="Content Placeholder 2"/>
          <p:cNvSpPr>
            <a:spLocks noGrp="1"/>
          </p:cNvSpPr>
          <p:nvPr>
            <p:ph idx="1"/>
          </p:nvPr>
        </p:nvSpPr>
        <p:spPr>
          <a:xfrm>
            <a:off x="274320" y="1011312"/>
            <a:ext cx="8564880" cy="4170288"/>
          </a:xfrm>
        </p:spPr>
        <p:txBody>
          <a:bodyPr>
            <a:noAutofit/>
          </a:bodyPr>
          <a:lstStyle/>
          <a:p>
            <a:r>
              <a:rPr lang="en-US" sz="2500" dirty="0"/>
              <a:t>Early and Periodic Screening, Diagnostic, and Treatment benefit (EPSDT)</a:t>
            </a:r>
          </a:p>
          <a:p>
            <a:pPr lvl="1"/>
            <a:r>
              <a:rPr lang="en-US" sz="2500" dirty="0"/>
              <a:t>Federal benefit for children under 21 with Medicaid</a:t>
            </a:r>
          </a:p>
          <a:p>
            <a:pPr lvl="1"/>
            <a:r>
              <a:rPr lang="en-US" sz="2500" dirty="0"/>
              <a:t>Includes mental health services for children when “medically necessary”</a:t>
            </a:r>
          </a:p>
          <a:p>
            <a:r>
              <a:rPr lang="en-US" sz="2500" dirty="0"/>
              <a:t>In California, specialty mental health services are funded through contracts with county mental health plans. </a:t>
            </a:r>
          </a:p>
          <a:p>
            <a:r>
              <a:rPr lang="en-US" sz="2500" dirty="0"/>
              <a:t>Many providers now specialize in infant and early childhood mental health.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C4EE-58AB-48F7-84D4-6750FD5848A8}"/>
              </a:ext>
            </a:extLst>
          </p:cNvPr>
          <p:cNvSpPr>
            <a:spLocks noGrp="1"/>
          </p:cNvSpPr>
          <p:nvPr>
            <p:ph type="title"/>
          </p:nvPr>
        </p:nvSpPr>
        <p:spPr>
          <a:xfrm>
            <a:off x="266700" y="144462"/>
            <a:ext cx="7886700" cy="1303337"/>
          </a:xfrm>
        </p:spPr>
        <p:txBody>
          <a:bodyPr/>
          <a:lstStyle/>
          <a:p>
            <a:r>
              <a:rPr lang="en-US" sz="3600" dirty="0"/>
              <a:t>Practice Vignettes: </a:t>
            </a:r>
            <a:br>
              <a:rPr lang="en-US" sz="3600" dirty="0"/>
            </a:br>
            <a:r>
              <a:rPr lang="en-US" sz="3600" dirty="0"/>
              <a:t>Where do you refer?</a:t>
            </a:r>
          </a:p>
        </p:txBody>
      </p:sp>
      <p:sp>
        <p:nvSpPr>
          <p:cNvPr id="3" name="Content Placeholder 2">
            <a:extLst>
              <a:ext uri="{FF2B5EF4-FFF2-40B4-BE49-F238E27FC236}">
                <a16:creationId xmlns:a16="http://schemas.microsoft.com/office/drawing/2014/main" id="{E103D5C2-ADA5-4633-8FF4-E1CA2358ACC8}"/>
              </a:ext>
            </a:extLst>
          </p:cNvPr>
          <p:cNvSpPr>
            <a:spLocks noGrp="1"/>
          </p:cNvSpPr>
          <p:nvPr>
            <p:ph idx="1"/>
          </p:nvPr>
        </p:nvSpPr>
        <p:spPr>
          <a:xfrm>
            <a:off x="266700" y="1516062"/>
            <a:ext cx="8115300" cy="4351338"/>
          </a:xfrm>
        </p:spPr>
        <p:txBody>
          <a:bodyPr>
            <a:normAutofit lnSpcReduction="10000"/>
          </a:bodyPr>
          <a:lstStyle/>
          <a:p>
            <a:r>
              <a:rPr lang="en-US" altLang="en-US" sz="2400" dirty="0">
                <a:ea typeface="ＭＳ Ｐゴシック" panose="020B0600070205080204" pitchFamily="34" charset="-128"/>
              </a:rPr>
              <a:t>Natalia is a 4-year-old girl. She</a:t>
            </a:r>
            <a:r>
              <a:rPr lang="en-US" sz="2400" dirty="0"/>
              <a:t> scored in the refer range for Communication and Gross Motor on the ASQ-3. She has an existing diagnosis of cerebral palsy. </a:t>
            </a:r>
          </a:p>
          <a:p>
            <a:r>
              <a:rPr lang="en-US" sz="2400" dirty="0"/>
              <a:t>In addition, Natalia’s mother shared that Natalia </a:t>
            </a:r>
            <a:r>
              <a:rPr lang="en-US" altLang="en-US" sz="2400" dirty="0">
                <a:ea typeface="ＭＳ Ｐゴシック" panose="020B0600070205080204" pitchFamily="34" charset="-128"/>
              </a:rPr>
              <a:t>was in a car accident with her approximately 3 months ago. Since the car accident, Natalia presents as especially sad, fearful and hypervigilant. She will not separate from her mother, cries frequently, and often experiences nightmares. </a:t>
            </a:r>
          </a:p>
          <a:p>
            <a:r>
              <a:rPr lang="en-US" altLang="en-US" sz="2400" dirty="0">
                <a:ea typeface="ＭＳ Ｐゴシック" panose="020B0600070205080204" pitchFamily="34" charset="-128"/>
              </a:rPr>
              <a:t>Natalia has not been able to ride in a car since the accident, and she tends to flinch when she hears a loud noise. </a:t>
            </a:r>
          </a:p>
          <a:p>
            <a:r>
              <a:rPr lang="en-US" altLang="en-US" sz="2400" dirty="0">
                <a:ea typeface="ＭＳ Ｐゴシック" panose="020B0600070205080204" pitchFamily="34" charset="-128"/>
              </a:rPr>
              <a:t>She scored</a:t>
            </a:r>
            <a:r>
              <a:rPr lang="en-US" sz="2400" dirty="0"/>
              <a:t> over the cutoff for the ASQ:SE-2.</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399857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4463"/>
            <a:ext cx="7886700" cy="1295400"/>
          </a:xfrm>
        </p:spPr>
        <p:txBody>
          <a:bodyPr>
            <a:normAutofit/>
          </a:bodyPr>
          <a:lstStyle/>
          <a:p>
            <a:r>
              <a:rPr lang="en-US" sz="3600" dirty="0"/>
              <a:t>Practice Vignettes: </a:t>
            </a:r>
            <a:br>
              <a:rPr lang="en-US" sz="3600" dirty="0"/>
            </a:br>
            <a:r>
              <a:rPr lang="en-US" sz="3600" dirty="0"/>
              <a:t>Where do you refer?</a:t>
            </a:r>
          </a:p>
        </p:txBody>
      </p:sp>
      <p:sp>
        <p:nvSpPr>
          <p:cNvPr id="3" name="Content Placeholder 2"/>
          <p:cNvSpPr>
            <a:spLocks noGrp="1"/>
          </p:cNvSpPr>
          <p:nvPr>
            <p:ph idx="1"/>
          </p:nvPr>
        </p:nvSpPr>
        <p:spPr>
          <a:xfrm>
            <a:off x="266700" y="1439862"/>
            <a:ext cx="7886700" cy="4351338"/>
          </a:xfrm>
        </p:spPr>
        <p:txBody>
          <a:bodyPr>
            <a:normAutofit/>
          </a:bodyPr>
          <a:lstStyle/>
          <a:p>
            <a:r>
              <a:rPr lang="en-US" sz="2400" dirty="0"/>
              <a:t>Brandon, 18 months old, scored in the refer range for Communication on the ASQ-3.</a:t>
            </a:r>
          </a:p>
          <a:p>
            <a:pPr marL="0" indent="0">
              <a:buNone/>
            </a:pPr>
            <a:endParaRPr lang="en-US" sz="2400" dirty="0"/>
          </a:p>
          <a:p>
            <a:r>
              <a:rPr lang="en-US" sz="2400" dirty="0"/>
              <a:t>Carla, 3 months old, scored in the refer range for Gross Motor on the ASQ-3.</a:t>
            </a:r>
          </a:p>
          <a:p>
            <a:pPr marL="0" indent="0">
              <a:buNone/>
            </a:pPr>
            <a:endParaRPr lang="en-US" sz="2400" dirty="0"/>
          </a:p>
          <a:p>
            <a:r>
              <a:rPr lang="en-US" sz="2400" dirty="0"/>
              <a:t>Jason, 16 months old, scored in the refer range for Personal-Social on the ASQ-3, and over the cutoff for the ASQ:SE-2.</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56" y="144462"/>
            <a:ext cx="7886700" cy="1303337"/>
          </a:xfrm>
        </p:spPr>
        <p:txBody>
          <a:bodyPr>
            <a:normAutofit/>
          </a:bodyPr>
          <a:lstStyle/>
          <a:p>
            <a:r>
              <a:rPr lang="en-US" sz="3600" dirty="0"/>
              <a:t>Practice Vignettes: </a:t>
            </a:r>
            <a:br>
              <a:rPr lang="en-US" sz="3600" dirty="0"/>
            </a:br>
            <a:r>
              <a:rPr lang="en-US" sz="3600" dirty="0"/>
              <a:t>Where do you refer?</a:t>
            </a:r>
          </a:p>
        </p:txBody>
      </p:sp>
      <p:sp>
        <p:nvSpPr>
          <p:cNvPr id="3" name="Content Placeholder 2"/>
          <p:cNvSpPr>
            <a:spLocks noGrp="1"/>
          </p:cNvSpPr>
          <p:nvPr>
            <p:ph idx="1"/>
          </p:nvPr>
        </p:nvSpPr>
        <p:spPr>
          <a:xfrm>
            <a:off x="342900" y="1439862"/>
            <a:ext cx="7886700" cy="4351338"/>
          </a:xfrm>
        </p:spPr>
        <p:txBody>
          <a:bodyPr>
            <a:normAutofit/>
          </a:bodyPr>
          <a:lstStyle/>
          <a:p>
            <a:r>
              <a:rPr lang="en-US" sz="2400" dirty="0"/>
              <a:t>Juanita, 6 months old, scored in the gray area/near cutoff range for Gross Motor, Fine Motor, and Problem-Solving on the ASQ-3.</a:t>
            </a:r>
          </a:p>
          <a:p>
            <a:pPr marL="0" indent="0">
              <a:buNone/>
            </a:pPr>
            <a:endParaRPr lang="en-US" sz="2400" dirty="0"/>
          </a:p>
          <a:p>
            <a:r>
              <a:rPr lang="en-US" sz="2400" dirty="0"/>
              <a:t>David, 8 months old, scored in the typically-developing range on the ASQ-3, close to the cutoff on the ASQ:SE-2; his mother is tearful.</a:t>
            </a:r>
          </a:p>
          <a:p>
            <a:pPr marL="0" indent="0">
              <a:buNone/>
            </a:pPr>
            <a:endParaRPr lang="en-US" sz="2400" dirty="0"/>
          </a:p>
          <a:p>
            <a:r>
              <a:rPr lang="en-US" sz="2400" dirty="0"/>
              <a:t>Raymond, 4 years old, scored in the refer range for Communication on the ASQ-3, and over the cutoff for the ASQ:SE-2.</a:t>
            </a:r>
            <a:endParaRPr lang="en-US" sz="2400" baseline="30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33" y="149225"/>
            <a:ext cx="5029200" cy="1295400"/>
          </a:xfrm>
        </p:spPr>
        <p:txBody>
          <a:bodyPr>
            <a:normAutofit/>
          </a:bodyPr>
          <a:lstStyle/>
          <a:p>
            <a:r>
              <a:rPr lang="en-US" sz="3600" dirty="0"/>
              <a:t>Practice Vignettes: </a:t>
            </a:r>
            <a:br>
              <a:rPr lang="en-US" sz="3600" dirty="0"/>
            </a:br>
            <a:r>
              <a:rPr lang="en-US" sz="3600" dirty="0"/>
              <a:t>Where do you refer?</a:t>
            </a:r>
          </a:p>
        </p:txBody>
      </p:sp>
      <p:sp>
        <p:nvSpPr>
          <p:cNvPr id="3" name="Content Placeholder 2"/>
          <p:cNvSpPr>
            <a:spLocks noGrp="1"/>
          </p:cNvSpPr>
          <p:nvPr>
            <p:ph idx="1"/>
          </p:nvPr>
        </p:nvSpPr>
        <p:spPr>
          <a:xfrm>
            <a:off x="266700" y="1444625"/>
            <a:ext cx="7886700" cy="4117975"/>
          </a:xfrm>
        </p:spPr>
        <p:txBody>
          <a:bodyPr>
            <a:normAutofit/>
          </a:bodyPr>
          <a:lstStyle/>
          <a:p>
            <a:r>
              <a:rPr lang="en-US" sz="2400" dirty="0"/>
              <a:t>Jaylinn, 24 months old, scored in the gray area/near cutoff range for Communication on the ASQ-3.</a:t>
            </a:r>
          </a:p>
          <a:p>
            <a:endParaRPr lang="en-US" sz="2400" dirty="0"/>
          </a:p>
          <a:p>
            <a:r>
              <a:rPr lang="en-US" sz="2400" dirty="0"/>
              <a:t>Deondre, 3 ½ years old, scored in the refer range on the ASQ-3 in all domains, and over the cutoff on the ASQ:SE-2.</a:t>
            </a:r>
          </a:p>
          <a:p>
            <a:pPr marL="0" indent="0">
              <a:buNone/>
            </a:pPr>
            <a:endParaRPr lang="en-US" sz="2400" dirty="0"/>
          </a:p>
          <a:p>
            <a:r>
              <a:rPr lang="en-US" sz="2400" dirty="0"/>
              <a:t>Ricardo, 9 months old, scored in the refer range for Communication and Problem-Solving on the ASQ-3, and he has a severe vision impairment.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4462"/>
            <a:ext cx="5334000" cy="1371600"/>
          </a:xfrm>
        </p:spPr>
        <p:txBody>
          <a:bodyPr>
            <a:normAutofit/>
          </a:bodyPr>
          <a:lstStyle/>
          <a:p>
            <a:r>
              <a:rPr lang="en-US" sz="3600" dirty="0"/>
              <a:t>Practice Vignettes: </a:t>
            </a:r>
            <a:br>
              <a:rPr lang="en-US" sz="3600" dirty="0"/>
            </a:br>
            <a:r>
              <a:rPr lang="en-US" sz="3600" dirty="0"/>
              <a:t>Where do you Refer?</a:t>
            </a:r>
          </a:p>
        </p:txBody>
      </p:sp>
      <p:sp>
        <p:nvSpPr>
          <p:cNvPr id="3" name="Content Placeholder 2"/>
          <p:cNvSpPr>
            <a:spLocks noGrp="1"/>
          </p:cNvSpPr>
          <p:nvPr>
            <p:ph idx="1"/>
          </p:nvPr>
        </p:nvSpPr>
        <p:spPr>
          <a:xfrm>
            <a:off x="266700" y="1439862"/>
            <a:ext cx="7886700" cy="4351338"/>
          </a:xfrm>
        </p:spPr>
        <p:txBody>
          <a:bodyPr>
            <a:normAutofit/>
          </a:bodyPr>
          <a:lstStyle/>
          <a:p>
            <a:r>
              <a:rPr lang="en-US" sz="2400" dirty="0"/>
              <a:t>Hailey, 4 years old, scored in the typically-developing range in all areas; her mother would like her to start preschool.</a:t>
            </a:r>
          </a:p>
          <a:p>
            <a:pPr marL="0" indent="0">
              <a:buNone/>
            </a:pPr>
            <a:endParaRPr lang="en-US" sz="2400" dirty="0"/>
          </a:p>
          <a:p>
            <a:r>
              <a:rPr lang="en-US" sz="2400" dirty="0"/>
              <a:t>Patricia, 2 years old, scored in the typically-developing range in all areas. But her mother tells you that Patricia cries all the time since her father got deported two months ago and the family is having financial problems.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233" y="144463"/>
            <a:ext cx="7886700" cy="1295400"/>
          </a:xfrm>
        </p:spPr>
        <p:txBody>
          <a:bodyPr>
            <a:normAutofit/>
          </a:bodyPr>
          <a:lstStyle/>
          <a:p>
            <a:r>
              <a:rPr lang="en-US" sz="3600" dirty="0"/>
              <a:t>Tell Parents What to Expect Next: Referrals to Regional Centers</a:t>
            </a:r>
          </a:p>
        </p:txBody>
      </p:sp>
      <p:sp>
        <p:nvSpPr>
          <p:cNvPr id="3" name="Content Placeholder 2"/>
          <p:cNvSpPr>
            <a:spLocks noGrp="1"/>
          </p:cNvSpPr>
          <p:nvPr>
            <p:ph idx="1"/>
          </p:nvPr>
        </p:nvSpPr>
        <p:spPr>
          <a:xfrm>
            <a:off x="266700" y="1439862"/>
            <a:ext cx="8343900" cy="4351338"/>
          </a:xfrm>
        </p:spPr>
        <p:txBody>
          <a:bodyPr>
            <a:normAutofit/>
          </a:bodyPr>
          <a:lstStyle/>
          <a:p>
            <a:r>
              <a:rPr lang="en-US" sz="2400" dirty="0"/>
              <a:t>A regional center has 15 days to complete the initial intake appointment.</a:t>
            </a:r>
          </a:p>
          <a:p>
            <a:r>
              <a:rPr lang="en-US" sz="2400" dirty="0"/>
              <a:t>The regional center has 45 days to complete assessment for children birth to age 3, or 120 days for older children.</a:t>
            </a:r>
          </a:p>
          <a:p>
            <a:r>
              <a:rPr lang="en-US" sz="2400" dirty="0"/>
              <a:t>The regional center will call parent to set up initial intake.</a:t>
            </a:r>
          </a:p>
          <a:p>
            <a:r>
              <a:rPr lang="en-US" sz="2400" dirty="0"/>
              <a:t>It’s important for the parent to call to reschedule if they cannot make any appointments. </a:t>
            </a:r>
          </a:p>
          <a:p>
            <a:r>
              <a:rPr lang="en-US" sz="2400" dirty="0"/>
              <a:t>Tell the parent to call you if they do not hear from the intake person or if they have trouble with the process.</a:t>
            </a:r>
          </a:p>
          <a:p>
            <a:r>
              <a:rPr lang="en-US" sz="2400" dirty="0"/>
              <a:t>Tell parent you will follow up to check in on how the intake went.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78" y="152400"/>
            <a:ext cx="8039100" cy="1455737"/>
          </a:xfrm>
        </p:spPr>
        <p:txBody>
          <a:bodyPr>
            <a:normAutofit/>
          </a:bodyPr>
          <a:lstStyle/>
          <a:p>
            <a:r>
              <a:rPr lang="en-US" sz="3600" dirty="0"/>
              <a:t>Discussion: Regional Center Referrals</a:t>
            </a:r>
          </a:p>
        </p:txBody>
      </p:sp>
      <p:sp>
        <p:nvSpPr>
          <p:cNvPr id="3" name="Content Placeholder 2"/>
          <p:cNvSpPr>
            <a:spLocks noGrp="1"/>
          </p:cNvSpPr>
          <p:nvPr>
            <p:ph idx="1"/>
          </p:nvPr>
        </p:nvSpPr>
        <p:spPr>
          <a:xfrm>
            <a:off x="304800" y="1439862"/>
            <a:ext cx="7162800" cy="2522538"/>
          </a:xfrm>
        </p:spPr>
        <p:txBody>
          <a:bodyPr/>
          <a:lstStyle/>
          <a:p>
            <a:r>
              <a:rPr lang="en-US" sz="2400" dirty="0"/>
              <a:t>Which regional centers have you referred families to before?</a:t>
            </a:r>
          </a:p>
          <a:p>
            <a:r>
              <a:rPr lang="en-US" sz="2400" dirty="0"/>
              <a:t>What challenges have parents encountered?</a:t>
            </a:r>
          </a:p>
          <a:p>
            <a:r>
              <a:rPr lang="en-US" sz="2400" dirty="0"/>
              <a:t>What have you found helpful?</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98437"/>
            <a:ext cx="8058150" cy="1325563"/>
          </a:xfrm>
        </p:spPr>
        <p:txBody>
          <a:bodyPr>
            <a:normAutofit/>
          </a:bodyPr>
          <a:lstStyle/>
          <a:p>
            <a:r>
              <a:rPr lang="en-US" sz="3600" dirty="0"/>
              <a:t>Next Steps After Developmental Screening</a:t>
            </a:r>
          </a:p>
        </p:txBody>
      </p:sp>
      <p:sp>
        <p:nvSpPr>
          <p:cNvPr id="3" name="Content Placeholder 2"/>
          <p:cNvSpPr>
            <a:spLocks noGrp="1"/>
          </p:cNvSpPr>
          <p:nvPr>
            <p:ph idx="1"/>
          </p:nvPr>
        </p:nvSpPr>
        <p:spPr>
          <a:xfrm>
            <a:off x="304800" y="1524000"/>
            <a:ext cx="7886700" cy="4351338"/>
          </a:xfrm>
        </p:spPr>
        <p:txBody>
          <a:bodyPr>
            <a:normAutofit/>
          </a:bodyPr>
          <a:lstStyle/>
          <a:p>
            <a:r>
              <a:rPr lang="en-US" sz="2800" dirty="0"/>
              <a:t>All parents need developmental guidance: </a:t>
            </a:r>
          </a:p>
          <a:p>
            <a:pPr lvl="1"/>
            <a:r>
              <a:rPr lang="en-US" sz="2400" dirty="0"/>
              <a:t>What to expect next in their child’s development</a:t>
            </a:r>
          </a:p>
          <a:p>
            <a:pPr lvl="1"/>
            <a:r>
              <a:rPr lang="en-US" sz="2400" dirty="0"/>
              <a:t>How they can support their child’s development</a:t>
            </a:r>
          </a:p>
          <a:p>
            <a:r>
              <a:rPr lang="en-US" sz="2800" dirty="0"/>
              <a:t>Some parents will need more:</a:t>
            </a:r>
          </a:p>
          <a:p>
            <a:pPr lvl="1"/>
            <a:r>
              <a:rPr lang="en-US" sz="2400" dirty="0"/>
              <a:t>Referral for a thorough evaluation</a:t>
            </a:r>
          </a:p>
          <a:p>
            <a:pPr lvl="1"/>
            <a:r>
              <a:rPr lang="en-US" sz="2400" dirty="0"/>
              <a:t>Resources for help in different areas of development</a:t>
            </a:r>
          </a:p>
          <a:p>
            <a:pPr lvl="1"/>
            <a:r>
              <a:rPr lang="en-US" sz="2400" dirty="0"/>
              <a:t>Family supports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4462"/>
            <a:ext cx="7810500" cy="1455738"/>
          </a:xfrm>
        </p:spPr>
        <p:txBody>
          <a:bodyPr>
            <a:normAutofit/>
          </a:bodyPr>
          <a:lstStyle/>
          <a:p>
            <a:r>
              <a:rPr lang="en-US" sz="3600" dirty="0"/>
              <a:t>Tell Parents What to Expect Next: Referrals to School Districts</a:t>
            </a:r>
          </a:p>
        </p:txBody>
      </p:sp>
      <p:sp>
        <p:nvSpPr>
          <p:cNvPr id="3" name="Content Placeholder 2"/>
          <p:cNvSpPr>
            <a:spLocks noGrp="1"/>
          </p:cNvSpPr>
          <p:nvPr>
            <p:ph idx="1"/>
          </p:nvPr>
        </p:nvSpPr>
        <p:spPr>
          <a:xfrm>
            <a:off x="266700" y="1439862"/>
            <a:ext cx="7886700" cy="4351338"/>
          </a:xfrm>
        </p:spPr>
        <p:txBody>
          <a:bodyPr>
            <a:normAutofit fontScale="92500"/>
          </a:bodyPr>
          <a:lstStyle/>
          <a:p>
            <a:r>
              <a:rPr lang="en-US" sz="2400" dirty="0"/>
              <a:t>A school district has 15 days to respond to a request for assessment (during the school year).</a:t>
            </a:r>
          </a:p>
          <a:p>
            <a:r>
              <a:rPr lang="en-US" sz="2400" dirty="0"/>
              <a:t>The school district will give parents an assessment plan.</a:t>
            </a:r>
          </a:p>
          <a:p>
            <a:r>
              <a:rPr lang="en-US" sz="2400" dirty="0"/>
              <a:t>Parents needs to sign the plan and return it.</a:t>
            </a:r>
          </a:p>
          <a:p>
            <a:r>
              <a:rPr lang="en-US" sz="2400" dirty="0"/>
              <a:t>The school then has 60 days to complete the assessment and hold an IEP meeting.</a:t>
            </a:r>
          </a:p>
          <a:p>
            <a:r>
              <a:rPr lang="en-US" sz="2400" dirty="0"/>
              <a:t>It is very important for a parent to attend the IEP meeting to hear what the district is recommending and what their options are.</a:t>
            </a:r>
          </a:p>
          <a:p>
            <a:r>
              <a:rPr lang="en-US" sz="2400" dirty="0"/>
              <a:t>If the parent is not comfortable signing the plan at the IEP meeting, they can ask to bring it home to discuss with their family members or others before signing.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0229"/>
            <a:ext cx="7772400" cy="1223433"/>
          </a:xfrm>
        </p:spPr>
        <p:txBody>
          <a:bodyPr>
            <a:noAutofit/>
          </a:bodyPr>
          <a:lstStyle/>
          <a:p>
            <a:r>
              <a:rPr lang="en-US" sz="3600" dirty="0"/>
              <a:t>Discussion: School Special Education Referrals</a:t>
            </a:r>
          </a:p>
        </p:txBody>
      </p:sp>
      <p:sp>
        <p:nvSpPr>
          <p:cNvPr id="3" name="Content Placeholder 2"/>
          <p:cNvSpPr>
            <a:spLocks noGrp="1"/>
          </p:cNvSpPr>
          <p:nvPr>
            <p:ph idx="1"/>
          </p:nvPr>
        </p:nvSpPr>
        <p:spPr>
          <a:xfrm>
            <a:off x="266700" y="1363662"/>
            <a:ext cx="7886700" cy="1608138"/>
          </a:xfrm>
        </p:spPr>
        <p:txBody>
          <a:bodyPr>
            <a:normAutofit/>
          </a:bodyPr>
          <a:lstStyle/>
          <a:p>
            <a:r>
              <a:rPr lang="en-US" sz="2400" dirty="0"/>
              <a:t>What school districts have you referred families to?</a:t>
            </a:r>
          </a:p>
          <a:p>
            <a:r>
              <a:rPr lang="en-US" sz="2400" dirty="0"/>
              <a:t>What referral processes have worked well?</a:t>
            </a:r>
          </a:p>
          <a:p>
            <a:r>
              <a:rPr lang="en-US" sz="2400" dirty="0"/>
              <a:t>What barriers have you encountered?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7886700" cy="838200"/>
          </a:xfrm>
        </p:spPr>
        <p:txBody>
          <a:bodyPr/>
          <a:lstStyle/>
          <a:p>
            <a:r>
              <a:rPr lang="en-US" sz="3600" dirty="0"/>
              <a:t>Warm Hand-Off</a:t>
            </a:r>
          </a:p>
        </p:txBody>
      </p:sp>
      <p:sp>
        <p:nvSpPr>
          <p:cNvPr id="3" name="Content Placeholder 2"/>
          <p:cNvSpPr>
            <a:spLocks noGrp="1"/>
          </p:cNvSpPr>
          <p:nvPr>
            <p:ph idx="1"/>
          </p:nvPr>
        </p:nvSpPr>
        <p:spPr>
          <a:xfrm>
            <a:off x="266700" y="990600"/>
            <a:ext cx="7658100" cy="4351338"/>
          </a:xfrm>
        </p:spPr>
        <p:txBody>
          <a:bodyPr>
            <a:normAutofit/>
          </a:bodyPr>
          <a:lstStyle/>
          <a:p>
            <a:r>
              <a:rPr lang="en-US" sz="2400" dirty="0"/>
              <a:t>Referrals work better with a “warm hand-off.”</a:t>
            </a:r>
          </a:p>
          <a:p>
            <a:r>
              <a:rPr lang="en-US" sz="2400" dirty="0"/>
              <a:t>Help the parent make the phone call while you are with them.</a:t>
            </a:r>
          </a:p>
          <a:p>
            <a:r>
              <a:rPr lang="en-US" sz="2400" dirty="0"/>
              <a:t>Practice with them what they are going to say.</a:t>
            </a:r>
          </a:p>
          <a:p>
            <a:r>
              <a:rPr lang="en-US" sz="2400" dirty="0"/>
              <a:t>Be there to help if they get stuck.</a:t>
            </a:r>
          </a:p>
          <a:p>
            <a:r>
              <a:rPr lang="en-US" sz="2400" dirty="0"/>
              <a:t>Be there to talk about how the call went, and what they can do next.</a:t>
            </a:r>
          </a:p>
          <a:p>
            <a:r>
              <a:rPr lang="en-US" sz="2400" dirty="0"/>
              <a:t>Give them written information to take home to help complete the connection.</a:t>
            </a:r>
          </a:p>
          <a:p>
            <a:r>
              <a:rPr lang="en-US" sz="2400" dirty="0"/>
              <a:t>Ask if you can call back to see how the referral went.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7886700" cy="838200"/>
          </a:xfrm>
        </p:spPr>
        <p:txBody>
          <a:bodyPr>
            <a:normAutofit/>
          </a:bodyPr>
          <a:lstStyle/>
          <a:p>
            <a:r>
              <a:rPr lang="en-US" sz="3600" dirty="0"/>
              <a:t>Written Information When Referring</a:t>
            </a:r>
          </a:p>
        </p:txBody>
      </p:sp>
      <p:sp>
        <p:nvSpPr>
          <p:cNvPr id="3" name="Content Placeholder 2"/>
          <p:cNvSpPr>
            <a:spLocks noGrp="1"/>
          </p:cNvSpPr>
          <p:nvPr>
            <p:ph idx="1"/>
          </p:nvPr>
        </p:nvSpPr>
        <p:spPr>
          <a:xfrm>
            <a:off x="304800" y="1066800"/>
            <a:ext cx="7886700" cy="4351338"/>
          </a:xfrm>
        </p:spPr>
        <p:txBody>
          <a:bodyPr/>
          <a:lstStyle/>
          <a:p>
            <a:r>
              <a:rPr lang="en-US" sz="2800" dirty="0"/>
              <a:t>Provide parent with the following:</a:t>
            </a:r>
          </a:p>
          <a:p>
            <a:pPr lvl="1"/>
            <a:r>
              <a:rPr lang="en-US" sz="2400" dirty="0"/>
              <a:t>Copy of the summary page of the ASQ-3 and ASQ:SE-2</a:t>
            </a:r>
          </a:p>
          <a:p>
            <a:pPr lvl="1"/>
            <a:r>
              <a:rPr lang="en-US" sz="2400" dirty="0"/>
              <a:t>Letter or form for parent to give the regional center or school, including information such as:</a:t>
            </a:r>
          </a:p>
          <a:p>
            <a:pPr lvl="2"/>
            <a:r>
              <a:rPr lang="en-US" sz="2400" dirty="0"/>
              <a:t>Date of screening</a:t>
            </a:r>
          </a:p>
          <a:p>
            <a:pPr lvl="2"/>
            <a:r>
              <a:rPr lang="en-US" sz="2400" dirty="0"/>
              <a:t>Address and phone number of the agency you are referring to</a:t>
            </a:r>
          </a:p>
          <a:p>
            <a:pPr lvl="2"/>
            <a:r>
              <a:rPr lang="en-US" sz="2400" dirty="0"/>
              <a:t>Reason for referral (reference the ASQ results)</a:t>
            </a:r>
          </a:p>
          <a:p>
            <a:pPr lvl="2"/>
            <a:r>
              <a:rPr lang="en-US" sz="2400" dirty="0"/>
              <a:t>Your name and phone number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7886700" cy="838200"/>
          </a:xfrm>
        </p:spPr>
        <p:txBody>
          <a:bodyPr/>
          <a:lstStyle/>
          <a:p>
            <a:r>
              <a:rPr lang="en-US" sz="3600" dirty="0"/>
              <a:t>Follow-up Coordination</a:t>
            </a:r>
          </a:p>
        </p:txBody>
      </p:sp>
      <p:sp>
        <p:nvSpPr>
          <p:cNvPr id="3" name="Content Placeholder 2"/>
          <p:cNvSpPr>
            <a:spLocks noGrp="1"/>
          </p:cNvSpPr>
          <p:nvPr>
            <p:ph idx="1"/>
          </p:nvPr>
        </p:nvSpPr>
        <p:spPr>
          <a:xfrm>
            <a:off x="266700" y="914400"/>
            <a:ext cx="7886700" cy="4351338"/>
          </a:xfrm>
        </p:spPr>
        <p:txBody>
          <a:bodyPr>
            <a:normAutofit/>
          </a:bodyPr>
          <a:lstStyle/>
          <a:p>
            <a:r>
              <a:rPr lang="en-US" sz="2400" dirty="0"/>
              <a:t>When making the referral, ask the parent to sign an authorization form permitting the release of information between your agency and the agency you are providing a referral to.</a:t>
            </a:r>
          </a:p>
          <a:p>
            <a:r>
              <a:rPr lang="en-US" sz="2400" dirty="0"/>
              <a:t>Then you can more easily follow up to get the results of the other agency’s evaluation.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8267700" cy="1219200"/>
          </a:xfrm>
        </p:spPr>
        <p:txBody>
          <a:bodyPr>
            <a:normAutofit fontScale="90000"/>
          </a:bodyPr>
          <a:lstStyle/>
          <a:p>
            <a:r>
              <a:rPr lang="en-US" sz="3600" dirty="0"/>
              <a:t>After the Screening: Children Referred to Regional Center or Special Education</a:t>
            </a:r>
          </a:p>
        </p:txBody>
      </p:sp>
      <p:sp>
        <p:nvSpPr>
          <p:cNvPr id="3" name="Content Placeholder 2"/>
          <p:cNvSpPr>
            <a:spLocks noGrp="1"/>
          </p:cNvSpPr>
          <p:nvPr>
            <p:ph idx="1"/>
          </p:nvPr>
        </p:nvSpPr>
        <p:spPr>
          <a:xfrm>
            <a:off x="304800" y="1295400"/>
            <a:ext cx="7543800" cy="4802185"/>
          </a:xfrm>
        </p:spPr>
        <p:txBody>
          <a:bodyPr>
            <a:normAutofit fontScale="77500" lnSpcReduction="20000"/>
          </a:bodyPr>
          <a:lstStyle/>
          <a:p>
            <a:pPr marL="0" indent="0">
              <a:buNone/>
            </a:pPr>
            <a:r>
              <a:rPr lang="en-US" sz="2700" dirty="0"/>
              <a:t>Contact family in two weeks to check status.</a:t>
            </a:r>
          </a:p>
          <a:p>
            <a:pPr>
              <a:lnSpc>
                <a:spcPct val="120000"/>
              </a:lnSpc>
              <a:spcBef>
                <a:spcPts val="150"/>
              </a:spcBef>
            </a:pPr>
            <a:r>
              <a:rPr lang="en-US" sz="2700" dirty="0"/>
              <a:t>If the parent has not been in contact with the regional center or school, discuss barriers.</a:t>
            </a:r>
          </a:p>
          <a:p>
            <a:pPr lvl="1">
              <a:lnSpc>
                <a:spcPct val="120000"/>
              </a:lnSpc>
              <a:spcBef>
                <a:spcPts val="0"/>
              </a:spcBef>
            </a:pPr>
            <a:r>
              <a:rPr lang="en-US" sz="2300" dirty="0"/>
              <a:t>Is parent unsure about whether services are needed? Discuss your concerns again if necessary.</a:t>
            </a:r>
          </a:p>
          <a:p>
            <a:pPr lvl="1">
              <a:lnSpc>
                <a:spcPct val="120000"/>
              </a:lnSpc>
              <a:spcBef>
                <a:spcPts val="0"/>
              </a:spcBef>
            </a:pPr>
            <a:r>
              <a:rPr lang="en-US" sz="2300" dirty="0"/>
              <a:t>Has parent been waiting for a call? Encourage them to call again (with you if possible).</a:t>
            </a:r>
          </a:p>
          <a:p>
            <a:pPr lvl="1">
              <a:lnSpc>
                <a:spcPct val="120000"/>
              </a:lnSpc>
              <a:spcBef>
                <a:spcPts val="0"/>
              </a:spcBef>
            </a:pPr>
            <a:r>
              <a:rPr lang="en-US" sz="2300" dirty="0"/>
              <a:t>Has parent had difficulty getting through on phone to the regional center? Encourage parent to walk in and request intake.</a:t>
            </a:r>
          </a:p>
          <a:p>
            <a:pPr lvl="1">
              <a:lnSpc>
                <a:spcPct val="120000"/>
              </a:lnSpc>
              <a:spcBef>
                <a:spcPts val="0"/>
              </a:spcBef>
            </a:pPr>
            <a:r>
              <a:rPr lang="en-US" sz="2300" dirty="0"/>
              <a:t>Follow up again in two weeks.</a:t>
            </a:r>
          </a:p>
          <a:p>
            <a:pPr>
              <a:lnSpc>
                <a:spcPct val="120000"/>
              </a:lnSpc>
              <a:spcBef>
                <a:spcPts val="150"/>
              </a:spcBef>
            </a:pPr>
            <a:r>
              <a:rPr lang="en-US" sz="2700" dirty="0"/>
              <a:t>Has parent started intake process?</a:t>
            </a:r>
          </a:p>
          <a:p>
            <a:pPr lvl="1">
              <a:lnSpc>
                <a:spcPct val="120000"/>
              </a:lnSpc>
              <a:spcBef>
                <a:spcPts val="0"/>
              </a:spcBef>
            </a:pPr>
            <a:r>
              <a:rPr lang="en-US" sz="2300" dirty="0"/>
              <a:t>Discuss their experience and address any questions.</a:t>
            </a:r>
          </a:p>
          <a:p>
            <a:pPr lvl="1">
              <a:lnSpc>
                <a:spcPct val="120000"/>
              </a:lnSpc>
              <a:spcBef>
                <a:spcPts val="0"/>
              </a:spcBef>
            </a:pPr>
            <a:r>
              <a:rPr lang="en-US" sz="2300" dirty="0"/>
              <a:t>Make sure they understand next steps and the timeline. </a:t>
            </a:r>
          </a:p>
          <a:p>
            <a:pPr lvl="1">
              <a:lnSpc>
                <a:spcPct val="120000"/>
              </a:lnSpc>
              <a:spcBef>
                <a:spcPts val="0"/>
              </a:spcBef>
            </a:pPr>
            <a:r>
              <a:rPr lang="en-US" sz="2300" dirty="0"/>
              <a:t>Help parent to access documents requested.</a:t>
            </a:r>
          </a:p>
          <a:p>
            <a:pPr>
              <a:lnSpc>
                <a:spcPct val="120000"/>
              </a:lnSpc>
              <a:spcBef>
                <a:spcPts val="150"/>
              </a:spcBef>
            </a:pPr>
            <a:r>
              <a:rPr lang="en-US" sz="2700" dirty="0"/>
              <a:t>Request records from the agency and include in chart results of evaluation and services planned.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25413"/>
            <a:ext cx="5562600" cy="636587"/>
          </a:xfrm>
        </p:spPr>
        <p:txBody>
          <a:bodyPr/>
          <a:lstStyle/>
          <a:p>
            <a:r>
              <a:rPr lang="en-US" altLang="en-US" sz="3600" dirty="0">
                <a:ea typeface="ＭＳ Ｐゴシック" pitchFamily="34" charset="-128"/>
              </a:rPr>
              <a:t>Need More Help?</a:t>
            </a:r>
          </a:p>
        </p:txBody>
      </p:sp>
      <p:sp>
        <p:nvSpPr>
          <p:cNvPr id="3" name="Content Placeholder 2"/>
          <p:cNvSpPr>
            <a:spLocks noGrp="1"/>
          </p:cNvSpPr>
          <p:nvPr>
            <p:ph idx="1"/>
          </p:nvPr>
        </p:nvSpPr>
        <p:spPr>
          <a:xfrm>
            <a:off x="228600" y="838200"/>
            <a:ext cx="8229600" cy="5211762"/>
          </a:xfrm>
        </p:spPr>
        <p:txBody>
          <a:bodyPr>
            <a:normAutofit fontScale="92500"/>
          </a:bodyPr>
          <a:lstStyle/>
          <a:p>
            <a:pPr marL="0" indent="0">
              <a:buFont typeface="Arial" pitchFamily="34" charset="0"/>
              <a:buNone/>
              <a:defRPr/>
            </a:pPr>
            <a:r>
              <a:rPr lang="en-US" sz="2800" b="1" dirty="0"/>
              <a:t>Regional Center/Early Start: </a:t>
            </a:r>
            <a:r>
              <a:rPr lang="en-US" sz="2800" dirty="0">
                <a:solidFill>
                  <a:srgbClr val="0070C0"/>
                </a:solidFill>
              </a:rPr>
              <a:t>(800) 515-BABY (2229)</a:t>
            </a:r>
          </a:p>
          <a:p>
            <a:pPr marL="0" indent="0">
              <a:buFont typeface="Arial" pitchFamily="34" charset="0"/>
              <a:buNone/>
              <a:defRPr/>
            </a:pPr>
            <a:endParaRPr lang="en-US" sz="2800" dirty="0"/>
          </a:p>
          <a:p>
            <a:pPr marL="0" indent="0">
              <a:buFont typeface="Arial" pitchFamily="34" charset="0"/>
              <a:buNone/>
              <a:defRPr/>
            </a:pPr>
            <a:r>
              <a:rPr lang="en-US" sz="2800" b="1" dirty="0"/>
              <a:t>LAUSD Special Education:</a:t>
            </a:r>
          </a:p>
          <a:p>
            <a:pPr>
              <a:defRPr/>
            </a:pPr>
            <a:r>
              <a:rPr lang="en-US" sz="2800" dirty="0"/>
              <a:t>Complaint Response Unit (LAUSD) </a:t>
            </a:r>
            <a:r>
              <a:rPr lang="en-US" sz="2800" dirty="0">
                <a:solidFill>
                  <a:srgbClr val="0070C0"/>
                </a:solidFill>
              </a:rPr>
              <a:t>(800) 933-8133</a:t>
            </a:r>
          </a:p>
          <a:p>
            <a:pPr marL="0" indent="0">
              <a:buFont typeface="Arial" pitchFamily="34" charset="0"/>
              <a:buNone/>
              <a:defRPr/>
            </a:pPr>
            <a:endParaRPr lang="en-US" sz="2800" dirty="0"/>
          </a:p>
          <a:p>
            <a:pPr marL="0" indent="0">
              <a:buFont typeface="Arial" pitchFamily="34" charset="0"/>
              <a:buNone/>
              <a:defRPr/>
            </a:pPr>
            <a:r>
              <a:rPr lang="en-US" sz="2800" b="1" dirty="0"/>
              <a:t>All:</a:t>
            </a:r>
          </a:p>
          <a:p>
            <a:pPr>
              <a:defRPr/>
            </a:pPr>
            <a:r>
              <a:rPr lang="en-US" sz="2800" dirty="0"/>
              <a:t>Disability Rights California and the Office of Clients’ Rights Advocacy </a:t>
            </a:r>
            <a:r>
              <a:rPr lang="en-US" sz="2800" dirty="0">
                <a:solidFill>
                  <a:srgbClr val="0070C0"/>
                </a:solidFill>
              </a:rPr>
              <a:t>(www.disabilityrightsca.org)</a:t>
            </a:r>
          </a:p>
          <a:p>
            <a:pPr>
              <a:defRPr/>
            </a:pPr>
            <a:r>
              <a:rPr lang="en-US" sz="2800" dirty="0"/>
              <a:t>Special Needs Network </a:t>
            </a:r>
            <a:r>
              <a:rPr lang="en-US" sz="2800" dirty="0">
                <a:solidFill>
                  <a:srgbClr val="0070C0"/>
                </a:solidFill>
              </a:rPr>
              <a:t>(www.snnla.org)</a:t>
            </a:r>
          </a:p>
          <a:p>
            <a:pPr>
              <a:defRPr/>
            </a:pPr>
            <a:r>
              <a:rPr lang="en-US" sz="2800" dirty="0"/>
              <a:t>Learning Rights Law Center </a:t>
            </a:r>
            <a:r>
              <a:rPr lang="en-US" sz="2800" dirty="0">
                <a:solidFill>
                  <a:srgbClr val="0070C0"/>
                </a:solidFill>
              </a:rPr>
              <a:t>(www.learningrights.org)</a:t>
            </a:r>
          </a:p>
        </p:txBody>
      </p:sp>
      <p:sp>
        <p:nvSpPr>
          <p:cNvPr id="39940" name="Slide Number Placeholder 3"/>
          <p:cNvSpPr>
            <a:spLocks noGrp="1"/>
          </p:cNvSpPr>
          <p:nvPr>
            <p:ph type="sldNum" sz="quarter" idx="4294967295"/>
          </p:nvPr>
        </p:nvSpPr>
        <p:spPr bwMode="auto">
          <a:xfrm>
            <a:off x="6553200" y="6465888"/>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bg1"/>
                </a:solidFill>
                <a:latin typeface="Trebuchet MS" pitchFamily="34" charset="0"/>
                <a:ea typeface="ＭＳ Ｐゴシック" pitchFamily="34" charset="-128"/>
                <a:cs typeface="Trebuchet MS" pitchFamily="34" charset="0"/>
              </a:defRPr>
            </a:lvl1pPr>
            <a:lvl2pPr marL="742950" indent="-285750">
              <a:spcBef>
                <a:spcPct val="20000"/>
              </a:spcBef>
              <a:buFont typeface="Arial" pitchFamily="34" charset="0"/>
              <a:buChar char="–"/>
              <a:defRPr sz="2400">
                <a:solidFill>
                  <a:srgbClr val="FFBC24"/>
                </a:solidFill>
                <a:latin typeface="Trebuchet MS" pitchFamily="34" charset="0"/>
                <a:ea typeface="ＭＳ Ｐゴシック" pitchFamily="34" charset="-128"/>
                <a:cs typeface="Trebuchet MS" pitchFamily="34" charset="0"/>
              </a:defRPr>
            </a:lvl2pPr>
            <a:lvl3pPr marL="1143000" indent="-228600">
              <a:spcBef>
                <a:spcPct val="20000"/>
              </a:spcBef>
              <a:buSzPct val="90000"/>
              <a:buFont typeface="Courier New" pitchFamily="49" charset="0"/>
              <a:buChar char="o"/>
              <a:defRPr sz="2000">
                <a:solidFill>
                  <a:schemeClr val="bg1"/>
                </a:solidFill>
                <a:latin typeface="Trebuchet MS" pitchFamily="34" charset="0"/>
                <a:ea typeface="ＭＳ Ｐゴシック" pitchFamily="34" charset="-128"/>
                <a:cs typeface="Trebuchet MS" pitchFamily="34" charset="0"/>
              </a:defRPr>
            </a:lvl3pPr>
            <a:lvl4pPr marL="1600200" indent="-228600">
              <a:spcBef>
                <a:spcPct val="20000"/>
              </a:spcBef>
              <a:buFont typeface="Arial" pitchFamily="34" charset="0"/>
              <a:buChar char="–"/>
              <a:defRPr>
                <a:solidFill>
                  <a:srgbClr val="FFBC24"/>
                </a:solidFill>
                <a:latin typeface="Trebuchet MS" pitchFamily="34" charset="0"/>
                <a:ea typeface="ＭＳ Ｐゴシック" pitchFamily="34" charset="-128"/>
                <a:cs typeface="Trebuchet MS" pitchFamily="34" charset="0"/>
              </a:defRPr>
            </a:lvl4pPr>
            <a:lvl5pPr marL="2057400" indent="-228600">
              <a:spcBef>
                <a:spcPct val="20000"/>
              </a:spcBef>
              <a:buFont typeface="Arial" pitchFamily="34" charset="0"/>
              <a:buChar char="»"/>
              <a:defRPr>
                <a:solidFill>
                  <a:schemeClr val="bg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bg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bg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bg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bg1"/>
                </a:solidFill>
                <a:latin typeface="Century Gothic" pitchFamily="34" charset="0"/>
                <a:ea typeface="ＭＳ Ｐゴシック" pitchFamily="34" charset="-128"/>
              </a:defRPr>
            </a:lvl9pPr>
          </a:lstStyle>
          <a:p>
            <a:pPr>
              <a:spcBef>
                <a:spcPct val="0"/>
              </a:spcBef>
              <a:buFontTx/>
              <a:buNone/>
            </a:pPr>
            <a:fld id="{14F058C4-E6C1-4741-9AF3-52C864A819F2}" type="slidenum">
              <a:rPr lang="en-US" altLang="en-US" sz="900" smtClean="0">
                <a:solidFill>
                  <a:srgbClr val="FFFFFF"/>
                </a:solidFill>
              </a:rPr>
              <a:pPr>
                <a:spcBef>
                  <a:spcPct val="0"/>
                </a:spcBef>
                <a:buFontTx/>
                <a:buNone/>
              </a:pPr>
              <a:t>26</a:t>
            </a:fld>
            <a:endParaRPr lang="en-US" altLang="en-US" sz="900" dirty="0">
              <a:solidFill>
                <a:srgbClr val="FFFFFF"/>
              </a:solidFill>
            </a:endParaRPr>
          </a:p>
        </p:txBody>
      </p:sp>
    </p:spTree>
    <p:extLst>
      <p:ext uri="{BB962C8B-B14F-4D97-AF65-F5344CB8AC3E}">
        <p14:creationId xmlns:p14="http://schemas.microsoft.com/office/powerpoint/2010/main" val="1329444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6700" y="152400"/>
            <a:ext cx="7886700" cy="838200"/>
          </a:xfrm>
        </p:spPr>
        <p:txBody>
          <a:bodyPr/>
          <a:lstStyle/>
          <a:p>
            <a:r>
              <a:rPr lang="en-US" sz="3600" dirty="0"/>
              <a:t>Family Resource Centers</a:t>
            </a:r>
          </a:p>
        </p:txBody>
      </p:sp>
      <p:sp>
        <p:nvSpPr>
          <p:cNvPr id="3075" name="Content Placeholder 2"/>
          <p:cNvSpPr>
            <a:spLocks noGrp="1"/>
          </p:cNvSpPr>
          <p:nvPr>
            <p:ph idx="1"/>
          </p:nvPr>
        </p:nvSpPr>
        <p:spPr>
          <a:xfrm>
            <a:off x="304800" y="990600"/>
            <a:ext cx="8458200" cy="5105400"/>
          </a:xfrm>
        </p:spPr>
        <p:txBody>
          <a:bodyPr>
            <a:normAutofit/>
          </a:bodyPr>
          <a:lstStyle/>
          <a:p>
            <a:r>
              <a:rPr lang="en-US" sz="2600" dirty="0"/>
              <a:t>Early Start family resource centers (FRCs) in California provide parent-to-parent support, outreach, information and referral services to families of children with disabilities and the professionals who serve them.</a:t>
            </a:r>
          </a:p>
          <a:p>
            <a:r>
              <a:rPr lang="en-US" sz="2600" dirty="0"/>
              <a:t>All 47 Early Start FRCs serve families of children birth to age 3. </a:t>
            </a:r>
          </a:p>
          <a:p>
            <a:r>
              <a:rPr lang="en-US" sz="2600" dirty="0"/>
              <a:t>Many have enhanced funding that allows them to serve families of children with developmental delays over the age of 3.</a:t>
            </a:r>
          </a:p>
          <a:p>
            <a:r>
              <a:rPr lang="en-US" sz="2600" dirty="0"/>
              <a:t>Find out more at </a:t>
            </a:r>
            <a:r>
              <a:rPr lang="en-US" sz="2600" dirty="0">
                <a:hlinkClick r:id="rId3"/>
              </a:rPr>
              <a:t>http://www.frcnca.org</a:t>
            </a:r>
            <a:r>
              <a:rPr lang="en-US" sz="26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152400"/>
            <a:ext cx="8229600" cy="1295400"/>
          </a:xfrm>
        </p:spPr>
        <p:txBody>
          <a:bodyPr>
            <a:noAutofit/>
          </a:bodyPr>
          <a:lstStyle/>
          <a:p>
            <a:r>
              <a:rPr lang="en-US" sz="3600" dirty="0"/>
              <a:t>Children of Color Parent Education, Support and Advocacy Organizations</a:t>
            </a:r>
          </a:p>
        </p:txBody>
      </p:sp>
      <p:sp>
        <p:nvSpPr>
          <p:cNvPr id="3" name="Content Placeholder 2"/>
          <p:cNvSpPr>
            <a:spLocks noGrp="1"/>
          </p:cNvSpPr>
          <p:nvPr>
            <p:ph idx="1"/>
          </p:nvPr>
        </p:nvSpPr>
        <p:spPr>
          <a:xfrm>
            <a:off x="297744" y="1447800"/>
            <a:ext cx="7848600" cy="4648200"/>
          </a:xfrm>
        </p:spPr>
        <p:txBody>
          <a:bodyPr>
            <a:normAutofit/>
          </a:bodyPr>
          <a:lstStyle/>
          <a:p>
            <a:pPr>
              <a:defRPr/>
            </a:pPr>
            <a:r>
              <a:rPr lang="en-US" sz="2600" dirty="0"/>
              <a:t>Fiesta Educativa, Inc.   </a:t>
            </a:r>
            <a:br>
              <a:rPr lang="en-US" sz="2600" dirty="0"/>
            </a:br>
            <a:r>
              <a:rPr lang="en-US" sz="2600" dirty="0">
                <a:hlinkClick r:id="rId3"/>
              </a:rPr>
              <a:t>http://fiestaeducativa.org/</a:t>
            </a:r>
            <a:endParaRPr lang="en-US" sz="2600" dirty="0"/>
          </a:p>
          <a:p>
            <a:pPr>
              <a:defRPr/>
            </a:pPr>
            <a:r>
              <a:rPr lang="en-US" sz="2600" dirty="0"/>
              <a:t>Familias Unidas en Respuesta al Sindrome Down y otras Alteraciones (FUERZA, Inc.)</a:t>
            </a:r>
            <a:br>
              <a:rPr lang="en-US" sz="2600" dirty="0"/>
            </a:br>
            <a:r>
              <a:rPr lang="en-US" sz="2600" dirty="0">
                <a:hlinkClick r:id="rId4"/>
              </a:rPr>
              <a:t>http://www.fuerzainc.org/</a:t>
            </a:r>
            <a:endParaRPr lang="en-US" sz="2600" dirty="0"/>
          </a:p>
          <a:p>
            <a:pPr>
              <a:defRPr/>
            </a:pPr>
            <a:r>
              <a:rPr lang="en-US" sz="2600" dirty="0"/>
              <a:t>Chinese Parents Association for the Disabled (CPAD) </a:t>
            </a:r>
            <a:r>
              <a:rPr lang="en-US" sz="2600" dirty="0">
                <a:hlinkClick r:id="rId5"/>
              </a:rPr>
              <a:t>http://www.cpad.org/</a:t>
            </a:r>
            <a:endParaRPr lang="en-US" sz="2600" dirty="0"/>
          </a:p>
          <a:p>
            <a:pPr>
              <a:defRPr/>
            </a:pPr>
            <a:r>
              <a:rPr lang="en-US" sz="2600" dirty="0"/>
              <a:t>Japanese Speaking Parents Association for Children with Challenges (JSPACC)</a:t>
            </a:r>
            <a:br>
              <a:rPr lang="en-US" sz="2600" dirty="0">
                <a:highlight>
                  <a:srgbClr val="FFFF00"/>
                </a:highlight>
              </a:rPr>
            </a:br>
            <a:r>
              <a:rPr lang="en-US" sz="2600" dirty="0">
                <a:hlinkClick r:id="rId6"/>
              </a:rPr>
              <a:t>http://www.jspacc.org/english.html</a:t>
            </a:r>
            <a:endParaRPr lang="en-US" sz="2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152400"/>
            <a:ext cx="7315200" cy="762000"/>
          </a:xfrm>
        </p:spPr>
        <p:txBody>
          <a:bodyPr>
            <a:noAutofit/>
          </a:bodyPr>
          <a:lstStyle/>
          <a:p>
            <a:r>
              <a:rPr lang="en-US" sz="3600" dirty="0"/>
              <a:t>Disability-Specific Organizations</a:t>
            </a:r>
          </a:p>
        </p:txBody>
      </p:sp>
      <p:sp>
        <p:nvSpPr>
          <p:cNvPr id="5123" name="Content Placeholder 2"/>
          <p:cNvSpPr>
            <a:spLocks noGrp="1"/>
          </p:cNvSpPr>
          <p:nvPr>
            <p:ph idx="1"/>
          </p:nvPr>
        </p:nvSpPr>
        <p:spPr>
          <a:xfrm>
            <a:off x="304800" y="914400"/>
            <a:ext cx="7315200" cy="4648200"/>
          </a:xfrm>
        </p:spPr>
        <p:txBody>
          <a:bodyPr>
            <a:normAutofit/>
          </a:bodyPr>
          <a:lstStyle/>
          <a:p>
            <a:r>
              <a:rPr lang="en-US" sz="2600" dirty="0"/>
              <a:t>Autism Speaks   </a:t>
            </a:r>
            <a:br>
              <a:rPr lang="en-US" sz="2600" dirty="0"/>
            </a:br>
            <a:r>
              <a:rPr lang="en-US" sz="2600" dirty="0">
                <a:hlinkClick r:id="rId3"/>
              </a:rPr>
              <a:t>http://www.autismspeaks.org/</a:t>
            </a:r>
            <a:endParaRPr lang="en-US" sz="2600" dirty="0"/>
          </a:p>
          <a:p>
            <a:r>
              <a:rPr lang="en-US" sz="2600" dirty="0"/>
              <a:t>Foothill Autism Alliance    </a:t>
            </a:r>
            <a:r>
              <a:rPr lang="en-US" sz="2600" dirty="0">
                <a:hlinkClick r:id="rId4"/>
              </a:rPr>
              <a:t>http://www.foothillautism.org/</a:t>
            </a:r>
            <a:endParaRPr lang="en-US" sz="2600" dirty="0"/>
          </a:p>
          <a:p>
            <a:r>
              <a:rPr lang="en-US" sz="2600" dirty="0"/>
              <a:t>Armenian Autism Outreach Project    </a:t>
            </a:r>
            <a:r>
              <a:rPr lang="en-US" sz="2600" dirty="0">
                <a:hlinkClick r:id="rId5"/>
              </a:rPr>
              <a:t>http://www.armenianautismoutreach.org/aboutus.php</a:t>
            </a:r>
            <a:endParaRPr lang="en-US" sz="2600" dirty="0"/>
          </a:p>
          <a:p>
            <a:r>
              <a:rPr lang="en-US" sz="2600" dirty="0"/>
              <a:t>Down Syndrome Association of Los Angeles    </a:t>
            </a:r>
            <a:r>
              <a:rPr lang="en-US" sz="2600" dirty="0">
                <a:hlinkClick r:id="rId6"/>
              </a:rPr>
              <a:t>http://www.dsala.org/</a:t>
            </a:r>
            <a:endParaRPr lang="en-US" sz="2600" dirty="0"/>
          </a:p>
          <a:p>
            <a:r>
              <a:rPr lang="en-US" sz="2600" dirty="0"/>
              <a:t>Fragile X Association of Southern California    </a:t>
            </a:r>
            <a:r>
              <a:rPr lang="en-US" sz="2600" dirty="0">
                <a:hlinkClick r:id="rId7"/>
              </a:rPr>
              <a:t>http://www.fraxsocal.org/</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7886700" cy="838200"/>
          </a:xfrm>
        </p:spPr>
        <p:txBody>
          <a:bodyPr>
            <a:normAutofit/>
          </a:bodyPr>
          <a:lstStyle/>
          <a:p>
            <a:r>
              <a:rPr lang="en-US" sz="3600" dirty="0"/>
              <a:t>Developmental Guidance</a:t>
            </a:r>
          </a:p>
        </p:txBody>
      </p:sp>
      <p:sp>
        <p:nvSpPr>
          <p:cNvPr id="3" name="Content Placeholder 2"/>
          <p:cNvSpPr>
            <a:spLocks noGrp="1"/>
          </p:cNvSpPr>
          <p:nvPr>
            <p:ph idx="1"/>
          </p:nvPr>
        </p:nvSpPr>
        <p:spPr>
          <a:xfrm>
            <a:off x="228600" y="1143000"/>
            <a:ext cx="8534400" cy="4953000"/>
          </a:xfrm>
        </p:spPr>
        <p:txBody>
          <a:bodyPr>
            <a:normAutofit fontScale="85000" lnSpcReduction="20000"/>
          </a:bodyPr>
          <a:lstStyle/>
          <a:p>
            <a:r>
              <a:rPr lang="en-US" sz="3600" dirty="0">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Learn the Signs: Act Early</a:t>
            </a:r>
          </a:p>
          <a:p>
            <a:pPr lvl="1"/>
            <a:r>
              <a:rPr lang="en-US" sz="2800" dirty="0">
                <a:latin typeface="Arial" panose="020B0604020202020204" pitchFamily="34" charset="0"/>
                <a:cs typeface="Arial" panose="020B0604020202020204" pitchFamily="34" charset="0"/>
              </a:rPr>
              <a:t>Give </a:t>
            </a:r>
            <a:r>
              <a:rPr lang="en-US" sz="2800" b="1" dirty="0">
                <a:latin typeface="Arial" panose="020B0604020202020204" pitchFamily="34" charset="0"/>
                <a:cs typeface="Arial" panose="020B0604020202020204" pitchFamily="34" charset="0"/>
              </a:rPr>
              <a:t>all parents </a:t>
            </a:r>
            <a:r>
              <a:rPr lang="en-US" sz="2800" dirty="0">
                <a:latin typeface="Arial" panose="020B0604020202020204" pitchFamily="34" charset="0"/>
                <a:cs typeface="Arial" panose="020B0604020202020204" pitchFamily="34" charset="0"/>
              </a:rPr>
              <a:t>the </a:t>
            </a:r>
            <a:r>
              <a:rPr lang="en-US" sz="2800" i="1" dirty="0">
                <a:latin typeface="Arial" panose="020B0604020202020204" pitchFamily="34" charset="0"/>
                <a:cs typeface="Arial" panose="020B0604020202020204" pitchFamily="34" charset="0"/>
              </a:rPr>
              <a:t>Milestones Moments </a:t>
            </a:r>
            <a:r>
              <a:rPr lang="en-US" sz="2800" dirty="0">
                <a:latin typeface="Arial" panose="020B0604020202020204" pitchFamily="34" charset="0"/>
                <a:cs typeface="Arial" panose="020B0604020202020204" pitchFamily="34" charset="0"/>
              </a:rPr>
              <a:t>booklet.</a:t>
            </a:r>
          </a:p>
          <a:p>
            <a:pPr lvl="1"/>
            <a:r>
              <a:rPr lang="en-US" sz="2800" dirty="0">
                <a:latin typeface="Arial" panose="020B0604020202020204" pitchFamily="34" charset="0"/>
                <a:cs typeface="Arial" panose="020B0604020202020204" pitchFamily="34" charset="0"/>
              </a:rPr>
              <a:t>Review with them the appropriate page for their child’s age:</a:t>
            </a:r>
          </a:p>
          <a:p>
            <a:pPr lvl="2"/>
            <a:r>
              <a:rPr lang="en-US" sz="2800" dirty="0">
                <a:latin typeface="Arial" panose="020B0604020202020204" pitchFamily="34" charset="0"/>
                <a:cs typeface="Arial" panose="020B0604020202020204" pitchFamily="34" charset="0"/>
              </a:rPr>
              <a:t>Discuss the milestones that their child has reached.</a:t>
            </a:r>
          </a:p>
          <a:p>
            <a:pPr lvl="2"/>
            <a:r>
              <a:rPr lang="en-US" sz="2800" dirty="0">
                <a:latin typeface="Arial" panose="020B0604020202020204" pitchFamily="34" charset="0"/>
                <a:cs typeface="Arial" panose="020B0604020202020204" pitchFamily="34" charset="0"/>
              </a:rPr>
              <a:t>Discuss the ideas for activities they can do at home.</a:t>
            </a:r>
          </a:p>
          <a:p>
            <a:pPr lvl="1"/>
            <a:r>
              <a:rPr lang="en-US" sz="2800" dirty="0">
                <a:latin typeface="Arial" panose="020B0604020202020204" pitchFamily="34" charset="0"/>
                <a:cs typeface="Arial" panose="020B0604020202020204" pitchFamily="34" charset="0"/>
              </a:rPr>
              <a:t>Encourage them to look ahead at the milestones coming up next for their child.</a:t>
            </a:r>
          </a:p>
          <a:p>
            <a:pPr lvl="1"/>
            <a:r>
              <a:rPr lang="en-US" sz="2800" dirty="0">
                <a:latin typeface="Arial" panose="020B0604020202020204" pitchFamily="34" charset="0"/>
                <a:cs typeface="Arial" panose="020B0604020202020204" pitchFamily="34" charset="0"/>
              </a:rPr>
              <a:t>If the parent has a cellphone, encourage them to download the Milestones Tracker app. This is an app version of the </a:t>
            </a:r>
            <a:r>
              <a:rPr lang="en-US" sz="2800" i="1" dirty="0">
                <a:latin typeface="Arial" panose="020B0604020202020204" pitchFamily="34" charset="0"/>
                <a:cs typeface="Arial" panose="020B0604020202020204" pitchFamily="34" charset="0"/>
              </a:rPr>
              <a:t>Milestones Moments </a:t>
            </a:r>
            <a:r>
              <a:rPr lang="en-US" sz="2800" dirty="0">
                <a:latin typeface="Arial" panose="020B0604020202020204" pitchFamily="34" charset="0"/>
                <a:cs typeface="Arial" panose="020B0604020202020204" pitchFamily="34" charset="0"/>
              </a:rPr>
              <a:t>booklet.</a:t>
            </a:r>
          </a:p>
          <a:p>
            <a:r>
              <a:rPr lang="en-US" sz="3300" b="1" dirty="0">
                <a:latin typeface="Arial" panose="020B0604020202020204" pitchFamily="34" charset="0"/>
                <a:cs typeface="Arial" panose="020B0604020202020204" pitchFamily="34" charset="0"/>
              </a:rPr>
              <a:t>Vroom</a:t>
            </a:r>
          </a:p>
          <a:p>
            <a:pPr lvl="1"/>
            <a:r>
              <a:rPr lang="en-US" sz="2800" dirty="0">
                <a:latin typeface="Arial" panose="020B0604020202020204" pitchFamily="34" charset="0"/>
                <a:cs typeface="Arial" panose="020B0604020202020204" pitchFamily="34" charset="0"/>
              </a:rPr>
              <a:t>Vroom can be downloaded as an app and provides science-based video examples of ways to connect with your child and support their development.</a:t>
            </a:r>
            <a:endParaRPr lang="en-US" sz="2800" i="1"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1200"/>
            <a:ext cx="7543800" cy="901800"/>
          </a:xfrm>
        </p:spPr>
        <p:txBody>
          <a:bodyPr>
            <a:normAutofit/>
          </a:bodyPr>
          <a:lstStyle/>
          <a:p>
            <a:r>
              <a:rPr lang="en-US" sz="3600" dirty="0"/>
              <a:t>Screening and Referral Algorithm</a:t>
            </a:r>
          </a:p>
        </p:txBody>
      </p:sp>
      <p:sp>
        <p:nvSpPr>
          <p:cNvPr id="3" name="Content Placeholder 2"/>
          <p:cNvSpPr>
            <a:spLocks noGrp="1"/>
          </p:cNvSpPr>
          <p:nvPr>
            <p:ph idx="1"/>
          </p:nvPr>
        </p:nvSpPr>
        <p:spPr>
          <a:xfrm>
            <a:off x="304800" y="1143000"/>
            <a:ext cx="7886700" cy="1603375"/>
          </a:xfrm>
        </p:spPr>
        <p:txBody>
          <a:bodyPr>
            <a:normAutofit/>
          </a:bodyPr>
          <a:lstStyle/>
          <a:p>
            <a:r>
              <a:rPr lang="en-US" sz="2800" dirty="0">
                <a:latin typeface="Arial" panose="020B0604020202020204" pitchFamily="34" charset="0"/>
                <a:cs typeface="Arial" panose="020B0604020202020204" pitchFamily="34" charset="0"/>
              </a:rPr>
              <a:t>When delays are identified on the screening tool, the algorithms on the next pages provide guidance about where to make referrals.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458200" cy="812160"/>
          </a:xfrm>
        </p:spPr>
        <p:txBody>
          <a:bodyPr bIns="0" anchor="t">
            <a:noAutofit/>
          </a:bodyPr>
          <a:lstStyle/>
          <a:p>
            <a:pPr>
              <a:lnSpc>
                <a:spcPct val="100000"/>
              </a:lnSpc>
            </a:pPr>
            <a:r>
              <a:rPr lang="en-US" sz="2400" b="1" dirty="0">
                <a:solidFill>
                  <a:srgbClr val="6C297C"/>
                </a:solidFill>
                <a:latin typeface="Arial" pitchFamily="34" charset="0"/>
                <a:cs typeface="Arial" pitchFamily="34" charset="0"/>
              </a:rPr>
              <a:t>Screening and Referral Algorithm: Birth through 2 Years</a:t>
            </a:r>
            <a:br>
              <a:rPr lang="en-US" sz="2400" b="1" dirty="0">
                <a:solidFill>
                  <a:srgbClr val="0C8A7D"/>
                </a:solidFill>
                <a:latin typeface="Arial" pitchFamily="34" charset="0"/>
                <a:cs typeface="Arial" pitchFamily="34" charset="0"/>
              </a:rPr>
            </a:br>
            <a:r>
              <a:rPr lang="en-US" sz="1800" b="1" dirty="0">
                <a:latin typeface="Arial" pitchFamily="34" charset="0"/>
                <a:cs typeface="Arial" pitchFamily="34" charset="0"/>
              </a:rPr>
              <a:t>Screen as part of assessment intake and every 6 months</a:t>
            </a:r>
          </a:p>
        </p:txBody>
      </p:sp>
      <p:sp>
        <p:nvSpPr>
          <p:cNvPr id="35" name="Date Placeholder 3">
            <a:extLst>
              <a:ext uri="{FF2B5EF4-FFF2-40B4-BE49-F238E27FC236}">
                <a16:creationId xmlns:a16="http://schemas.microsoft.com/office/drawing/2014/main" id="{B75BE629-1F3F-44B0-8EC8-A965BCF43DBE}"/>
              </a:ext>
            </a:extLst>
          </p:cNvPr>
          <p:cNvSpPr>
            <a:spLocks noGrp="1"/>
          </p:cNvSpPr>
          <p:nvPr>
            <p:ph type="dt" sz="half" idx="10"/>
          </p:nvPr>
        </p:nvSpPr>
        <p:spPr>
          <a:xfrm>
            <a:off x="628650" y="6356355"/>
            <a:ext cx="2057400" cy="365125"/>
          </a:xfrm>
        </p:spPr>
        <p:txBody>
          <a:bodyPr/>
          <a:lstStyle/>
          <a:p>
            <a:fld id="{1012E161-FB99-44EB-B0D8-4A4079EF250F}" type="datetime1">
              <a:rPr lang="en-US" smtClean="0"/>
              <a:pPr/>
              <a:t>7/5/2022</a:t>
            </a:fld>
            <a:endParaRPr lang="en-US" dirty="0"/>
          </a:p>
        </p:txBody>
      </p:sp>
      <p:sp>
        <p:nvSpPr>
          <p:cNvPr id="36" name="Footer Placeholder 4">
            <a:extLst>
              <a:ext uri="{FF2B5EF4-FFF2-40B4-BE49-F238E27FC236}">
                <a16:creationId xmlns:a16="http://schemas.microsoft.com/office/drawing/2014/main" id="{7A34088C-34A7-4992-B1DE-28481294BB0B}"/>
              </a:ext>
            </a:extLst>
          </p:cNvPr>
          <p:cNvSpPr>
            <a:spLocks noGrp="1"/>
          </p:cNvSpPr>
          <p:nvPr>
            <p:ph type="ftr" sz="quarter" idx="11"/>
          </p:nvPr>
        </p:nvSpPr>
        <p:spPr>
          <a:xfrm>
            <a:off x="3028950" y="6356355"/>
            <a:ext cx="3086100" cy="365125"/>
          </a:xfrm>
        </p:spPr>
        <p:txBody>
          <a:bodyPr/>
          <a:lstStyle/>
          <a:p>
            <a:endParaRPr lang="en-US" dirty="0"/>
          </a:p>
        </p:txBody>
      </p:sp>
      <p:grpSp>
        <p:nvGrpSpPr>
          <p:cNvPr id="40" name="Group 39"/>
          <p:cNvGrpSpPr/>
          <p:nvPr/>
        </p:nvGrpSpPr>
        <p:grpSpPr>
          <a:xfrm rot="10800000">
            <a:off x="8551791" y="76201"/>
            <a:ext cx="516009" cy="514407"/>
            <a:chOff x="76200" y="6199660"/>
            <a:chExt cx="516009" cy="514407"/>
          </a:xfrm>
        </p:grpSpPr>
        <p:sp>
          <p:nvSpPr>
            <p:cNvPr id="41" name="Rectangle 40"/>
            <p:cNvSpPr/>
            <p:nvPr userDrawn="1"/>
          </p:nvSpPr>
          <p:spPr>
            <a:xfrm>
              <a:off x="76200" y="6199660"/>
              <a:ext cx="237067" cy="237067"/>
            </a:xfrm>
            <a:prstGeom prst="rect">
              <a:avLst/>
            </a:prstGeom>
            <a:solidFill>
              <a:srgbClr val="6C29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4" name="Rectangle 43"/>
            <p:cNvSpPr/>
            <p:nvPr userDrawn="1"/>
          </p:nvSpPr>
          <p:spPr>
            <a:xfrm>
              <a:off x="76200" y="6477000"/>
              <a:ext cx="237067" cy="237067"/>
            </a:xfrm>
            <a:prstGeom prst="rect">
              <a:avLst/>
            </a:prstGeom>
            <a:solidFill>
              <a:srgbClr val="D159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5" name="Rectangle 44"/>
            <p:cNvSpPr/>
            <p:nvPr userDrawn="1"/>
          </p:nvSpPr>
          <p:spPr>
            <a:xfrm>
              <a:off x="355142" y="6477000"/>
              <a:ext cx="237067" cy="237067"/>
            </a:xfrm>
            <a:prstGeom prst="rect">
              <a:avLst/>
            </a:prstGeom>
            <a:solidFill>
              <a:srgbClr val="007C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54772" y="812160"/>
            <a:ext cx="8041971" cy="5257799"/>
          </a:xfrm>
          <a:prstGeom prst="rect">
            <a:avLst/>
          </a:prstGeom>
        </p:spPr>
      </p:pic>
      <p:sp>
        <p:nvSpPr>
          <p:cNvPr id="33" name="Rectangle 32">
            <a:extLst>
              <a:ext uri="{FF2B5EF4-FFF2-40B4-BE49-F238E27FC236}">
                <a16:creationId xmlns:a16="http://schemas.microsoft.com/office/drawing/2014/main" id="{BDC84C60-4CBD-B749-885C-B22B214DB2D2}"/>
              </a:ext>
            </a:extLst>
          </p:cNvPr>
          <p:cNvSpPr/>
          <p:nvPr/>
        </p:nvSpPr>
        <p:spPr>
          <a:xfrm>
            <a:off x="0" y="6248400"/>
            <a:ext cx="9144000" cy="609600"/>
          </a:xfrm>
          <a:prstGeom prst="rect">
            <a:avLst/>
          </a:prstGeom>
          <a:solidFill>
            <a:srgbClr val="A7CCEA"/>
          </a:solidFill>
          <a:ln>
            <a:solidFill>
              <a:srgbClr val="BBD7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4" name="Rectangle 33">
            <a:extLst>
              <a:ext uri="{FF2B5EF4-FFF2-40B4-BE49-F238E27FC236}">
                <a16:creationId xmlns:a16="http://schemas.microsoft.com/office/drawing/2014/main" id="{961BBC1C-69D9-9641-8F27-CFA687BB00D6}"/>
              </a:ext>
            </a:extLst>
          </p:cNvPr>
          <p:cNvSpPr/>
          <p:nvPr/>
        </p:nvSpPr>
        <p:spPr>
          <a:xfrm>
            <a:off x="457200" y="6370965"/>
            <a:ext cx="7924800" cy="407804"/>
          </a:xfrm>
          <a:prstGeom prst="rect">
            <a:avLst/>
          </a:prstGeom>
          <a:noFill/>
        </p:spPr>
        <p:txBody>
          <a:bodyPr wrap="square">
            <a:spAutoFit/>
          </a:bodyPr>
          <a:lstStyle/>
          <a:p>
            <a:pPr algn="l">
              <a:lnSpc>
                <a:spcPct val="100000"/>
              </a:lnSpc>
            </a:pPr>
            <a:r>
              <a:rPr lang="en-US" sz="1050" b="1" i="0" kern="1200" dirty="0">
                <a:solidFill>
                  <a:srgbClr val="78B0DF"/>
                </a:solidFill>
                <a:latin typeface="Arial"/>
                <a:ea typeface="+mn-ea"/>
                <a:cs typeface="Arial"/>
              </a:rPr>
              <a:t>EARLY SCREENING, BETTER OUTCOMES:</a:t>
            </a:r>
          </a:p>
          <a:p>
            <a:pPr rtl="0"/>
            <a:r>
              <a:rPr lang="en-US" sz="1000" b="0" i="0" u="none" strike="noStrike" kern="1200" baseline="0" dirty="0">
                <a:solidFill>
                  <a:schemeClr val="bg1"/>
                </a:solidFill>
                <a:latin typeface="Arial"/>
                <a:ea typeface="+mn-ea"/>
                <a:cs typeface="Arial"/>
              </a:rPr>
              <a:t>Developmental Screening, Referral and Outreach Toolkit for Family Resource Centers</a:t>
            </a:r>
          </a:p>
        </p:txBody>
      </p:sp>
      <p:grpSp>
        <p:nvGrpSpPr>
          <p:cNvPr id="38" name="Group 37">
            <a:extLst>
              <a:ext uri="{FF2B5EF4-FFF2-40B4-BE49-F238E27FC236}">
                <a16:creationId xmlns:a16="http://schemas.microsoft.com/office/drawing/2014/main" id="{937AEEA2-7A00-3942-8402-FE21862C95A1}"/>
              </a:ext>
            </a:extLst>
          </p:cNvPr>
          <p:cNvGrpSpPr/>
          <p:nvPr/>
        </p:nvGrpSpPr>
        <p:grpSpPr>
          <a:xfrm>
            <a:off x="76201" y="6468533"/>
            <a:ext cx="314243" cy="313267"/>
            <a:chOff x="76200" y="6199660"/>
            <a:chExt cx="516009" cy="514407"/>
          </a:xfrm>
        </p:grpSpPr>
        <p:sp>
          <p:nvSpPr>
            <p:cNvPr id="39" name="Rectangle 38">
              <a:extLst>
                <a:ext uri="{FF2B5EF4-FFF2-40B4-BE49-F238E27FC236}">
                  <a16:creationId xmlns:a16="http://schemas.microsoft.com/office/drawing/2014/main" id="{E1A4EC98-892E-7345-ADE4-17F0A49996F4}"/>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2" name="Rectangle 41">
              <a:extLst>
                <a:ext uri="{FF2B5EF4-FFF2-40B4-BE49-F238E27FC236}">
                  <a16:creationId xmlns:a16="http://schemas.microsoft.com/office/drawing/2014/main" id="{F9A67DB3-E5D1-1544-BF6D-91AF9DE895D5}"/>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3" name="Rectangle 42">
              <a:extLst>
                <a:ext uri="{FF2B5EF4-FFF2-40B4-BE49-F238E27FC236}">
                  <a16:creationId xmlns:a16="http://schemas.microsoft.com/office/drawing/2014/main" id="{C2C8E859-1473-E042-A486-EFDA98EFBFCD}"/>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46" name="Group 45">
            <a:extLst>
              <a:ext uri="{FF2B5EF4-FFF2-40B4-BE49-F238E27FC236}">
                <a16:creationId xmlns:a16="http://schemas.microsoft.com/office/drawing/2014/main" id="{2A01CBB8-3F3C-F144-A0FE-B3CCB5D3D772}"/>
              </a:ext>
            </a:extLst>
          </p:cNvPr>
          <p:cNvGrpSpPr/>
          <p:nvPr/>
        </p:nvGrpSpPr>
        <p:grpSpPr>
          <a:xfrm>
            <a:off x="5610032" y="6351959"/>
            <a:ext cx="3369203" cy="490368"/>
            <a:chOff x="5610032" y="6351959"/>
            <a:chExt cx="3369203" cy="490368"/>
          </a:xfrm>
        </p:grpSpPr>
        <p:pic>
          <p:nvPicPr>
            <p:cNvPr id="49" name="Picture 48" descr="F5LA_Logo_color-2014.png">
              <a:extLst>
                <a:ext uri="{FF2B5EF4-FFF2-40B4-BE49-F238E27FC236}">
                  <a16:creationId xmlns:a16="http://schemas.microsoft.com/office/drawing/2014/main" id="{70772406-BBDC-8740-B76B-8C3B09D6582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51" name="Picture 50" descr="CHLA Butterfly Logo®_No Tagline.png">
              <a:extLst>
                <a:ext uri="{FF2B5EF4-FFF2-40B4-BE49-F238E27FC236}">
                  <a16:creationId xmlns:a16="http://schemas.microsoft.com/office/drawing/2014/main" id="{B2005F2D-23B5-7344-9FEE-806B2643113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58" name="Picture 57">
              <a:extLst>
                <a:ext uri="{FF2B5EF4-FFF2-40B4-BE49-F238E27FC236}">
                  <a16:creationId xmlns:a16="http://schemas.microsoft.com/office/drawing/2014/main" id="{3974F10F-A322-8640-92BD-FDD53E7C85D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59" name="Picture 58">
              <a:extLst>
                <a:ext uri="{FF2B5EF4-FFF2-40B4-BE49-F238E27FC236}">
                  <a16:creationId xmlns:a16="http://schemas.microsoft.com/office/drawing/2014/main" id="{C5C5EF11-47FC-C947-9504-1DD5C8FC9D9A}"/>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520"/>
            <a:ext cx="8229600" cy="914400"/>
          </a:xfrm>
        </p:spPr>
        <p:txBody>
          <a:bodyPr lIns="91440" tIns="45720" rIns="91440" bIns="0" anchor="t">
            <a:noAutofit/>
          </a:bodyPr>
          <a:lstStyle/>
          <a:p>
            <a:pPr>
              <a:lnSpc>
                <a:spcPct val="100000"/>
              </a:lnSpc>
            </a:pPr>
            <a:r>
              <a:rPr lang="en-US" sz="2400" b="1" dirty="0">
                <a:solidFill>
                  <a:srgbClr val="6C297C"/>
                </a:solidFill>
                <a:latin typeface="Arial" pitchFamily="34" charset="0"/>
                <a:cs typeface="Arial" pitchFamily="34" charset="0"/>
              </a:rPr>
              <a:t>Screening and Referral Algorithm: 3 through 5 Years</a:t>
            </a:r>
            <a:br>
              <a:rPr lang="en-US" sz="2400" dirty="0">
                <a:latin typeface="Arial" pitchFamily="34" charset="0"/>
                <a:cs typeface="Arial" pitchFamily="34" charset="0"/>
              </a:rPr>
            </a:br>
            <a:r>
              <a:rPr lang="en-US" sz="1800" b="1" dirty="0">
                <a:latin typeface="Arial" pitchFamily="34" charset="0"/>
                <a:cs typeface="Arial" pitchFamily="34" charset="0"/>
              </a:rPr>
              <a:t>Screen as part of assessment intake &amp; every 6 months</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rcRect/>
          <a:stretch/>
        </p:blipFill>
        <p:spPr>
          <a:xfrm>
            <a:off x="597434" y="838200"/>
            <a:ext cx="8045632" cy="5228053"/>
          </a:xfrm>
          <a:prstGeom prst="rect">
            <a:avLst/>
          </a:prstGeom>
        </p:spPr>
      </p:pic>
      <p:sp>
        <p:nvSpPr>
          <p:cNvPr id="28" name="Date Placeholder 3">
            <a:extLst>
              <a:ext uri="{FF2B5EF4-FFF2-40B4-BE49-F238E27FC236}">
                <a16:creationId xmlns:a16="http://schemas.microsoft.com/office/drawing/2014/main" id="{B75BE629-1F3F-44B0-8EC8-A965BCF43DBE}"/>
              </a:ext>
            </a:extLst>
          </p:cNvPr>
          <p:cNvSpPr>
            <a:spLocks noGrp="1"/>
          </p:cNvSpPr>
          <p:nvPr>
            <p:ph type="dt" sz="half" idx="10"/>
          </p:nvPr>
        </p:nvSpPr>
        <p:spPr>
          <a:xfrm>
            <a:off x="628650" y="6356355"/>
            <a:ext cx="2057400" cy="365125"/>
          </a:xfrm>
        </p:spPr>
        <p:txBody>
          <a:bodyPr/>
          <a:lstStyle/>
          <a:p>
            <a:fld id="{1012E161-FB99-44EB-B0D8-4A4079EF250F}" type="datetime1">
              <a:rPr lang="en-US" smtClean="0"/>
              <a:pPr/>
              <a:t>7/5/2022</a:t>
            </a:fld>
            <a:endParaRPr lang="en-US" dirty="0"/>
          </a:p>
        </p:txBody>
      </p:sp>
      <p:sp>
        <p:nvSpPr>
          <p:cNvPr id="29" name="Footer Placeholder 4">
            <a:extLst>
              <a:ext uri="{FF2B5EF4-FFF2-40B4-BE49-F238E27FC236}">
                <a16:creationId xmlns:a16="http://schemas.microsoft.com/office/drawing/2014/main" id="{7A34088C-34A7-4992-B1DE-28481294BB0B}"/>
              </a:ext>
            </a:extLst>
          </p:cNvPr>
          <p:cNvSpPr>
            <a:spLocks noGrp="1"/>
          </p:cNvSpPr>
          <p:nvPr>
            <p:ph type="ftr" sz="quarter" idx="11"/>
          </p:nvPr>
        </p:nvSpPr>
        <p:spPr>
          <a:xfrm>
            <a:off x="3028950" y="6356355"/>
            <a:ext cx="3086100" cy="365125"/>
          </a:xfrm>
        </p:spPr>
        <p:txBody>
          <a:bodyPr/>
          <a:lstStyle/>
          <a:p>
            <a:endParaRPr lang="en-US" dirty="0"/>
          </a:p>
        </p:txBody>
      </p:sp>
      <p:sp>
        <p:nvSpPr>
          <p:cNvPr id="22" name="Date Placeholder 3">
            <a:extLst>
              <a:ext uri="{FF2B5EF4-FFF2-40B4-BE49-F238E27FC236}">
                <a16:creationId xmlns:a16="http://schemas.microsoft.com/office/drawing/2014/main" id="{F8E82929-CEBB-B048-B844-066F5187C89E}"/>
              </a:ext>
            </a:extLst>
          </p:cNvPr>
          <p:cNvSpPr txBox="1">
            <a:spLocks/>
          </p:cNvSpPr>
          <p:nvPr/>
        </p:nvSpPr>
        <p:spPr>
          <a:xfrm>
            <a:off x="628650" y="635635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2E161-FB99-44EB-B0D8-4A4079EF250F}" type="datetime1">
              <a:rPr lang="en-US" smtClean="0"/>
              <a:pPr/>
              <a:t>7/5/2022</a:t>
            </a:fld>
            <a:endParaRPr lang="en-US" dirty="0"/>
          </a:p>
        </p:txBody>
      </p:sp>
      <p:grpSp>
        <p:nvGrpSpPr>
          <p:cNvPr id="23" name="Group 22">
            <a:extLst>
              <a:ext uri="{FF2B5EF4-FFF2-40B4-BE49-F238E27FC236}">
                <a16:creationId xmlns:a16="http://schemas.microsoft.com/office/drawing/2014/main" id="{D16649D7-5B17-B941-AAC9-142AD15C338B}"/>
              </a:ext>
            </a:extLst>
          </p:cNvPr>
          <p:cNvGrpSpPr/>
          <p:nvPr/>
        </p:nvGrpSpPr>
        <p:grpSpPr>
          <a:xfrm rot="10800000">
            <a:off x="8551791" y="76201"/>
            <a:ext cx="516009" cy="514407"/>
            <a:chOff x="76200" y="6199660"/>
            <a:chExt cx="516009" cy="514407"/>
          </a:xfrm>
        </p:grpSpPr>
        <p:sp>
          <p:nvSpPr>
            <p:cNvPr id="24" name="Rectangle 23">
              <a:extLst>
                <a:ext uri="{FF2B5EF4-FFF2-40B4-BE49-F238E27FC236}">
                  <a16:creationId xmlns:a16="http://schemas.microsoft.com/office/drawing/2014/main" id="{A4BFF19F-6C3D-6B43-9D1E-AFEAE23DC2A0}"/>
                </a:ext>
              </a:extLst>
            </p:cNvPr>
            <p:cNvSpPr/>
            <p:nvPr userDrawn="1"/>
          </p:nvSpPr>
          <p:spPr>
            <a:xfrm>
              <a:off x="76200" y="6199660"/>
              <a:ext cx="237067" cy="237067"/>
            </a:xfrm>
            <a:prstGeom prst="rect">
              <a:avLst/>
            </a:prstGeom>
            <a:solidFill>
              <a:srgbClr val="6C29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5" name="Rectangle 24">
              <a:extLst>
                <a:ext uri="{FF2B5EF4-FFF2-40B4-BE49-F238E27FC236}">
                  <a16:creationId xmlns:a16="http://schemas.microsoft.com/office/drawing/2014/main" id="{257BA2EE-83DB-444B-B5E7-79C123628770}"/>
                </a:ext>
              </a:extLst>
            </p:cNvPr>
            <p:cNvSpPr/>
            <p:nvPr userDrawn="1"/>
          </p:nvSpPr>
          <p:spPr>
            <a:xfrm>
              <a:off x="76200" y="6477000"/>
              <a:ext cx="237067" cy="237067"/>
            </a:xfrm>
            <a:prstGeom prst="rect">
              <a:avLst/>
            </a:prstGeom>
            <a:solidFill>
              <a:srgbClr val="D159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6" name="Rectangle 25">
              <a:extLst>
                <a:ext uri="{FF2B5EF4-FFF2-40B4-BE49-F238E27FC236}">
                  <a16:creationId xmlns:a16="http://schemas.microsoft.com/office/drawing/2014/main" id="{0533E8B2-CC8C-9F48-8934-2C519685857E}"/>
                </a:ext>
              </a:extLst>
            </p:cNvPr>
            <p:cNvSpPr/>
            <p:nvPr userDrawn="1"/>
          </p:nvSpPr>
          <p:spPr>
            <a:xfrm>
              <a:off x="355142" y="6477000"/>
              <a:ext cx="237067" cy="237067"/>
            </a:xfrm>
            <a:prstGeom prst="rect">
              <a:avLst/>
            </a:prstGeom>
            <a:solidFill>
              <a:srgbClr val="007C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31" name="Rectangle 30">
            <a:extLst>
              <a:ext uri="{FF2B5EF4-FFF2-40B4-BE49-F238E27FC236}">
                <a16:creationId xmlns:a16="http://schemas.microsoft.com/office/drawing/2014/main" id="{ACA56AD4-4869-A945-AE4E-C108033242FB}"/>
              </a:ext>
            </a:extLst>
          </p:cNvPr>
          <p:cNvSpPr/>
          <p:nvPr/>
        </p:nvSpPr>
        <p:spPr>
          <a:xfrm>
            <a:off x="0" y="6248400"/>
            <a:ext cx="9144000" cy="609600"/>
          </a:xfrm>
          <a:prstGeom prst="rect">
            <a:avLst/>
          </a:prstGeom>
          <a:solidFill>
            <a:srgbClr val="A7CCEA"/>
          </a:solidFill>
          <a:ln>
            <a:solidFill>
              <a:srgbClr val="BBD7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2" name="Rectangle 31">
            <a:extLst>
              <a:ext uri="{FF2B5EF4-FFF2-40B4-BE49-F238E27FC236}">
                <a16:creationId xmlns:a16="http://schemas.microsoft.com/office/drawing/2014/main" id="{FD36A2D3-BBCF-4F48-98A2-414803B4D38D}"/>
              </a:ext>
            </a:extLst>
          </p:cNvPr>
          <p:cNvSpPr/>
          <p:nvPr/>
        </p:nvSpPr>
        <p:spPr>
          <a:xfrm>
            <a:off x="457200" y="6370965"/>
            <a:ext cx="7924800" cy="407804"/>
          </a:xfrm>
          <a:prstGeom prst="rect">
            <a:avLst/>
          </a:prstGeom>
          <a:noFill/>
        </p:spPr>
        <p:txBody>
          <a:bodyPr wrap="square">
            <a:spAutoFit/>
          </a:bodyPr>
          <a:lstStyle/>
          <a:p>
            <a:pPr algn="l">
              <a:lnSpc>
                <a:spcPct val="100000"/>
              </a:lnSpc>
            </a:pPr>
            <a:r>
              <a:rPr lang="en-US" sz="1050" b="1" i="0" kern="1200" dirty="0">
                <a:solidFill>
                  <a:srgbClr val="78B0DF"/>
                </a:solidFill>
                <a:latin typeface="Arial"/>
                <a:ea typeface="+mn-ea"/>
                <a:cs typeface="Arial"/>
              </a:rPr>
              <a:t>EARLY SCREENING, BETTER OUTCOMES:</a:t>
            </a:r>
          </a:p>
          <a:p>
            <a:pPr rtl="0"/>
            <a:r>
              <a:rPr lang="en-US" sz="1000" b="0" i="0" u="none" strike="noStrike" kern="1200" baseline="0" dirty="0">
                <a:solidFill>
                  <a:schemeClr val="bg1"/>
                </a:solidFill>
                <a:latin typeface="Arial"/>
                <a:ea typeface="+mn-ea"/>
                <a:cs typeface="Arial"/>
              </a:rPr>
              <a:t>Developmental Screening, Referral and Outreach Toolkit for Family Resource Centers</a:t>
            </a:r>
          </a:p>
        </p:txBody>
      </p:sp>
      <p:grpSp>
        <p:nvGrpSpPr>
          <p:cNvPr id="34" name="Group 33">
            <a:extLst>
              <a:ext uri="{FF2B5EF4-FFF2-40B4-BE49-F238E27FC236}">
                <a16:creationId xmlns:a16="http://schemas.microsoft.com/office/drawing/2014/main" id="{2422A8A0-0F2C-AA41-A995-39696F46E366}"/>
              </a:ext>
            </a:extLst>
          </p:cNvPr>
          <p:cNvGrpSpPr/>
          <p:nvPr/>
        </p:nvGrpSpPr>
        <p:grpSpPr>
          <a:xfrm>
            <a:off x="76201" y="6468533"/>
            <a:ext cx="314243" cy="313267"/>
            <a:chOff x="76200" y="6199660"/>
            <a:chExt cx="516009" cy="514407"/>
          </a:xfrm>
        </p:grpSpPr>
        <p:sp>
          <p:nvSpPr>
            <p:cNvPr id="42" name="Rectangle 41">
              <a:extLst>
                <a:ext uri="{FF2B5EF4-FFF2-40B4-BE49-F238E27FC236}">
                  <a16:creationId xmlns:a16="http://schemas.microsoft.com/office/drawing/2014/main" id="{AC055FA5-B6FD-5945-BAC1-9F1C78F74F52}"/>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3" name="Rectangle 42">
              <a:extLst>
                <a:ext uri="{FF2B5EF4-FFF2-40B4-BE49-F238E27FC236}">
                  <a16:creationId xmlns:a16="http://schemas.microsoft.com/office/drawing/2014/main" id="{C3F69C2C-1473-894C-A3A2-470111C5D97C}"/>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6" name="Rectangle 45">
              <a:extLst>
                <a:ext uri="{FF2B5EF4-FFF2-40B4-BE49-F238E27FC236}">
                  <a16:creationId xmlns:a16="http://schemas.microsoft.com/office/drawing/2014/main" id="{9546717D-AF43-8542-A5C1-2441156E7A33}"/>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49" name="Group 48">
            <a:extLst>
              <a:ext uri="{FF2B5EF4-FFF2-40B4-BE49-F238E27FC236}">
                <a16:creationId xmlns:a16="http://schemas.microsoft.com/office/drawing/2014/main" id="{BD21B36B-87CC-F24B-94AE-8CB80F59C838}"/>
              </a:ext>
            </a:extLst>
          </p:cNvPr>
          <p:cNvGrpSpPr/>
          <p:nvPr/>
        </p:nvGrpSpPr>
        <p:grpSpPr>
          <a:xfrm>
            <a:off x="5610032" y="6351959"/>
            <a:ext cx="3369203" cy="490368"/>
            <a:chOff x="5610032" y="6351959"/>
            <a:chExt cx="3369203" cy="490368"/>
          </a:xfrm>
        </p:grpSpPr>
        <p:pic>
          <p:nvPicPr>
            <p:cNvPr id="51" name="Picture 50" descr="F5LA_Logo_color-2014.png">
              <a:extLst>
                <a:ext uri="{FF2B5EF4-FFF2-40B4-BE49-F238E27FC236}">
                  <a16:creationId xmlns:a16="http://schemas.microsoft.com/office/drawing/2014/main" id="{47C4F1A3-6DDE-364D-BFD2-18E42B05C8C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52" name="Picture 51" descr="CHLA Butterfly Logo®_No Tagline.png">
              <a:extLst>
                <a:ext uri="{FF2B5EF4-FFF2-40B4-BE49-F238E27FC236}">
                  <a16:creationId xmlns:a16="http://schemas.microsoft.com/office/drawing/2014/main" id="{8BDE94B1-65C8-AE4D-B13C-5EF1CD7F489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53" name="Picture 52">
              <a:extLst>
                <a:ext uri="{FF2B5EF4-FFF2-40B4-BE49-F238E27FC236}">
                  <a16:creationId xmlns:a16="http://schemas.microsoft.com/office/drawing/2014/main" id="{4FEA058F-CA32-CD4C-948A-166B3051765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54" name="Picture 53">
              <a:extLst>
                <a:ext uri="{FF2B5EF4-FFF2-40B4-BE49-F238E27FC236}">
                  <a16:creationId xmlns:a16="http://schemas.microsoft.com/office/drawing/2014/main" id="{AEFBC374-1C8C-C94D-B562-E3CC18077584}"/>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7240-6E2F-48F7-9989-37D6E789E529}"/>
              </a:ext>
            </a:extLst>
          </p:cNvPr>
          <p:cNvSpPr>
            <a:spLocks noGrp="1"/>
          </p:cNvSpPr>
          <p:nvPr>
            <p:ph type="title"/>
          </p:nvPr>
        </p:nvSpPr>
        <p:spPr>
          <a:xfrm>
            <a:off x="266700" y="152400"/>
            <a:ext cx="7886700" cy="838200"/>
          </a:xfrm>
        </p:spPr>
        <p:txBody>
          <a:bodyPr anchor="t"/>
          <a:lstStyle/>
          <a:p>
            <a:r>
              <a:rPr lang="en-US" sz="3600" dirty="0"/>
              <a:t>Early Intervention Services</a:t>
            </a:r>
          </a:p>
        </p:txBody>
      </p:sp>
      <p:sp>
        <p:nvSpPr>
          <p:cNvPr id="3" name="Content Placeholder 2">
            <a:extLst>
              <a:ext uri="{FF2B5EF4-FFF2-40B4-BE49-F238E27FC236}">
                <a16:creationId xmlns:a16="http://schemas.microsoft.com/office/drawing/2014/main" id="{D023BC60-60F5-427A-B3F4-3DC94BA9FAEA}"/>
              </a:ext>
            </a:extLst>
          </p:cNvPr>
          <p:cNvSpPr>
            <a:spLocks noGrp="1"/>
          </p:cNvSpPr>
          <p:nvPr>
            <p:ph idx="1"/>
          </p:nvPr>
        </p:nvSpPr>
        <p:spPr>
          <a:xfrm>
            <a:off x="304800" y="914400"/>
            <a:ext cx="8382000" cy="5105400"/>
          </a:xfrm>
        </p:spPr>
        <p:txBody>
          <a:bodyPr>
            <a:normAutofit lnSpcReduction="10000"/>
          </a:bodyPr>
          <a:lstStyle/>
          <a:p>
            <a:r>
              <a:rPr lang="en-US" dirty="0"/>
              <a:t>Early Intervention services are for children birth up to age 3.</a:t>
            </a:r>
          </a:p>
          <a:p>
            <a:r>
              <a:rPr lang="en-US" dirty="0"/>
              <a:t>In California, the early intervention program is called “Early Start.”</a:t>
            </a:r>
          </a:p>
          <a:p>
            <a:r>
              <a:rPr lang="en-US" dirty="0"/>
              <a:t>Eligibility in California:</a:t>
            </a:r>
          </a:p>
          <a:p>
            <a:pPr lvl="1"/>
            <a:r>
              <a:rPr lang="en-US" dirty="0"/>
              <a:t>Developmental delay in one or more domains (cognitive, communication, social-emotional, adaptive, physical/motor)</a:t>
            </a:r>
          </a:p>
          <a:p>
            <a:pPr lvl="1"/>
            <a:r>
              <a:rPr lang="en-US" dirty="0"/>
              <a:t>Established risk condition that is likely to lead to delayed development</a:t>
            </a:r>
          </a:p>
          <a:p>
            <a:pPr lvl="1"/>
            <a:r>
              <a:rPr lang="en-US" dirty="0"/>
              <a:t>High risk due to combination of risk factors (e.g., low birthweight, prematurity, low Apgar scores, prenatal substance exposure, accident or illness)</a:t>
            </a:r>
          </a:p>
          <a:p>
            <a:r>
              <a:rPr lang="en-US" dirty="0"/>
              <a:t>Services are based on an Individualized Family Service Plan and may include:</a:t>
            </a:r>
          </a:p>
          <a:p>
            <a:pPr lvl="1"/>
            <a:r>
              <a:rPr lang="en-US" dirty="0"/>
              <a:t>Speech therapy</a:t>
            </a:r>
          </a:p>
          <a:p>
            <a:pPr lvl="1"/>
            <a:r>
              <a:rPr lang="en-US" dirty="0"/>
              <a:t>Occupational therapy</a:t>
            </a:r>
          </a:p>
          <a:p>
            <a:pPr lvl="1"/>
            <a:r>
              <a:rPr lang="en-US" dirty="0"/>
              <a:t>Physical therapy</a:t>
            </a:r>
          </a:p>
          <a:p>
            <a:pPr lvl="1"/>
            <a:r>
              <a:rPr lang="en-US" dirty="0"/>
              <a:t>Child development</a:t>
            </a:r>
          </a:p>
          <a:p>
            <a:r>
              <a:rPr lang="en-US" dirty="0"/>
              <a:t>Services are usually provided in the home, but sometimes center-based programs are also available</a:t>
            </a:r>
          </a:p>
          <a:p>
            <a:endParaRPr lang="en-US" dirty="0"/>
          </a:p>
        </p:txBody>
      </p:sp>
    </p:spTree>
    <p:extLst>
      <p:ext uri="{BB962C8B-B14F-4D97-AF65-F5344CB8AC3E}">
        <p14:creationId xmlns:p14="http://schemas.microsoft.com/office/powerpoint/2010/main" val="85243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0662"/>
            <a:ext cx="7886700" cy="1303337"/>
          </a:xfrm>
        </p:spPr>
        <p:txBody>
          <a:bodyPr tIns="0" rIns="0">
            <a:noAutofit/>
          </a:bodyPr>
          <a:lstStyle/>
          <a:p>
            <a:r>
              <a:rPr lang="en-US" sz="3600" dirty="0"/>
              <a:t>Understanding Regional Center Eligibility</a:t>
            </a:r>
          </a:p>
        </p:txBody>
      </p:sp>
      <p:sp>
        <p:nvSpPr>
          <p:cNvPr id="3" name="Content Placeholder 2"/>
          <p:cNvSpPr>
            <a:spLocks noGrp="1"/>
          </p:cNvSpPr>
          <p:nvPr>
            <p:ph idx="1"/>
          </p:nvPr>
        </p:nvSpPr>
        <p:spPr>
          <a:xfrm>
            <a:off x="266700" y="1439862"/>
            <a:ext cx="7886700" cy="4351338"/>
          </a:xfrm>
        </p:spPr>
        <p:txBody>
          <a:bodyPr/>
          <a:lstStyle/>
          <a:p>
            <a:r>
              <a:rPr lang="en-US" sz="2800" b="1" dirty="0"/>
              <a:t>Before age 3: Early Start</a:t>
            </a:r>
          </a:p>
          <a:p>
            <a:pPr lvl="1"/>
            <a:r>
              <a:rPr lang="en-US" sz="2400" dirty="0"/>
              <a:t>Developmental delay, but no diagnosis needed</a:t>
            </a:r>
          </a:p>
          <a:p>
            <a:pPr lvl="1"/>
            <a:r>
              <a:rPr lang="en-US" sz="2400" dirty="0"/>
              <a:t>Children at high risk for developmental delay may also be eligible</a:t>
            </a:r>
          </a:p>
          <a:p>
            <a:pPr lvl="1">
              <a:buNone/>
            </a:pPr>
            <a:endParaRPr lang="en-US" dirty="0"/>
          </a:p>
          <a:p>
            <a:r>
              <a:rPr lang="en-US" sz="2800" b="1" dirty="0"/>
              <a:t>After age 3:</a:t>
            </a:r>
          </a:p>
          <a:p>
            <a:pPr lvl="1"/>
            <a:r>
              <a:rPr lang="en-US" sz="2400" dirty="0"/>
              <a:t>Must have diagnosis of autism, intellectual disability, cerebral palsy, or epilepsy </a:t>
            </a:r>
            <a:r>
              <a:rPr lang="en-US" sz="2400" i="1" dirty="0"/>
              <a:t>and</a:t>
            </a:r>
            <a:r>
              <a:rPr lang="en-US" sz="2400" dirty="0"/>
              <a:t> functional impairment.</a:t>
            </a:r>
          </a:p>
          <a:p>
            <a:pPr lvl="1"/>
            <a:r>
              <a:rPr lang="en-US" sz="2400" dirty="0"/>
              <a:t>Alternative: must meet criteria for “fifth category”—conditions requiring services similar to those with intellectual disability.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D68C-F7B0-45BB-98C4-38C42C9C5AD7}"/>
              </a:ext>
            </a:extLst>
          </p:cNvPr>
          <p:cNvSpPr>
            <a:spLocks noGrp="1"/>
          </p:cNvSpPr>
          <p:nvPr>
            <p:ph type="title"/>
          </p:nvPr>
        </p:nvSpPr>
        <p:spPr>
          <a:xfrm>
            <a:off x="266700" y="152400"/>
            <a:ext cx="7886700" cy="838200"/>
          </a:xfrm>
        </p:spPr>
        <p:txBody>
          <a:bodyPr tIns="0" anchor="t"/>
          <a:lstStyle/>
          <a:p>
            <a:r>
              <a:rPr lang="en-US" sz="3600" dirty="0"/>
              <a:t>Special Education</a:t>
            </a:r>
          </a:p>
        </p:txBody>
      </p:sp>
      <p:sp>
        <p:nvSpPr>
          <p:cNvPr id="3" name="Content Placeholder 2">
            <a:extLst>
              <a:ext uri="{FF2B5EF4-FFF2-40B4-BE49-F238E27FC236}">
                <a16:creationId xmlns:a16="http://schemas.microsoft.com/office/drawing/2014/main" id="{610318A9-7D54-4AAA-9874-3E54A3C010DD}"/>
              </a:ext>
            </a:extLst>
          </p:cNvPr>
          <p:cNvSpPr>
            <a:spLocks noGrp="1"/>
          </p:cNvSpPr>
          <p:nvPr>
            <p:ph idx="1"/>
          </p:nvPr>
        </p:nvSpPr>
        <p:spPr>
          <a:xfrm>
            <a:off x="252841" y="990600"/>
            <a:ext cx="7886700" cy="4351338"/>
          </a:xfrm>
        </p:spPr>
        <p:txBody>
          <a:bodyPr>
            <a:normAutofit fontScale="92500" lnSpcReduction="10000"/>
          </a:bodyPr>
          <a:lstStyle/>
          <a:p>
            <a:r>
              <a:rPr lang="en-US" sz="2800" dirty="0"/>
              <a:t>Children ages 3 and older who have developmental delays should be referred to Special Education for an evaluation.</a:t>
            </a:r>
          </a:p>
          <a:p>
            <a:r>
              <a:rPr lang="en-US" sz="2800" dirty="0"/>
              <a:t>If an eligible condition is identified, the school will work with the parent to develop an Individualized Education Plan (IEP).</a:t>
            </a:r>
          </a:p>
          <a:p>
            <a:r>
              <a:rPr lang="en-US" sz="2800" dirty="0"/>
              <a:t>Parents should request the evaluation in writing.</a:t>
            </a:r>
          </a:p>
          <a:p>
            <a:r>
              <a:rPr lang="en-US" sz="2800" dirty="0"/>
              <a:t>Some school districts have a special evaluation unit for preschool-age children.</a:t>
            </a:r>
          </a:p>
          <a:p>
            <a:r>
              <a:rPr lang="en-US" sz="2800" dirty="0"/>
              <a:t>If a child is already enrolled in early intervention, they will assist with transition to preschool.</a:t>
            </a:r>
          </a:p>
          <a:p>
            <a:endParaRPr lang="en-US" dirty="0"/>
          </a:p>
        </p:txBody>
      </p:sp>
    </p:spTree>
    <p:extLst>
      <p:ext uri="{BB962C8B-B14F-4D97-AF65-F5344CB8AC3E}">
        <p14:creationId xmlns:p14="http://schemas.microsoft.com/office/powerpoint/2010/main" val="2340165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30642A87876D4E9B488AD62872FCBE" ma:contentTypeVersion="16" ma:contentTypeDescription="Create a new document." ma:contentTypeScope="" ma:versionID="85a62643dbf2530768f1659ada4abd3f">
  <xsd:schema xmlns:xsd="http://www.w3.org/2001/XMLSchema" xmlns:xs="http://www.w3.org/2001/XMLSchema" xmlns:p="http://schemas.microsoft.com/office/2006/metadata/properties" xmlns:ns2="99b5a819-147e-4e6b-ae0a-c276a1d3e371" xmlns:ns3="a1d9b26b-c461-47ab-abce-17e65eba4131" targetNamespace="http://schemas.microsoft.com/office/2006/metadata/properties" ma:root="true" ma:fieldsID="94b1daa9c197055b803706d2366fdd41" ns2:_="" ns3:_="">
    <xsd:import namespace="99b5a819-147e-4e6b-ae0a-c276a1d3e371"/>
    <xsd:import namespace="a1d9b26b-c461-47ab-abce-17e65eba41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5a819-147e-4e6b-ae0a-c276a1d3e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430dc5-f31d-46e6-8534-577abdeaf2d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d9b26b-c461-47ab-abce-17e65eba41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0dc303-27d6-4061-9dba-13110417a818}" ma:internalName="TaxCatchAll" ma:showField="CatchAllData" ma:web="a1d9b26b-c461-47ab-abce-17e65eba41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1d9b26b-c461-47ab-abce-17e65eba4131" xsi:nil="true"/>
    <lcf76f155ced4ddcb4097134ff3c332f xmlns="99b5a819-147e-4e6b-ae0a-c276a1d3e3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A0B934-BADE-4AF0-AC2E-2BDF02389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5a819-147e-4e6b-ae0a-c276a1d3e371"/>
    <ds:schemaRef ds:uri="a1d9b26b-c461-47ab-abce-17e65eba4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C6714C-6532-44A2-936D-E6D0B94C67C5}">
  <ds:schemaRefs>
    <ds:schemaRef ds:uri="http://schemas.microsoft.com/sharepoint/v3/contenttype/forms"/>
  </ds:schemaRefs>
</ds:datastoreItem>
</file>

<file path=customXml/itemProps3.xml><?xml version="1.0" encoding="utf-8"?>
<ds:datastoreItem xmlns:ds="http://schemas.openxmlformats.org/officeDocument/2006/customXml" ds:itemID="{C070BAF9-3B50-400D-8AE2-B07A5B8A2C3E}">
  <ds:schemaRefs>
    <ds:schemaRef ds:uri="http://purl.org/dc/terms/"/>
    <ds:schemaRef ds:uri="http://www.w3.org/XML/1998/namespace"/>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10e91ea9-73c4-4bad-b221-80a6cd9d8e5a"/>
    <ds:schemaRef ds:uri="ae100480-e3bb-4186-bdad-14f35ee90755"/>
    <ds:schemaRef ds:uri="a1d9b26b-c461-47ab-abce-17e65eba4131"/>
    <ds:schemaRef ds:uri="99b5a819-147e-4e6b-ae0a-c276a1d3e371"/>
  </ds:schemaRefs>
</ds:datastoreItem>
</file>

<file path=docProps/app.xml><?xml version="1.0" encoding="utf-8"?>
<Properties xmlns="http://schemas.openxmlformats.org/officeDocument/2006/extended-properties" xmlns:vt="http://schemas.openxmlformats.org/officeDocument/2006/docPropsVTypes">
  <Template/>
  <TotalTime>2533</TotalTime>
  <Words>4238</Words>
  <Application>Microsoft Office PowerPoint</Application>
  <PresentationFormat>On-screen Show (4:3)</PresentationFormat>
  <Paragraphs>324</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2_Office Theme</vt:lpstr>
      <vt:lpstr>PowerPoint Presentation</vt:lpstr>
      <vt:lpstr>Next Steps After Developmental Screening</vt:lpstr>
      <vt:lpstr>Developmental Guidance</vt:lpstr>
      <vt:lpstr>Screening and Referral Algorithm</vt:lpstr>
      <vt:lpstr>Screening and Referral Algorithm: Birth through 2 Years Screen as part of assessment intake and every 6 months</vt:lpstr>
      <vt:lpstr>Screening and Referral Algorithm: 3 through 5 Years Screen as part of assessment intake &amp; every 6 months</vt:lpstr>
      <vt:lpstr>Early Intervention Services</vt:lpstr>
      <vt:lpstr>Understanding Regional Center Eligibility</vt:lpstr>
      <vt:lpstr>Special Education</vt:lpstr>
      <vt:lpstr>Behavioral Health Services</vt:lpstr>
      <vt:lpstr>Behavioral Health Services  Through Health Insurance</vt:lpstr>
      <vt:lpstr>Specialty Mental Health Programs</vt:lpstr>
      <vt:lpstr>Practice Vignettes:  Where do you refer?</vt:lpstr>
      <vt:lpstr>Practice Vignettes:  Where do you refer?</vt:lpstr>
      <vt:lpstr>Practice Vignettes:  Where do you refer?</vt:lpstr>
      <vt:lpstr>Practice Vignettes:  Where do you refer?</vt:lpstr>
      <vt:lpstr>Practice Vignettes:  Where do you Refer?</vt:lpstr>
      <vt:lpstr>Tell Parents What to Expect Next: Referrals to Regional Centers</vt:lpstr>
      <vt:lpstr>Discussion: Regional Center Referrals</vt:lpstr>
      <vt:lpstr>Tell Parents What to Expect Next: Referrals to School Districts</vt:lpstr>
      <vt:lpstr>Discussion: School Special Education Referrals</vt:lpstr>
      <vt:lpstr>Warm Hand-Off</vt:lpstr>
      <vt:lpstr>Written Information When Referring</vt:lpstr>
      <vt:lpstr>Follow-up Coordination</vt:lpstr>
      <vt:lpstr>After the Screening: Children Referred to Regional Center or Special Education</vt:lpstr>
      <vt:lpstr>Need More Help?</vt:lpstr>
      <vt:lpstr>Family Resource Centers</vt:lpstr>
      <vt:lpstr>Children of Color Parent Education, Support and Advocacy Organizations</vt:lpstr>
      <vt:lpstr>Disability-Specific Organizations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Screening: Referrals and Resources</dc:title>
  <dc:creator>Marian Williams</dc:creator>
  <cp:lastModifiedBy>Ann Isbell</cp:lastModifiedBy>
  <cp:revision>208</cp:revision>
  <cp:lastPrinted>2014-07-20T19:50:05Z</cp:lastPrinted>
  <dcterms:created xsi:type="dcterms:W3CDTF">2014-07-20T15:43:23Z</dcterms:created>
  <dcterms:modified xsi:type="dcterms:W3CDTF">2022-07-05T17:39:44Z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0x010100C530642A87876D4E9B488AD62872FCBE</vt:lpwstr>
  </property>
  <property fmtid="{D5CDD505-2E9C-101B-9397-08002B2CF9AE}" pid="3" name="MediaServiceImageTags">
    <vt:lpwstr/>
  </property>
</Properties>
</file>