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8"/>
  </p:notesMasterIdLst>
  <p:handoutMasterIdLst>
    <p:handoutMasterId r:id="rId49"/>
  </p:handoutMasterIdLst>
  <p:sldIdLst>
    <p:sldId id="256" r:id="rId5"/>
    <p:sldId id="320" r:id="rId6"/>
    <p:sldId id="324" r:id="rId7"/>
    <p:sldId id="385" r:id="rId8"/>
    <p:sldId id="375" r:id="rId9"/>
    <p:sldId id="326" r:id="rId10"/>
    <p:sldId id="327" r:id="rId11"/>
    <p:sldId id="328" r:id="rId12"/>
    <p:sldId id="329" r:id="rId13"/>
    <p:sldId id="330" r:id="rId14"/>
    <p:sldId id="331" r:id="rId15"/>
    <p:sldId id="332" r:id="rId16"/>
    <p:sldId id="333" r:id="rId17"/>
    <p:sldId id="387" r:id="rId18"/>
    <p:sldId id="335" r:id="rId19"/>
    <p:sldId id="336" r:id="rId20"/>
    <p:sldId id="388" r:id="rId21"/>
    <p:sldId id="338" r:id="rId22"/>
    <p:sldId id="339" r:id="rId23"/>
    <p:sldId id="389" r:id="rId24"/>
    <p:sldId id="344" r:id="rId25"/>
    <p:sldId id="346" r:id="rId26"/>
    <p:sldId id="386" r:id="rId27"/>
    <p:sldId id="348" r:id="rId28"/>
    <p:sldId id="380" r:id="rId29"/>
    <p:sldId id="381" r:id="rId30"/>
    <p:sldId id="390" r:id="rId31"/>
    <p:sldId id="382" r:id="rId32"/>
    <p:sldId id="391" r:id="rId33"/>
    <p:sldId id="356" r:id="rId34"/>
    <p:sldId id="357" r:id="rId35"/>
    <p:sldId id="361" r:id="rId36"/>
    <p:sldId id="363" r:id="rId37"/>
    <p:sldId id="364" r:id="rId38"/>
    <p:sldId id="365" r:id="rId39"/>
    <p:sldId id="366" r:id="rId40"/>
    <p:sldId id="367" r:id="rId41"/>
    <p:sldId id="368" r:id="rId42"/>
    <p:sldId id="369" r:id="rId43"/>
    <p:sldId id="370" r:id="rId44"/>
    <p:sldId id="384" r:id="rId45"/>
    <p:sldId id="371" r:id="rId46"/>
    <p:sldId id="372"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n Williams" initials="MW" lastIdx="2" clrIdx="0"/>
  <p:cmAuthor id="1" name="Ann Isbell" initials="AI" lastIdx="1" clrIdx="1">
    <p:extLst>
      <p:ext uri="{19B8F6BF-5375-455C-9EA6-DF929625EA0E}">
        <p15:presenceInfo xmlns:p15="http://schemas.microsoft.com/office/powerpoint/2012/main" userId="S::aisbell@first5la.org::8016f19d-7e52-4262-904f-977ded5275fb" providerId="AD"/>
      </p:ext>
    </p:extLst>
  </p:cmAuthor>
  <p:cmAuthor id="2" name="Ruel Nolledo" initials="RN" lastIdx="50" clrIdx="2">
    <p:extLst>
      <p:ext uri="{19B8F6BF-5375-455C-9EA6-DF929625EA0E}">
        <p15:presenceInfo xmlns:p15="http://schemas.microsoft.com/office/powerpoint/2012/main" userId="209ce35dc66a7a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0E0"/>
    <a:srgbClr val="0C8A7D"/>
    <a:srgbClr val="D15927"/>
    <a:srgbClr val="712A82"/>
    <a:srgbClr val="A7CCEA"/>
    <a:srgbClr val="DD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6" autoAdjust="0"/>
    <p:restoredTop sz="85920" autoAdjust="0"/>
  </p:normalViewPr>
  <p:slideViewPr>
    <p:cSldViewPr>
      <p:cViewPr varScale="1">
        <p:scale>
          <a:sx n="94" d="100"/>
          <a:sy n="94" d="100"/>
        </p:scale>
        <p:origin x="229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5-03T19:12:31.356" idx="3">
    <p:pos x="10" y="10"/>
    <p:text>Recommend using graphic of mother and child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5-04T13:08:53.887" idx="30">
    <p:pos x="5208" y="960"/>
    <p:text>Added visual element to the bullets. All photos were sourced from First 5 LA's website to avoid copyright issues.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5-04T15:00:08.920" idx="45">
    <p:pos x="10" y="10"/>
    <p:text>Used the formatted slides from the previous presentation.</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8D49F-AC42-6F48-A882-C9C7E07D8DF5}" type="doc">
      <dgm:prSet loTypeId="urn:microsoft.com/office/officeart/2005/8/layout/hList7" loCatId="matrix" qsTypeId="urn:microsoft.com/office/officeart/2005/8/quickstyle/simple1" qsCatId="simple" csTypeId="urn:microsoft.com/office/officeart/2005/8/colors/colorful1" csCatId="colorful" phldr="1"/>
      <dgm:spPr/>
      <dgm:t>
        <a:bodyPr/>
        <a:lstStyle/>
        <a:p>
          <a:endParaRPr lang="en-US"/>
        </a:p>
      </dgm:t>
    </dgm:pt>
    <dgm:pt modelId="{755ED653-833A-F64C-9DEC-74BC69D2E1AC}">
      <dgm:prSet phldrT="[Text]" custT="1"/>
      <dgm:spPr>
        <a:solidFill>
          <a:srgbClr val="D15927"/>
        </a:solidFill>
      </dgm:spPr>
      <dgm:t>
        <a:bodyPr/>
        <a:lstStyle/>
        <a:p>
          <a:pPr>
            <a:buClr>
              <a:srgbClr val="FFC000"/>
            </a:buClr>
            <a:buSzPct val="100000"/>
            <a:buFont typeface="Calibri"/>
            <a:buChar char="•"/>
          </a:pPr>
          <a:r>
            <a:rPr lang="en-US" sz="1200" b="1" i="0" u="none" strike="noStrike" cap="none" baseline="0" dirty="0">
              <a:latin typeface="Arial" panose="020B0604020202020204" pitchFamily="34" charset="0"/>
              <a:ea typeface="Calibri"/>
              <a:cs typeface="Arial" panose="020B0604020202020204" pitchFamily="34" charset="0"/>
              <a:sym typeface="Calibri"/>
            </a:rPr>
            <a:t>Communication:</a:t>
          </a:r>
          <a:r>
            <a:rPr lang="en-US" sz="1200" b="0" i="0" u="none" strike="noStrike" cap="none" baseline="0" dirty="0">
              <a:latin typeface="Arial" panose="020B0604020202020204" pitchFamily="34" charset="0"/>
              <a:ea typeface="Calibri"/>
              <a:cs typeface="Arial" panose="020B0604020202020204" pitchFamily="34" charset="0"/>
              <a:sym typeface="Calibri"/>
            </a:rPr>
            <a:t> </a:t>
          </a:r>
        </a:p>
        <a:p>
          <a:pPr>
            <a:buClr>
              <a:srgbClr val="FFC000"/>
            </a:buClr>
            <a:buSzPct val="100000"/>
            <a:buFont typeface="Calibri"/>
            <a:buChar char="•"/>
          </a:pPr>
          <a:r>
            <a:rPr lang="en-US" sz="1200" b="0" i="0" u="none" strike="noStrike" cap="none" baseline="0" dirty="0">
              <a:latin typeface="Arial" panose="020B0604020202020204" pitchFamily="34" charset="0"/>
              <a:ea typeface="Calibri"/>
              <a:cs typeface="Arial" panose="020B0604020202020204" pitchFamily="34" charset="0"/>
              <a:sym typeface="Calibri"/>
            </a:rPr>
            <a:t>language skills</a:t>
          </a:r>
          <a:endParaRPr lang="en-US" sz="1200" dirty="0"/>
        </a:p>
      </dgm:t>
    </dgm:pt>
    <dgm:pt modelId="{DFFFA71E-3195-084D-92CD-C7EB0270FCBC}" type="parTrans" cxnId="{549BDF9D-2C07-034D-B645-B119D0433A06}">
      <dgm:prSet/>
      <dgm:spPr/>
      <dgm:t>
        <a:bodyPr/>
        <a:lstStyle/>
        <a:p>
          <a:endParaRPr lang="en-US"/>
        </a:p>
      </dgm:t>
    </dgm:pt>
    <dgm:pt modelId="{D015D673-3954-A649-8D60-2441FE8A7D1F}" type="sibTrans" cxnId="{549BDF9D-2C07-034D-B645-B119D0433A06}">
      <dgm:prSet/>
      <dgm:spPr/>
      <dgm:t>
        <a:bodyPr/>
        <a:lstStyle/>
        <a:p>
          <a:endParaRPr lang="en-US"/>
        </a:p>
      </dgm:t>
    </dgm:pt>
    <dgm:pt modelId="{E8B35D03-147D-6048-8FA4-5029DD9960B9}">
      <dgm:prSet custT="1"/>
      <dgm:spPr>
        <a:solidFill>
          <a:srgbClr val="712A82"/>
        </a:solidFill>
      </dgm:spPr>
      <dgm:t>
        <a:bodyPr/>
        <a:lstStyle/>
        <a:p>
          <a:r>
            <a:rPr lang="en-US" sz="1400" b="1" i="0" u="none" strike="noStrike" cap="none" baseline="0" dirty="0">
              <a:latin typeface="Arial" panose="020B0604020202020204" pitchFamily="34" charset="0"/>
              <a:ea typeface="Calibri"/>
              <a:cs typeface="Arial" panose="020B0604020202020204" pitchFamily="34" charset="0"/>
              <a:sym typeface="Calibri"/>
            </a:rPr>
            <a:t>Gross Motor: </a:t>
          </a:r>
        </a:p>
        <a:p>
          <a:r>
            <a:rPr lang="en-US" sz="1200" b="0" i="0" u="none" strike="noStrike" cap="none" baseline="0" dirty="0">
              <a:latin typeface="Arial" panose="020B0604020202020204" pitchFamily="34" charset="0"/>
              <a:ea typeface="Calibri"/>
              <a:cs typeface="Arial" panose="020B0604020202020204" pitchFamily="34" charset="0"/>
              <a:sym typeface="Calibri"/>
            </a:rPr>
            <a:t>coordination of arms and legs</a:t>
          </a:r>
          <a:endParaRPr lang="en-US" sz="1700" b="0" i="0" u="none" strike="noStrike" cap="none" baseline="0" dirty="0">
            <a:latin typeface="Arial" panose="020B0604020202020204" pitchFamily="34" charset="0"/>
            <a:ea typeface="Calibri"/>
            <a:cs typeface="Arial" panose="020B0604020202020204" pitchFamily="34" charset="0"/>
            <a:sym typeface="Calibri"/>
          </a:endParaRPr>
        </a:p>
      </dgm:t>
    </dgm:pt>
    <dgm:pt modelId="{D43A7CD2-41EA-B343-B848-655C547560C6}" type="parTrans" cxnId="{AD7B55FB-2ECC-6D42-B222-DCBDB1868A2C}">
      <dgm:prSet/>
      <dgm:spPr/>
      <dgm:t>
        <a:bodyPr/>
        <a:lstStyle/>
        <a:p>
          <a:endParaRPr lang="en-US"/>
        </a:p>
      </dgm:t>
    </dgm:pt>
    <dgm:pt modelId="{D3896B6A-49D5-954E-AC2B-4F96210BDAC7}" type="sibTrans" cxnId="{AD7B55FB-2ECC-6D42-B222-DCBDB1868A2C}">
      <dgm:prSet/>
      <dgm:spPr/>
      <dgm:t>
        <a:bodyPr/>
        <a:lstStyle/>
        <a:p>
          <a:endParaRPr lang="en-US"/>
        </a:p>
      </dgm:t>
    </dgm:pt>
    <dgm:pt modelId="{6419049E-A8B6-CE45-8702-9A46E490A104}">
      <dgm:prSet custT="1"/>
      <dgm:spPr/>
      <dgm:t>
        <a:bodyPr/>
        <a:lstStyle/>
        <a:p>
          <a:r>
            <a:rPr lang="en-US" sz="1400" b="1" i="0" u="none" strike="noStrike" cap="none" baseline="0" dirty="0">
              <a:latin typeface="Arial" panose="020B0604020202020204" pitchFamily="34" charset="0"/>
              <a:ea typeface="Calibri"/>
              <a:cs typeface="Arial" panose="020B0604020202020204" pitchFamily="34" charset="0"/>
              <a:sym typeface="Calibri"/>
            </a:rPr>
            <a:t>Fine Motor: </a:t>
          </a:r>
        </a:p>
        <a:p>
          <a:r>
            <a:rPr lang="en-US" sz="1200" b="0" i="0" u="none" strike="noStrike" cap="none" baseline="0" dirty="0">
              <a:latin typeface="Arial" panose="020B0604020202020204" pitchFamily="34" charset="0"/>
              <a:ea typeface="Calibri"/>
              <a:cs typeface="Arial" panose="020B0604020202020204" pitchFamily="34" charset="0"/>
              <a:sym typeface="Calibri"/>
            </a:rPr>
            <a:t>coordination of hands and fingers</a:t>
          </a:r>
        </a:p>
      </dgm:t>
    </dgm:pt>
    <dgm:pt modelId="{291D1B6B-7428-6F4A-ADB4-9D5447393C0B}" type="parTrans" cxnId="{86D3080B-1563-BC4B-96BE-1CE8EA29E769}">
      <dgm:prSet/>
      <dgm:spPr/>
      <dgm:t>
        <a:bodyPr/>
        <a:lstStyle/>
        <a:p>
          <a:endParaRPr lang="en-US"/>
        </a:p>
      </dgm:t>
    </dgm:pt>
    <dgm:pt modelId="{97DBF6D4-8768-D049-B6F6-1B3B9FB57356}" type="sibTrans" cxnId="{86D3080B-1563-BC4B-96BE-1CE8EA29E769}">
      <dgm:prSet/>
      <dgm:spPr/>
      <dgm:t>
        <a:bodyPr/>
        <a:lstStyle/>
        <a:p>
          <a:endParaRPr lang="en-US"/>
        </a:p>
      </dgm:t>
    </dgm:pt>
    <dgm:pt modelId="{0208534C-A20E-5448-88C4-900044846E36}">
      <dgm:prSet custT="1"/>
      <dgm:spPr>
        <a:solidFill>
          <a:srgbClr val="78B0E0"/>
        </a:solidFill>
      </dgm:spPr>
      <dgm:t>
        <a:bodyPr/>
        <a:lstStyle/>
        <a:p>
          <a:r>
            <a:rPr lang="en-US" sz="1400" b="1" i="0" dirty="0">
              <a:latin typeface="Arial" panose="020B0604020202020204" pitchFamily="34" charset="0"/>
              <a:ea typeface="Calibri"/>
              <a:cs typeface="Arial" panose="020B0604020202020204" pitchFamily="34" charset="0"/>
              <a:sym typeface="Calibri"/>
            </a:rPr>
            <a:t>Problem Solving: </a:t>
          </a:r>
        </a:p>
        <a:p>
          <a:r>
            <a:rPr lang="en-US" sz="1200" b="0" i="0" dirty="0">
              <a:latin typeface="Arial" panose="020B0604020202020204" pitchFamily="34" charset="0"/>
              <a:ea typeface="Calibri"/>
              <a:cs typeface="Arial" panose="020B0604020202020204" pitchFamily="34" charset="0"/>
              <a:sym typeface="Calibri"/>
            </a:rPr>
            <a:t>problem-solving skills and how to play with toys</a:t>
          </a:r>
        </a:p>
      </dgm:t>
    </dgm:pt>
    <dgm:pt modelId="{E3C06198-A7C6-3C47-AECC-D7F189A131D8}" type="parTrans" cxnId="{17690450-3042-644F-B02C-E453700BE648}">
      <dgm:prSet/>
      <dgm:spPr/>
      <dgm:t>
        <a:bodyPr/>
        <a:lstStyle/>
        <a:p>
          <a:endParaRPr lang="en-US"/>
        </a:p>
      </dgm:t>
    </dgm:pt>
    <dgm:pt modelId="{0B55135C-581C-E341-9519-10458BB279A8}" type="sibTrans" cxnId="{17690450-3042-644F-B02C-E453700BE648}">
      <dgm:prSet/>
      <dgm:spPr/>
      <dgm:t>
        <a:bodyPr/>
        <a:lstStyle/>
        <a:p>
          <a:endParaRPr lang="en-US"/>
        </a:p>
      </dgm:t>
    </dgm:pt>
    <dgm:pt modelId="{0D78A0F4-DA88-4E4B-89E5-F76545C8DCBA}">
      <dgm:prSet custT="1"/>
      <dgm:spPr>
        <a:solidFill>
          <a:srgbClr val="0C8A7D"/>
        </a:solidFill>
      </dgm:spPr>
      <dgm:t>
        <a:bodyPr/>
        <a:lstStyle/>
        <a:p>
          <a:r>
            <a:rPr lang="en-US" sz="1400" b="1" i="0" dirty="0">
              <a:latin typeface="Arial" panose="020B0604020202020204" pitchFamily="34" charset="0"/>
              <a:ea typeface="Calibri"/>
              <a:cs typeface="Arial" panose="020B0604020202020204" pitchFamily="34" charset="0"/>
              <a:sym typeface="Calibri"/>
            </a:rPr>
            <a:t>Personal-Social:</a:t>
          </a:r>
        </a:p>
        <a:p>
          <a:r>
            <a:rPr lang="en-US" sz="1200" b="0" i="0" dirty="0">
              <a:latin typeface="Arial" panose="020B0604020202020204" pitchFamily="34" charset="0"/>
              <a:ea typeface="Calibri"/>
              <a:cs typeface="Arial" panose="020B0604020202020204" pitchFamily="34" charset="0"/>
              <a:sym typeface="Calibri"/>
            </a:rPr>
            <a:t>self-help skills and interactions with others</a:t>
          </a:r>
          <a:endParaRPr lang="en-US" sz="1800" b="0" i="0" dirty="0">
            <a:latin typeface="Arial" panose="020B0604020202020204" pitchFamily="34" charset="0"/>
            <a:ea typeface="Calibri"/>
            <a:cs typeface="Arial" panose="020B0604020202020204" pitchFamily="34" charset="0"/>
            <a:sym typeface="Calibri"/>
          </a:endParaRPr>
        </a:p>
      </dgm:t>
    </dgm:pt>
    <dgm:pt modelId="{B815D695-5BD2-584A-941D-F27F120030B1}" type="parTrans" cxnId="{CE2D62FE-147B-224C-8F96-A7271B47A4F7}">
      <dgm:prSet/>
      <dgm:spPr/>
      <dgm:t>
        <a:bodyPr/>
        <a:lstStyle/>
        <a:p>
          <a:endParaRPr lang="en-US"/>
        </a:p>
      </dgm:t>
    </dgm:pt>
    <dgm:pt modelId="{9681504D-0A50-5047-88D3-A28B95FABA83}" type="sibTrans" cxnId="{CE2D62FE-147B-224C-8F96-A7271B47A4F7}">
      <dgm:prSet/>
      <dgm:spPr/>
      <dgm:t>
        <a:bodyPr/>
        <a:lstStyle/>
        <a:p>
          <a:endParaRPr lang="en-US"/>
        </a:p>
      </dgm:t>
    </dgm:pt>
    <dgm:pt modelId="{4CF1D1AD-FC00-354D-8474-4424426D2561}" type="pres">
      <dgm:prSet presAssocID="{CEB8D49F-AC42-6F48-A882-C9C7E07D8DF5}" presName="Name0" presStyleCnt="0">
        <dgm:presLayoutVars>
          <dgm:dir/>
          <dgm:resizeHandles val="exact"/>
        </dgm:presLayoutVars>
      </dgm:prSet>
      <dgm:spPr/>
    </dgm:pt>
    <dgm:pt modelId="{1DF939CC-6A83-B249-BB76-8ED988217CBB}" type="pres">
      <dgm:prSet presAssocID="{CEB8D49F-AC42-6F48-A882-C9C7E07D8DF5}" presName="fgShape" presStyleLbl="fgShp" presStyleIdx="0" presStyleCnt="1" custLinFactNeighborY="-27273"/>
      <dgm:spPr>
        <a:solidFill>
          <a:schemeClr val="bg1"/>
        </a:solidFill>
        <a:ln w="28575" cap="flat">
          <a:solidFill>
            <a:schemeClr val="tx1"/>
          </a:solidFill>
          <a:round/>
        </a:ln>
      </dgm:spPr>
    </dgm:pt>
    <dgm:pt modelId="{868DD855-63CB-2541-A9A5-29CC8FADB580}" type="pres">
      <dgm:prSet presAssocID="{CEB8D49F-AC42-6F48-A882-C9C7E07D8DF5}" presName="linComp" presStyleCnt="0"/>
      <dgm:spPr/>
    </dgm:pt>
    <dgm:pt modelId="{9081412C-452C-D548-BFE2-F3BA1B4B4A20}" type="pres">
      <dgm:prSet presAssocID="{755ED653-833A-F64C-9DEC-74BC69D2E1AC}" presName="compNode" presStyleCnt="0"/>
      <dgm:spPr/>
    </dgm:pt>
    <dgm:pt modelId="{3C821755-9213-414D-8CDD-3D65CF43B6DC}" type="pres">
      <dgm:prSet presAssocID="{755ED653-833A-F64C-9DEC-74BC69D2E1AC}" presName="bkgdShape" presStyleLbl="node1" presStyleIdx="0" presStyleCnt="5"/>
      <dgm:spPr/>
    </dgm:pt>
    <dgm:pt modelId="{47ED9F80-377F-624C-80CE-97F7599E1E63}" type="pres">
      <dgm:prSet presAssocID="{755ED653-833A-F64C-9DEC-74BC69D2E1AC}" presName="nodeTx" presStyleLbl="node1" presStyleIdx="0" presStyleCnt="5">
        <dgm:presLayoutVars>
          <dgm:bulletEnabled val="1"/>
        </dgm:presLayoutVars>
      </dgm:prSet>
      <dgm:spPr/>
    </dgm:pt>
    <dgm:pt modelId="{CB682493-5488-244A-AF47-A254EF847010}" type="pres">
      <dgm:prSet presAssocID="{755ED653-833A-F64C-9DEC-74BC69D2E1AC}" presName="invisiNode" presStyleLbl="node1" presStyleIdx="0" presStyleCnt="5"/>
      <dgm:spPr/>
    </dgm:pt>
    <dgm:pt modelId="{1F04B5EB-4680-FC44-B823-0C03A12CE816}" type="pres">
      <dgm:prSet presAssocID="{755ED653-833A-F64C-9DEC-74BC69D2E1AC}"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a:noFill/>
        </a:ln>
      </dgm:spPr>
    </dgm:pt>
    <dgm:pt modelId="{9B5FCF9C-76F6-354D-90B2-74A2B6298162}" type="pres">
      <dgm:prSet presAssocID="{D015D673-3954-A649-8D60-2441FE8A7D1F}" presName="sibTrans" presStyleLbl="sibTrans2D1" presStyleIdx="0" presStyleCnt="0"/>
      <dgm:spPr/>
    </dgm:pt>
    <dgm:pt modelId="{1F008F05-8C57-194D-90A0-9B33FB7E0008}" type="pres">
      <dgm:prSet presAssocID="{E8B35D03-147D-6048-8FA4-5029DD9960B9}" presName="compNode" presStyleCnt="0"/>
      <dgm:spPr/>
    </dgm:pt>
    <dgm:pt modelId="{7AABB0D4-A16A-804C-B85A-E3AD9250CE71}" type="pres">
      <dgm:prSet presAssocID="{E8B35D03-147D-6048-8FA4-5029DD9960B9}" presName="bkgdShape" presStyleLbl="node1" presStyleIdx="1" presStyleCnt="5"/>
      <dgm:spPr/>
    </dgm:pt>
    <dgm:pt modelId="{1EBF0C6A-A4F5-FE48-B181-A97B9038FEBC}" type="pres">
      <dgm:prSet presAssocID="{E8B35D03-147D-6048-8FA4-5029DD9960B9}" presName="nodeTx" presStyleLbl="node1" presStyleIdx="1" presStyleCnt="5">
        <dgm:presLayoutVars>
          <dgm:bulletEnabled val="1"/>
        </dgm:presLayoutVars>
      </dgm:prSet>
      <dgm:spPr/>
    </dgm:pt>
    <dgm:pt modelId="{40C0B724-6BF3-8C4B-97B2-C1E2F145837D}" type="pres">
      <dgm:prSet presAssocID="{E8B35D03-147D-6048-8FA4-5029DD9960B9}" presName="invisiNode" presStyleLbl="node1" presStyleIdx="1" presStyleCnt="5"/>
      <dgm:spPr/>
    </dgm:pt>
    <dgm:pt modelId="{DB7FF723-A525-0A4C-9550-18C451394AE2}" type="pres">
      <dgm:prSet presAssocID="{E8B35D03-147D-6048-8FA4-5029DD9960B9}"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a:noFill/>
        </a:ln>
      </dgm:spPr>
    </dgm:pt>
    <dgm:pt modelId="{BC13C51D-4D4D-3E46-8930-7C953E816B5C}" type="pres">
      <dgm:prSet presAssocID="{D3896B6A-49D5-954E-AC2B-4F96210BDAC7}" presName="sibTrans" presStyleLbl="sibTrans2D1" presStyleIdx="0" presStyleCnt="0"/>
      <dgm:spPr/>
    </dgm:pt>
    <dgm:pt modelId="{BC2F7FCC-08EF-F64F-ACE3-EB190481D395}" type="pres">
      <dgm:prSet presAssocID="{6419049E-A8B6-CE45-8702-9A46E490A104}" presName="compNode" presStyleCnt="0"/>
      <dgm:spPr/>
    </dgm:pt>
    <dgm:pt modelId="{ED75A191-203D-9449-A815-FB333CF1BFC1}" type="pres">
      <dgm:prSet presAssocID="{6419049E-A8B6-CE45-8702-9A46E490A104}" presName="bkgdShape" presStyleLbl="node1" presStyleIdx="2" presStyleCnt="5"/>
      <dgm:spPr/>
    </dgm:pt>
    <dgm:pt modelId="{16C09D17-594F-454C-BBBE-721EA19A4D5D}" type="pres">
      <dgm:prSet presAssocID="{6419049E-A8B6-CE45-8702-9A46E490A104}" presName="nodeTx" presStyleLbl="node1" presStyleIdx="2" presStyleCnt="5">
        <dgm:presLayoutVars>
          <dgm:bulletEnabled val="1"/>
        </dgm:presLayoutVars>
      </dgm:prSet>
      <dgm:spPr/>
    </dgm:pt>
    <dgm:pt modelId="{3CE361FC-8CC1-814E-B003-C7B540648B6E}" type="pres">
      <dgm:prSet presAssocID="{6419049E-A8B6-CE45-8702-9A46E490A104}" presName="invisiNode" presStyleLbl="node1" presStyleIdx="2" presStyleCnt="5"/>
      <dgm:spPr/>
    </dgm:pt>
    <dgm:pt modelId="{5B455A5E-3CFF-964B-B935-6A560A735D0E}" type="pres">
      <dgm:prSet presAssocID="{6419049E-A8B6-CE45-8702-9A46E490A104}"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dgm:spPr>
    </dgm:pt>
    <dgm:pt modelId="{7429E7BF-88DC-BD4D-8FC4-059C1C17042E}" type="pres">
      <dgm:prSet presAssocID="{97DBF6D4-8768-D049-B6F6-1B3B9FB57356}" presName="sibTrans" presStyleLbl="sibTrans2D1" presStyleIdx="0" presStyleCnt="0"/>
      <dgm:spPr/>
    </dgm:pt>
    <dgm:pt modelId="{F7C6ED11-6AB5-CD4D-BA25-030D1CD0FE68}" type="pres">
      <dgm:prSet presAssocID="{0208534C-A20E-5448-88C4-900044846E36}" presName="compNode" presStyleCnt="0"/>
      <dgm:spPr/>
    </dgm:pt>
    <dgm:pt modelId="{C2BA792A-DD41-E143-B1D4-DDFB463809A5}" type="pres">
      <dgm:prSet presAssocID="{0208534C-A20E-5448-88C4-900044846E36}" presName="bkgdShape" presStyleLbl="node1" presStyleIdx="3" presStyleCnt="5"/>
      <dgm:spPr/>
    </dgm:pt>
    <dgm:pt modelId="{CBC6E91B-12A9-0346-A6AF-51C0F99AE06F}" type="pres">
      <dgm:prSet presAssocID="{0208534C-A20E-5448-88C4-900044846E36}" presName="nodeTx" presStyleLbl="node1" presStyleIdx="3" presStyleCnt="5">
        <dgm:presLayoutVars>
          <dgm:bulletEnabled val="1"/>
        </dgm:presLayoutVars>
      </dgm:prSet>
      <dgm:spPr/>
    </dgm:pt>
    <dgm:pt modelId="{467D4B22-07D8-EA42-8135-50675808F29B}" type="pres">
      <dgm:prSet presAssocID="{0208534C-A20E-5448-88C4-900044846E36}" presName="invisiNode" presStyleLbl="node1" presStyleIdx="3" presStyleCnt="5"/>
      <dgm:spPr/>
    </dgm:pt>
    <dgm:pt modelId="{3F026B75-9261-5647-838E-20EE4DEC84AF}" type="pres">
      <dgm:prSet presAssocID="{0208534C-A20E-5448-88C4-900044846E36}"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 b="-1000"/>
          </a:stretch>
        </a:blipFill>
        <a:ln>
          <a:noFill/>
        </a:ln>
      </dgm:spPr>
    </dgm:pt>
    <dgm:pt modelId="{BBB000C5-2575-E34A-8C11-CEB1F6C483F9}" type="pres">
      <dgm:prSet presAssocID="{0B55135C-581C-E341-9519-10458BB279A8}" presName="sibTrans" presStyleLbl="sibTrans2D1" presStyleIdx="0" presStyleCnt="0"/>
      <dgm:spPr/>
    </dgm:pt>
    <dgm:pt modelId="{C017CA98-F009-724E-B909-497246CAFD6A}" type="pres">
      <dgm:prSet presAssocID="{0D78A0F4-DA88-4E4B-89E5-F76545C8DCBA}" presName="compNode" presStyleCnt="0"/>
      <dgm:spPr/>
    </dgm:pt>
    <dgm:pt modelId="{7DB8928F-A9AB-934C-A2F7-75AFBB8488A7}" type="pres">
      <dgm:prSet presAssocID="{0D78A0F4-DA88-4E4B-89E5-F76545C8DCBA}" presName="bkgdShape" presStyleLbl="node1" presStyleIdx="4" presStyleCnt="5"/>
      <dgm:spPr/>
    </dgm:pt>
    <dgm:pt modelId="{04F0061D-C215-464C-9561-AECDD74F03E6}" type="pres">
      <dgm:prSet presAssocID="{0D78A0F4-DA88-4E4B-89E5-F76545C8DCBA}" presName="nodeTx" presStyleLbl="node1" presStyleIdx="4" presStyleCnt="5">
        <dgm:presLayoutVars>
          <dgm:bulletEnabled val="1"/>
        </dgm:presLayoutVars>
      </dgm:prSet>
      <dgm:spPr/>
    </dgm:pt>
    <dgm:pt modelId="{56AD0E76-FEEE-9746-9184-C8CAA825CD3D}" type="pres">
      <dgm:prSet presAssocID="{0D78A0F4-DA88-4E4B-89E5-F76545C8DCBA}" presName="invisiNode" presStyleLbl="node1" presStyleIdx="4" presStyleCnt="5"/>
      <dgm:spPr/>
    </dgm:pt>
    <dgm:pt modelId="{2E46C6D5-BE55-FF47-82CF-6BFD40FBCA52}" type="pres">
      <dgm:prSet presAssocID="{0D78A0F4-DA88-4E4B-89E5-F76545C8DCBA}"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3000" r="-33000"/>
          </a:stretch>
        </a:blipFill>
        <a:ln>
          <a:noFill/>
        </a:ln>
      </dgm:spPr>
    </dgm:pt>
  </dgm:ptLst>
  <dgm:cxnLst>
    <dgm:cxn modelId="{86D3080B-1563-BC4B-96BE-1CE8EA29E769}" srcId="{CEB8D49F-AC42-6F48-A882-C9C7E07D8DF5}" destId="{6419049E-A8B6-CE45-8702-9A46E490A104}" srcOrd="2" destOrd="0" parTransId="{291D1B6B-7428-6F4A-ADB4-9D5447393C0B}" sibTransId="{97DBF6D4-8768-D049-B6F6-1B3B9FB57356}"/>
    <dgm:cxn modelId="{7777CD1D-44F5-7B41-9048-6775EA953373}" type="presOf" srcId="{0208534C-A20E-5448-88C4-900044846E36}" destId="{C2BA792A-DD41-E143-B1D4-DDFB463809A5}" srcOrd="0" destOrd="0" presId="urn:microsoft.com/office/officeart/2005/8/layout/hList7"/>
    <dgm:cxn modelId="{69AAAC29-D7E4-3544-9EFE-19D49B46527B}" type="presOf" srcId="{D015D673-3954-A649-8D60-2441FE8A7D1F}" destId="{9B5FCF9C-76F6-354D-90B2-74A2B6298162}" srcOrd="0" destOrd="0" presId="urn:microsoft.com/office/officeart/2005/8/layout/hList7"/>
    <dgm:cxn modelId="{12B47E2B-111F-6B4F-B1B8-06592F88C996}" type="presOf" srcId="{755ED653-833A-F64C-9DEC-74BC69D2E1AC}" destId="{47ED9F80-377F-624C-80CE-97F7599E1E63}" srcOrd="1" destOrd="0" presId="urn:microsoft.com/office/officeart/2005/8/layout/hList7"/>
    <dgm:cxn modelId="{C8BC8D41-6E20-994B-B6C9-FFABEC71A8C7}" type="presOf" srcId="{0208534C-A20E-5448-88C4-900044846E36}" destId="{CBC6E91B-12A9-0346-A6AF-51C0F99AE06F}" srcOrd="1" destOrd="0" presId="urn:microsoft.com/office/officeart/2005/8/layout/hList7"/>
    <dgm:cxn modelId="{1C58D969-9F03-BD4B-80C4-009A223CBABD}" type="presOf" srcId="{755ED653-833A-F64C-9DEC-74BC69D2E1AC}" destId="{3C821755-9213-414D-8CDD-3D65CF43B6DC}" srcOrd="0" destOrd="0" presId="urn:microsoft.com/office/officeart/2005/8/layout/hList7"/>
    <dgm:cxn modelId="{04151F6B-EE67-2141-B33D-EF13597A12BC}" type="presOf" srcId="{0B55135C-581C-E341-9519-10458BB279A8}" destId="{BBB000C5-2575-E34A-8C11-CEB1F6C483F9}" srcOrd="0" destOrd="0" presId="urn:microsoft.com/office/officeart/2005/8/layout/hList7"/>
    <dgm:cxn modelId="{17690450-3042-644F-B02C-E453700BE648}" srcId="{CEB8D49F-AC42-6F48-A882-C9C7E07D8DF5}" destId="{0208534C-A20E-5448-88C4-900044846E36}" srcOrd="3" destOrd="0" parTransId="{E3C06198-A7C6-3C47-AECC-D7F189A131D8}" sibTransId="{0B55135C-581C-E341-9519-10458BB279A8}"/>
    <dgm:cxn modelId="{A3363E8A-6772-AB4C-9A1C-A6E92EAAE388}" type="presOf" srcId="{D3896B6A-49D5-954E-AC2B-4F96210BDAC7}" destId="{BC13C51D-4D4D-3E46-8930-7C953E816B5C}" srcOrd="0" destOrd="0" presId="urn:microsoft.com/office/officeart/2005/8/layout/hList7"/>
    <dgm:cxn modelId="{952B858D-4BE2-9545-A188-113DF9D8A488}" type="presOf" srcId="{6419049E-A8B6-CE45-8702-9A46E490A104}" destId="{ED75A191-203D-9449-A815-FB333CF1BFC1}" srcOrd="0" destOrd="0" presId="urn:microsoft.com/office/officeart/2005/8/layout/hList7"/>
    <dgm:cxn modelId="{72A9C28F-F32B-B742-B8CB-E24B46716B90}" type="presOf" srcId="{97DBF6D4-8768-D049-B6F6-1B3B9FB57356}" destId="{7429E7BF-88DC-BD4D-8FC4-059C1C17042E}" srcOrd="0" destOrd="0" presId="urn:microsoft.com/office/officeart/2005/8/layout/hList7"/>
    <dgm:cxn modelId="{97575997-A7E1-3743-A128-63BD91F970E5}" type="presOf" srcId="{6419049E-A8B6-CE45-8702-9A46E490A104}" destId="{16C09D17-594F-454C-BBBE-721EA19A4D5D}" srcOrd="1" destOrd="0" presId="urn:microsoft.com/office/officeart/2005/8/layout/hList7"/>
    <dgm:cxn modelId="{549BDF9D-2C07-034D-B645-B119D0433A06}" srcId="{CEB8D49F-AC42-6F48-A882-C9C7E07D8DF5}" destId="{755ED653-833A-F64C-9DEC-74BC69D2E1AC}" srcOrd="0" destOrd="0" parTransId="{DFFFA71E-3195-084D-92CD-C7EB0270FCBC}" sibTransId="{D015D673-3954-A649-8D60-2441FE8A7D1F}"/>
    <dgm:cxn modelId="{289B36AC-A6E5-284F-BE31-5C6B70164DCA}" type="presOf" srcId="{E8B35D03-147D-6048-8FA4-5029DD9960B9}" destId="{7AABB0D4-A16A-804C-B85A-E3AD9250CE71}" srcOrd="0" destOrd="0" presId="urn:microsoft.com/office/officeart/2005/8/layout/hList7"/>
    <dgm:cxn modelId="{2E285FC8-C56A-344A-9A02-602EBEB68E1E}" type="presOf" srcId="{E8B35D03-147D-6048-8FA4-5029DD9960B9}" destId="{1EBF0C6A-A4F5-FE48-B181-A97B9038FEBC}" srcOrd="1" destOrd="0" presId="urn:microsoft.com/office/officeart/2005/8/layout/hList7"/>
    <dgm:cxn modelId="{45C2A1CC-0FC1-354B-B9AC-68D54E58DE3E}" type="presOf" srcId="{0D78A0F4-DA88-4E4B-89E5-F76545C8DCBA}" destId="{04F0061D-C215-464C-9561-AECDD74F03E6}" srcOrd="1" destOrd="0" presId="urn:microsoft.com/office/officeart/2005/8/layout/hList7"/>
    <dgm:cxn modelId="{C2FBEDD1-8C52-224B-91D3-59521B96C078}" type="presOf" srcId="{0D78A0F4-DA88-4E4B-89E5-F76545C8DCBA}" destId="{7DB8928F-A9AB-934C-A2F7-75AFBB8488A7}" srcOrd="0" destOrd="0" presId="urn:microsoft.com/office/officeart/2005/8/layout/hList7"/>
    <dgm:cxn modelId="{AD7B55FB-2ECC-6D42-B222-DCBDB1868A2C}" srcId="{CEB8D49F-AC42-6F48-A882-C9C7E07D8DF5}" destId="{E8B35D03-147D-6048-8FA4-5029DD9960B9}" srcOrd="1" destOrd="0" parTransId="{D43A7CD2-41EA-B343-B848-655C547560C6}" sibTransId="{D3896B6A-49D5-954E-AC2B-4F96210BDAC7}"/>
    <dgm:cxn modelId="{CE2D62FE-147B-224C-8F96-A7271B47A4F7}" srcId="{CEB8D49F-AC42-6F48-A882-C9C7E07D8DF5}" destId="{0D78A0F4-DA88-4E4B-89E5-F76545C8DCBA}" srcOrd="4" destOrd="0" parTransId="{B815D695-5BD2-584A-941D-F27F120030B1}" sibTransId="{9681504D-0A50-5047-88D3-A28B95FABA83}"/>
    <dgm:cxn modelId="{18A231FF-C28F-1547-9DC2-C9CBEB037E6C}" type="presOf" srcId="{CEB8D49F-AC42-6F48-A882-C9C7E07D8DF5}" destId="{4CF1D1AD-FC00-354D-8474-4424426D2561}" srcOrd="0" destOrd="0" presId="urn:microsoft.com/office/officeart/2005/8/layout/hList7"/>
    <dgm:cxn modelId="{F403D722-C1CF-A941-8DAD-99B8A10D7883}" type="presParOf" srcId="{4CF1D1AD-FC00-354D-8474-4424426D2561}" destId="{1DF939CC-6A83-B249-BB76-8ED988217CBB}" srcOrd="0" destOrd="0" presId="urn:microsoft.com/office/officeart/2005/8/layout/hList7"/>
    <dgm:cxn modelId="{53302B8C-BEE1-C940-B80A-43AE78458769}" type="presParOf" srcId="{4CF1D1AD-FC00-354D-8474-4424426D2561}" destId="{868DD855-63CB-2541-A9A5-29CC8FADB580}" srcOrd="1" destOrd="0" presId="urn:microsoft.com/office/officeart/2005/8/layout/hList7"/>
    <dgm:cxn modelId="{E59949C2-F764-E34E-8BFD-A7BFADDDFDEC}" type="presParOf" srcId="{868DD855-63CB-2541-A9A5-29CC8FADB580}" destId="{9081412C-452C-D548-BFE2-F3BA1B4B4A20}" srcOrd="0" destOrd="0" presId="urn:microsoft.com/office/officeart/2005/8/layout/hList7"/>
    <dgm:cxn modelId="{093EE0DD-2A87-2942-A5D5-07F2D7EDB98B}" type="presParOf" srcId="{9081412C-452C-D548-BFE2-F3BA1B4B4A20}" destId="{3C821755-9213-414D-8CDD-3D65CF43B6DC}" srcOrd="0" destOrd="0" presId="urn:microsoft.com/office/officeart/2005/8/layout/hList7"/>
    <dgm:cxn modelId="{20D35316-59D7-D341-A5D0-39C84136D0DE}" type="presParOf" srcId="{9081412C-452C-D548-BFE2-F3BA1B4B4A20}" destId="{47ED9F80-377F-624C-80CE-97F7599E1E63}" srcOrd="1" destOrd="0" presId="urn:microsoft.com/office/officeart/2005/8/layout/hList7"/>
    <dgm:cxn modelId="{FD26EF96-D706-3446-B934-EB358F3965CD}" type="presParOf" srcId="{9081412C-452C-D548-BFE2-F3BA1B4B4A20}" destId="{CB682493-5488-244A-AF47-A254EF847010}" srcOrd="2" destOrd="0" presId="urn:microsoft.com/office/officeart/2005/8/layout/hList7"/>
    <dgm:cxn modelId="{8FAFD283-C909-6341-AF0A-44BF474553B8}" type="presParOf" srcId="{9081412C-452C-D548-BFE2-F3BA1B4B4A20}" destId="{1F04B5EB-4680-FC44-B823-0C03A12CE816}" srcOrd="3" destOrd="0" presId="urn:microsoft.com/office/officeart/2005/8/layout/hList7"/>
    <dgm:cxn modelId="{E7361873-A52C-564F-BC9B-20793A4CB08C}" type="presParOf" srcId="{868DD855-63CB-2541-A9A5-29CC8FADB580}" destId="{9B5FCF9C-76F6-354D-90B2-74A2B6298162}" srcOrd="1" destOrd="0" presId="urn:microsoft.com/office/officeart/2005/8/layout/hList7"/>
    <dgm:cxn modelId="{A09DA269-C521-3345-87F2-6DDDF9841FFF}" type="presParOf" srcId="{868DD855-63CB-2541-A9A5-29CC8FADB580}" destId="{1F008F05-8C57-194D-90A0-9B33FB7E0008}" srcOrd="2" destOrd="0" presId="urn:microsoft.com/office/officeart/2005/8/layout/hList7"/>
    <dgm:cxn modelId="{1B7451D2-545D-EC47-9A15-D2122E7647AF}" type="presParOf" srcId="{1F008F05-8C57-194D-90A0-9B33FB7E0008}" destId="{7AABB0D4-A16A-804C-B85A-E3AD9250CE71}" srcOrd="0" destOrd="0" presId="urn:microsoft.com/office/officeart/2005/8/layout/hList7"/>
    <dgm:cxn modelId="{641BDF03-DB9F-4E48-86CA-E56C9EEF81DB}" type="presParOf" srcId="{1F008F05-8C57-194D-90A0-9B33FB7E0008}" destId="{1EBF0C6A-A4F5-FE48-B181-A97B9038FEBC}" srcOrd="1" destOrd="0" presId="urn:microsoft.com/office/officeart/2005/8/layout/hList7"/>
    <dgm:cxn modelId="{789E3ACE-02D4-C44F-BF78-6FB383751B4F}" type="presParOf" srcId="{1F008F05-8C57-194D-90A0-9B33FB7E0008}" destId="{40C0B724-6BF3-8C4B-97B2-C1E2F145837D}" srcOrd="2" destOrd="0" presId="urn:microsoft.com/office/officeart/2005/8/layout/hList7"/>
    <dgm:cxn modelId="{78A7465F-1489-D64F-9DD4-C22C8A2DA5FB}" type="presParOf" srcId="{1F008F05-8C57-194D-90A0-9B33FB7E0008}" destId="{DB7FF723-A525-0A4C-9550-18C451394AE2}" srcOrd="3" destOrd="0" presId="urn:microsoft.com/office/officeart/2005/8/layout/hList7"/>
    <dgm:cxn modelId="{83805315-2D90-0E4F-A404-C57152014DE8}" type="presParOf" srcId="{868DD855-63CB-2541-A9A5-29CC8FADB580}" destId="{BC13C51D-4D4D-3E46-8930-7C953E816B5C}" srcOrd="3" destOrd="0" presId="urn:microsoft.com/office/officeart/2005/8/layout/hList7"/>
    <dgm:cxn modelId="{DB187110-F904-9044-976E-1646CC3AEA4C}" type="presParOf" srcId="{868DD855-63CB-2541-A9A5-29CC8FADB580}" destId="{BC2F7FCC-08EF-F64F-ACE3-EB190481D395}" srcOrd="4" destOrd="0" presId="urn:microsoft.com/office/officeart/2005/8/layout/hList7"/>
    <dgm:cxn modelId="{A123D0A8-8728-A846-8592-3FEF17A261CD}" type="presParOf" srcId="{BC2F7FCC-08EF-F64F-ACE3-EB190481D395}" destId="{ED75A191-203D-9449-A815-FB333CF1BFC1}" srcOrd="0" destOrd="0" presId="urn:microsoft.com/office/officeart/2005/8/layout/hList7"/>
    <dgm:cxn modelId="{B8BFF550-6FAD-D743-BF97-55D61813BD6E}" type="presParOf" srcId="{BC2F7FCC-08EF-F64F-ACE3-EB190481D395}" destId="{16C09D17-594F-454C-BBBE-721EA19A4D5D}" srcOrd="1" destOrd="0" presId="urn:microsoft.com/office/officeart/2005/8/layout/hList7"/>
    <dgm:cxn modelId="{E8AAC73C-B2FB-F84C-A589-051B86C53A41}" type="presParOf" srcId="{BC2F7FCC-08EF-F64F-ACE3-EB190481D395}" destId="{3CE361FC-8CC1-814E-B003-C7B540648B6E}" srcOrd="2" destOrd="0" presId="urn:microsoft.com/office/officeart/2005/8/layout/hList7"/>
    <dgm:cxn modelId="{37492206-134D-3245-8B3F-868F01D6CA9C}" type="presParOf" srcId="{BC2F7FCC-08EF-F64F-ACE3-EB190481D395}" destId="{5B455A5E-3CFF-964B-B935-6A560A735D0E}" srcOrd="3" destOrd="0" presId="urn:microsoft.com/office/officeart/2005/8/layout/hList7"/>
    <dgm:cxn modelId="{01F487F9-F688-6745-99D7-1E87D194EDC0}" type="presParOf" srcId="{868DD855-63CB-2541-A9A5-29CC8FADB580}" destId="{7429E7BF-88DC-BD4D-8FC4-059C1C17042E}" srcOrd="5" destOrd="0" presId="urn:microsoft.com/office/officeart/2005/8/layout/hList7"/>
    <dgm:cxn modelId="{51A16968-EB0A-4248-BDB2-12C409389428}" type="presParOf" srcId="{868DD855-63CB-2541-A9A5-29CC8FADB580}" destId="{F7C6ED11-6AB5-CD4D-BA25-030D1CD0FE68}" srcOrd="6" destOrd="0" presId="urn:microsoft.com/office/officeart/2005/8/layout/hList7"/>
    <dgm:cxn modelId="{CB82899F-369F-F943-B248-E88165391DE9}" type="presParOf" srcId="{F7C6ED11-6AB5-CD4D-BA25-030D1CD0FE68}" destId="{C2BA792A-DD41-E143-B1D4-DDFB463809A5}" srcOrd="0" destOrd="0" presId="urn:microsoft.com/office/officeart/2005/8/layout/hList7"/>
    <dgm:cxn modelId="{B399836C-E329-1A4E-8F95-EC17447E8F32}" type="presParOf" srcId="{F7C6ED11-6AB5-CD4D-BA25-030D1CD0FE68}" destId="{CBC6E91B-12A9-0346-A6AF-51C0F99AE06F}" srcOrd="1" destOrd="0" presId="urn:microsoft.com/office/officeart/2005/8/layout/hList7"/>
    <dgm:cxn modelId="{55F4EF9F-B91A-B04A-B625-15F349942784}" type="presParOf" srcId="{F7C6ED11-6AB5-CD4D-BA25-030D1CD0FE68}" destId="{467D4B22-07D8-EA42-8135-50675808F29B}" srcOrd="2" destOrd="0" presId="urn:microsoft.com/office/officeart/2005/8/layout/hList7"/>
    <dgm:cxn modelId="{57D1853F-554E-134E-B738-BA73EDC4C037}" type="presParOf" srcId="{F7C6ED11-6AB5-CD4D-BA25-030D1CD0FE68}" destId="{3F026B75-9261-5647-838E-20EE4DEC84AF}" srcOrd="3" destOrd="0" presId="urn:microsoft.com/office/officeart/2005/8/layout/hList7"/>
    <dgm:cxn modelId="{E38DDAF5-7A89-6D40-ABB5-CC01580F8704}" type="presParOf" srcId="{868DD855-63CB-2541-A9A5-29CC8FADB580}" destId="{BBB000C5-2575-E34A-8C11-CEB1F6C483F9}" srcOrd="7" destOrd="0" presId="urn:microsoft.com/office/officeart/2005/8/layout/hList7"/>
    <dgm:cxn modelId="{FE715222-F913-AB45-B2BA-FE109F80E562}" type="presParOf" srcId="{868DD855-63CB-2541-A9A5-29CC8FADB580}" destId="{C017CA98-F009-724E-B909-497246CAFD6A}" srcOrd="8" destOrd="0" presId="urn:microsoft.com/office/officeart/2005/8/layout/hList7"/>
    <dgm:cxn modelId="{9CDC316C-0CD2-7742-B544-990016FAEF80}" type="presParOf" srcId="{C017CA98-F009-724E-B909-497246CAFD6A}" destId="{7DB8928F-A9AB-934C-A2F7-75AFBB8488A7}" srcOrd="0" destOrd="0" presId="urn:microsoft.com/office/officeart/2005/8/layout/hList7"/>
    <dgm:cxn modelId="{37D6D611-07E5-A640-B56E-837FAB762048}" type="presParOf" srcId="{C017CA98-F009-724E-B909-497246CAFD6A}" destId="{04F0061D-C215-464C-9561-AECDD74F03E6}" srcOrd="1" destOrd="0" presId="urn:microsoft.com/office/officeart/2005/8/layout/hList7"/>
    <dgm:cxn modelId="{807782F2-41EB-B84E-96D9-1907AD8178EA}" type="presParOf" srcId="{C017CA98-F009-724E-B909-497246CAFD6A}" destId="{56AD0E76-FEEE-9746-9184-C8CAA825CD3D}" srcOrd="2" destOrd="0" presId="urn:microsoft.com/office/officeart/2005/8/layout/hList7"/>
    <dgm:cxn modelId="{8F8EE424-799F-354D-8D29-83AEBEA0D941}" type="presParOf" srcId="{C017CA98-F009-724E-B909-497246CAFD6A}" destId="{2E46C6D5-BE55-FF47-82CF-6BFD40FBCA5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21755-9213-414D-8CDD-3D65CF43B6DC}">
      <dsp:nvSpPr>
        <dsp:cNvPr id="0" name=""/>
        <dsp:cNvSpPr/>
      </dsp:nvSpPr>
      <dsp:spPr>
        <a:xfrm>
          <a:off x="0" y="0"/>
          <a:ext cx="1443632" cy="4191000"/>
        </a:xfrm>
        <a:prstGeom prst="roundRect">
          <a:avLst>
            <a:gd name="adj" fmla="val 10000"/>
          </a:avLst>
        </a:prstGeom>
        <a:solidFill>
          <a:srgbClr val="D159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Clr>
              <a:srgbClr val="FFC000"/>
            </a:buClr>
            <a:buSzPct val="100000"/>
            <a:buFont typeface="Calibri"/>
            <a:buNone/>
          </a:pPr>
          <a:r>
            <a:rPr lang="en-US" sz="1200" b="1" i="0" u="none" strike="noStrike" kern="1200" cap="none" baseline="0" dirty="0">
              <a:latin typeface="Arial" panose="020B0604020202020204" pitchFamily="34" charset="0"/>
              <a:ea typeface="Calibri"/>
              <a:cs typeface="Arial" panose="020B0604020202020204" pitchFamily="34" charset="0"/>
              <a:sym typeface="Calibri"/>
            </a:rPr>
            <a:t>Communication:</a:t>
          </a:r>
          <a:r>
            <a:rPr lang="en-US" sz="1200" b="0" i="0" u="none" strike="noStrike" kern="1200" cap="none" baseline="0" dirty="0">
              <a:latin typeface="Arial" panose="020B0604020202020204" pitchFamily="34" charset="0"/>
              <a:ea typeface="Calibri"/>
              <a:cs typeface="Arial" panose="020B0604020202020204" pitchFamily="34" charset="0"/>
              <a:sym typeface="Calibri"/>
            </a:rPr>
            <a:t> </a:t>
          </a:r>
        </a:p>
        <a:p>
          <a:pPr marL="0" lvl="0" indent="0" algn="ctr" defTabSz="533400">
            <a:lnSpc>
              <a:spcPct val="90000"/>
            </a:lnSpc>
            <a:spcBef>
              <a:spcPct val="0"/>
            </a:spcBef>
            <a:spcAft>
              <a:spcPct val="35000"/>
            </a:spcAft>
            <a:buClr>
              <a:srgbClr val="FFC000"/>
            </a:buClr>
            <a:buSzPct val="100000"/>
            <a:buFont typeface="Calibri"/>
            <a:buNone/>
          </a:pPr>
          <a:r>
            <a:rPr lang="en-US" sz="1200" b="0" i="0" u="none" strike="noStrike" kern="1200" cap="none" baseline="0" dirty="0">
              <a:latin typeface="Arial" panose="020B0604020202020204" pitchFamily="34" charset="0"/>
              <a:ea typeface="Calibri"/>
              <a:cs typeface="Arial" panose="020B0604020202020204" pitchFamily="34" charset="0"/>
              <a:sym typeface="Calibri"/>
            </a:rPr>
            <a:t>language skills</a:t>
          </a:r>
          <a:endParaRPr lang="en-US" sz="1200" kern="1200" dirty="0"/>
        </a:p>
      </dsp:txBody>
      <dsp:txXfrm>
        <a:off x="0" y="1676400"/>
        <a:ext cx="1443632" cy="1676400"/>
      </dsp:txXfrm>
    </dsp:sp>
    <dsp:sp modelId="{1F04B5EB-4680-FC44-B823-0C03A12CE816}">
      <dsp:nvSpPr>
        <dsp:cNvPr id="0" name=""/>
        <dsp:cNvSpPr/>
      </dsp:nvSpPr>
      <dsp:spPr>
        <a:xfrm>
          <a:off x="43308" y="251460"/>
          <a:ext cx="1357014" cy="13956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AABB0D4-A16A-804C-B85A-E3AD9250CE71}">
      <dsp:nvSpPr>
        <dsp:cNvPr id="0" name=""/>
        <dsp:cNvSpPr/>
      </dsp:nvSpPr>
      <dsp:spPr>
        <a:xfrm>
          <a:off x="1486941" y="0"/>
          <a:ext cx="1443632" cy="4191000"/>
        </a:xfrm>
        <a:prstGeom prst="roundRect">
          <a:avLst>
            <a:gd name="adj" fmla="val 10000"/>
          </a:avLst>
        </a:prstGeom>
        <a:solidFill>
          <a:srgbClr val="712A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cap="none" baseline="0" dirty="0">
              <a:latin typeface="Arial" panose="020B0604020202020204" pitchFamily="34" charset="0"/>
              <a:ea typeface="Calibri"/>
              <a:cs typeface="Arial" panose="020B0604020202020204" pitchFamily="34" charset="0"/>
              <a:sym typeface="Calibri"/>
            </a:rPr>
            <a:t>Gross Motor: </a:t>
          </a:r>
        </a:p>
        <a:p>
          <a:pPr marL="0" lvl="0" indent="0" algn="ctr" defTabSz="622300">
            <a:lnSpc>
              <a:spcPct val="90000"/>
            </a:lnSpc>
            <a:spcBef>
              <a:spcPct val="0"/>
            </a:spcBef>
            <a:spcAft>
              <a:spcPct val="35000"/>
            </a:spcAft>
            <a:buNone/>
          </a:pPr>
          <a:r>
            <a:rPr lang="en-US" sz="1200" b="0" i="0" u="none" strike="noStrike" kern="1200" cap="none" baseline="0" dirty="0">
              <a:latin typeface="Arial" panose="020B0604020202020204" pitchFamily="34" charset="0"/>
              <a:ea typeface="Calibri"/>
              <a:cs typeface="Arial" panose="020B0604020202020204" pitchFamily="34" charset="0"/>
              <a:sym typeface="Calibri"/>
            </a:rPr>
            <a:t>coordination of arms and legs</a:t>
          </a:r>
          <a:endParaRPr lang="en-US" sz="1700" b="0" i="0" u="none" strike="noStrike" kern="1200" cap="none" baseline="0" dirty="0">
            <a:latin typeface="Arial" panose="020B0604020202020204" pitchFamily="34" charset="0"/>
            <a:ea typeface="Calibri"/>
            <a:cs typeface="Arial" panose="020B0604020202020204" pitchFamily="34" charset="0"/>
            <a:sym typeface="Calibri"/>
          </a:endParaRPr>
        </a:p>
      </dsp:txBody>
      <dsp:txXfrm>
        <a:off x="1486941" y="1676400"/>
        <a:ext cx="1443632" cy="1676400"/>
      </dsp:txXfrm>
    </dsp:sp>
    <dsp:sp modelId="{DB7FF723-A525-0A4C-9550-18C451394AE2}">
      <dsp:nvSpPr>
        <dsp:cNvPr id="0" name=""/>
        <dsp:cNvSpPr/>
      </dsp:nvSpPr>
      <dsp:spPr>
        <a:xfrm>
          <a:off x="1530250" y="251460"/>
          <a:ext cx="1357014" cy="139560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D75A191-203D-9449-A815-FB333CF1BFC1}">
      <dsp:nvSpPr>
        <dsp:cNvPr id="0" name=""/>
        <dsp:cNvSpPr/>
      </dsp:nvSpPr>
      <dsp:spPr>
        <a:xfrm>
          <a:off x="2973883" y="0"/>
          <a:ext cx="1443632" cy="41910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i="0" u="none" strike="noStrike" kern="1200" cap="none" baseline="0" dirty="0">
              <a:latin typeface="Arial" panose="020B0604020202020204" pitchFamily="34" charset="0"/>
              <a:ea typeface="Calibri"/>
              <a:cs typeface="Arial" panose="020B0604020202020204" pitchFamily="34" charset="0"/>
              <a:sym typeface="Calibri"/>
            </a:rPr>
            <a:t>Fine Motor: </a:t>
          </a:r>
        </a:p>
        <a:p>
          <a:pPr marL="0" lvl="0" indent="0" algn="ctr" defTabSz="622300">
            <a:lnSpc>
              <a:spcPct val="90000"/>
            </a:lnSpc>
            <a:spcBef>
              <a:spcPct val="0"/>
            </a:spcBef>
            <a:spcAft>
              <a:spcPct val="35000"/>
            </a:spcAft>
            <a:buNone/>
          </a:pPr>
          <a:r>
            <a:rPr lang="en-US" sz="1200" b="0" i="0" u="none" strike="noStrike" kern="1200" cap="none" baseline="0" dirty="0">
              <a:latin typeface="Arial" panose="020B0604020202020204" pitchFamily="34" charset="0"/>
              <a:ea typeface="Calibri"/>
              <a:cs typeface="Arial" panose="020B0604020202020204" pitchFamily="34" charset="0"/>
              <a:sym typeface="Calibri"/>
            </a:rPr>
            <a:t>coordination of hands and fingers</a:t>
          </a:r>
        </a:p>
      </dsp:txBody>
      <dsp:txXfrm>
        <a:off x="2973883" y="1676400"/>
        <a:ext cx="1443632" cy="1676400"/>
      </dsp:txXfrm>
    </dsp:sp>
    <dsp:sp modelId="{5B455A5E-3CFF-964B-B935-6A560A735D0E}">
      <dsp:nvSpPr>
        <dsp:cNvPr id="0" name=""/>
        <dsp:cNvSpPr/>
      </dsp:nvSpPr>
      <dsp:spPr>
        <a:xfrm>
          <a:off x="3017192" y="251460"/>
          <a:ext cx="1357014" cy="13956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2BA792A-DD41-E143-B1D4-DDFB463809A5}">
      <dsp:nvSpPr>
        <dsp:cNvPr id="0" name=""/>
        <dsp:cNvSpPr/>
      </dsp:nvSpPr>
      <dsp:spPr>
        <a:xfrm>
          <a:off x="4460824" y="0"/>
          <a:ext cx="1443632" cy="4191000"/>
        </a:xfrm>
        <a:prstGeom prst="roundRect">
          <a:avLst>
            <a:gd name="adj" fmla="val 10000"/>
          </a:avLst>
        </a:prstGeom>
        <a:solidFill>
          <a:srgbClr val="78B0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panose="020B0604020202020204" pitchFamily="34" charset="0"/>
              <a:ea typeface="Calibri"/>
              <a:cs typeface="Arial" panose="020B0604020202020204" pitchFamily="34" charset="0"/>
              <a:sym typeface="Calibri"/>
            </a:rPr>
            <a:t>Problem Solving: </a:t>
          </a:r>
        </a:p>
        <a:p>
          <a:pPr marL="0" lvl="0" indent="0" algn="ctr" defTabSz="622300">
            <a:lnSpc>
              <a:spcPct val="90000"/>
            </a:lnSpc>
            <a:spcBef>
              <a:spcPct val="0"/>
            </a:spcBef>
            <a:spcAft>
              <a:spcPct val="35000"/>
            </a:spcAft>
            <a:buNone/>
          </a:pPr>
          <a:r>
            <a:rPr lang="en-US" sz="1200" b="0" i="0" kern="1200" dirty="0">
              <a:latin typeface="Arial" panose="020B0604020202020204" pitchFamily="34" charset="0"/>
              <a:ea typeface="Calibri"/>
              <a:cs typeface="Arial" panose="020B0604020202020204" pitchFamily="34" charset="0"/>
              <a:sym typeface="Calibri"/>
            </a:rPr>
            <a:t>problem-solving skills and how to play with toys</a:t>
          </a:r>
        </a:p>
      </dsp:txBody>
      <dsp:txXfrm>
        <a:off x="4460824" y="1676400"/>
        <a:ext cx="1443632" cy="1676400"/>
      </dsp:txXfrm>
    </dsp:sp>
    <dsp:sp modelId="{3F026B75-9261-5647-838E-20EE4DEC84AF}">
      <dsp:nvSpPr>
        <dsp:cNvPr id="0" name=""/>
        <dsp:cNvSpPr/>
      </dsp:nvSpPr>
      <dsp:spPr>
        <a:xfrm>
          <a:off x="4504133" y="251460"/>
          <a:ext cx="1357014" cy="139560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B8928F-A9AB-934C-A2F7-75AFBB8488A7}">
      <dsp:nvSpPr>
        <dsp:cNvPr id="0" name=""/>
        <dsp:cNvSpPr/>
      </dsp:nvSpPr>
      <dsp:spPr>
        <a:xfrm>
          <a:off x="5947766" y="0"/>
          <a:ext cx="1443632" cy="4191000"/>
        </a:xfrm>
        <a:prstGeom prst="roundRect">
          <a:avLst>
            <a:gd name="adj" fmla="val 10000"/>
          </a:avLst>
        </a:prstGeom>
        <a:solidFill>
          <a:srgbClr val="0C8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Arial" panose="020B0604020202020204" pitchFamily="34" charset="0"/>
              <a:ea typeface="Calibri"/>
              <a:cs typeface="Arial" panose="020B0604020202020204" pitchFamily="34" charset="0"/>
              <a:sym typeface="Calibri"/>
            </a:rPr>
            <a:t>Personal-Social:</a:t>
          </a:r>
        </a:p>
        <a:p>
          <a:pPr marL="0" lvl="0" indent="0" algn="ctr" defTabSz="622300">
            <a:lnSpc>
              <a:spcPct val="90000"/>
            </a:lnSpc>
            <a:spcBef>
              <a:spcPct val="0"/>
            </a:spcBef>
            <a:spcAft>
              <a:spcPct val="35000"/>
            </a:spcAft>
            <a:buNone/>
          </a:pPr>
          <a:r>
            <a:rPr lang="en-US" sz="1200" b="0" i="0" kern="1200" dirty="0">
              <a:latin typeface="Arial" panose="020B0604020202020204" pitchFamily="34" charset="0"/>
              <a:ea typeface="Calibri"/>
              <a:cs typeface="Arial" panose="020B0604020202020204" pitchFamily="34" charset="0"/>
              <a:sym typeface="Calibri"/>
            </a:rPr>
            <a:t>self-help skills and interactions with others</a:t>
          </a:r>
          <a:endParaRPr lang="en-US" sz="1800" b="0" i="0" kern="1200" dirty="0">
            <a:latin typeface="Arial" panose="020B0604020202020204" pitchFamily="34" charset="0"/>
            <a:ea typeface="Calibri"/>
            <a:cs typeface="Arial" panose="020B0604020202020204" pitchFamily="34" charset="0"/>
            <a:sym typeface="Calibri"/>
          </a:endParaRPr>
        </a:p>
      </dsp:txBody>
      <dsp:txXfrm>
        <a:off x="5947766" y="1676400"/>
        <a:ext cx="1443632" cy="1676400"/>
      </dsp:txXfrm>
    </dsp:sp>
    <dsp:sp modelId="{2E46C6D5-BE55-FF47-82CF-6BFD40FBCA52}">
      <dsp:nvSpPr>
        <dsp:cNvPr id="0" name=""/>
        <dsp:cNvSpPr/>
      </dsp:nvSpPr>
      <dsp:spPr>
        <a:xfrm>
          <a:off x="5991075" y="251460"/>
          <a:ext cx="1357014" cy="139560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3000" r="-3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DF939CC-6A83-B249-BB76-8ED988217CBB}">
      <dsp:nvSpPr>
        <dsp:cNvPr id="0" name=""/>
        <dsp:cNvSpPr/>
      </dsp:nvSpPr>
      <dsp:spPr>
        <a:xfrm>
          <a:off x="295655" y="3181348"/>
          <a:ext cx="6800087" cy="628650"/>
        </a:xfrm>
        <a:prstGeom prst="leftRightArrow">
          <a:avLst/>
        </a:prstGeom>
        <a:solidFill>
          <a:schemeClr val="bg1"/>
        </a:solidFill>
        <a:ln w="28575" cap="flat" cmpd="sng" algn="ctr">
          <a:solidFill>
            <a:schemeClr val="tx1"/>
          </a:solidFill>
          <a:prstDash val="solid"/>
          <a:roun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629D50-F907-4464-8C14-B8A6B3AC723C}" type="datetimeFigureOut">
              <a:rPr lang="en-US" smtClean="0">
                <a:latin typeface="Arial" panose="020B0604020202020204" pitchFamily="34" charset="0"/>
              </a:rPr>
              <a:pPr/>
              <a:t>7/6/2022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C784921-42A5-4047-8AE0-C09B1C764A18}"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81969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panose="020B0604020202020204" pitchFamily="34" charset="0"/>
              </a:defRPr>
            </a:lvl1pPr>
          </a:lstStyle>
          <a:p>
            <a:fld id="{DF4C045D-66F0-4956-8248-DEB22BB3BC70}" type="datetimeFigureOut">
              <a:rPr lang="en-US" smtClean="0"/>
              <a:pPr/>
              <a:t>7/6/2022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6D1356D5-A537-4BAB-BFC5-F302A101A0B2}" type="slidenum">
              <a:rPr lang="en-US" smtClean="0"/>
              <a:pPr/>
              <a:t>‹#›</a:t>
            </a:fld>
            <a:endParaRPr lang="en-US" dirty="0"/>
          </a:p>
        </p:txBody>
      </p:sp>
    </p:spTree>
    <p:extLst>
      <p:ext uri="{BB962C8B-B14F-4D97-AF65-F5344CB8AC3E}">
        <p14:creationId xmlns:p14="http://schemas.microsoft.com/office/powerpoint/2010/main" val="14532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10000"/>
          </a:bodyPr>
          <a:lstStyle/>
          <a:p>
            <a:r>
              <a:rPr lang="en-US" b="1" dirty="0"/>
              <a:t>Notes for the Trainer</a:t>
            </a:r>
          </a:p>
          <a:p>
            <a:endParaRPr lang="en-US" dirty="0"/>
          </a:p>
          <a:p>
            <a:pPr marL="171450" indent="-171450">
              <a:buFont typeface="Arial" panose="020B0604020202020204" pitchFamily="34" charset="0"/>
              <a:buChar char="•"/>
            </a:pPr>
            <a:r>
              <a:rPr lang="en-US" dirty="0"/>
              <a:t>This training is designed for FRC staff who will be helping to administer the screening measures (e.g., giving the measures to parents to complete; helping parents to complete the measure) and scoring screening measures.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training is designed for agencies using the ASQ-3, ASQ:SE-2, and M-CHAT-R measures. The presentation covers:</a:t>
            </a:r>
          </a:p>
          <a:p>
            <a:pPr marL="628650" lvl="1" indent="-171450">
              <a:buFont typeface="Arial" panose="020B0604020202020204" pitchFamily="34" charset="0"/>
              <a:buChar char="•"/>
            </a:pPr>
            <a:r>
              <a:rPr lang="en-US" dirty="0"/>
              <a:t>Tips for successful screening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Suggested talking points with parents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Required documents</a:t>
            </a:r>
          </a:p>
          <a:p>
            <a:pPr marL="628650" lvl="1" indent="-171450">
              <a:buFont typeface="Arial" panose="020B0604020202020204" pitchFamily="34" charset="0"/>
              <a:buChar char="•"/>
            </a:pPr>
            <a:r>
              <a:rPr lang="en-US" dirty="0"/>
              <a:t>ASQ-3: Overview, administration, sample scoring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ASQ:SE-2: Overview, administration, sample scoring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MCHAT-R: : Overview, administration, sample scoring  </a:t>
            </a:r>
          </a:p>
          <a:p>
            <a:pPr marL="628650" lvl="1"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are not using some of the measures listed above, you may delete their slides as needed. If you are using different measures, these slides provide some guidance for how you might develop a training to fit the measure(s) you are using.</a:t>
            </a:r>
          </a:p>
          <a:p>
            <a:pPr marL="171450" indent="-171450">
              <a:buFont typeface="Arial" panose="020B0604020202020204" pitchFamily="34" charset="0"/>
              <a:buChar char="•"/>
            </a:pPr>
            <a:r>
              <a:rPr lang="en-US" dirty="0"/>
              <a:t>The Notes section of each slide provides suggested talking points, instructions and citations for the presenter to use as needed.</a:t>
            </a:r>
          </a:p>
          <a:p>
            <a:endParaRPr lang="en-US" b="1" dirty="0"/>
          </a:p>
          <a:p>
            <a:r>
              <a:rPr lang="en-US" b="1" dirty="0"/>
              <a:t>Approximate presentation time: </a:t>
            </a:r>
            <a:r>
              <a:rPr lang="en-US" dirty="0"/>
              <a:t>1 hour</a:t>
            </a:r>
          </a:p>
          <a:p>
            <a:r>
              <a:rPr lang="en-US" b="1" dirty="0"/>
              <a:t>Suggested venues: </a:t>
            </a:r>
            <a:r>
              <a:rPr lang="en-US" dirty="0"/>
              <a:t>small group training sessions</a:t>
            </a:r>
          </a:p>
          <a:p>
            <a:endParaRPr lang="en-US" b="1" dirty="0"/>
          </a:p>
          <a:p>
            <a:r>
              <a:rPr lang="en-US" sz="1200" kern="1200" dirty="0">
                <a:solidFill>
                  <a:schemeClr val="tx1"/>
                </a:solidFill>
                <a:effectLst/>
                <a:ea typeface="+mn-ea"/>
                <a:cs typeface="+mn-cs"/>
              </a:rPr>
              <a:t>Ages &amp; Stages Questionnaires</a:t>
            </a:r>
            <a:r>
              <a:rPr lang="en-US" sz="1200" kern="1200" baseline="30000" dirty="0">
                <a:solidFill>
                  <a:schemeClr val="tx1"/>
                </a:solidFill>
                <a:effectLst/>
                <a:ea typeface="+mn-ea"/>
                <a:cs typeface="+mn-cs"/>
              </a:rPr>
              <a:t>®</a:t>
            </a:r>
            <a:r>
              <a:rPr lang="en-US" sz="1200" kern="1200" dirty="0">
                <a:solidFill>
                  <a:schemeClr val="tx1"/>
                </a:solidFill>
                <a:effectLst/>
                <a:ea typeface="+mn-ea"/>
                <a:cs typeface="+mn-cs"/>
              </a:rPr>
              <a:t> is a registered trademark and ASQ-3</a:t>
            </a:r>
            <a:r>
              <a:rPr lang="en-US" sz="1200" kern="1200" baseline="30000" dirty="0">
                <a:solidFill>
                  <a:schemeClr val="tx1"/>
                </a:solidFill>
                <a:effectLst/>
                <a:ea typeface="+mn-ea"/>
                <a:cs typeface="+mn-cs"/>
              </a:rPr>
              <a:t>TM</a:t>
            </a:r>
            <a:r>
              <a:rPr lang="en-US" sz="1200" kern="1200" dirty="0">
                <a:solidFill>
                  <a:schemeClr val="tx1"/>
                </a:solidFill>
                <a:effectLst/>
                <a:ea typeface="+mn-ea"/>
                <a:cs typeface="+mn-cs"/>
              </a:rPr>
              <a:t>, ASQ:SE-2</a:t>
            </a:r>
            <a:r>
              <a:rPr lang="en-US" sz="1200" kern="1200" baseline="30000" dirty="0">
                <a:solidFill>
                  <a:schemeClr val="tx1"/>
                </a:solidFill>
                <a:effectLst/>
                <a:ea typeface="+mn-ea"/>
                <a:cs typeface="+mn-cs"/>
              </a:rPr>
              <a:t>TM</a:t>
            </a:r>
            <a:r>
              <a:rPr lang="en-US" sz="1200" kern="1200" dirty="0">
                <a:solidFill>
                  <a:schemeClr val="tx1"/>
                </a:solidFill>
                <a:effectLst/>
                <a:ea typeface="+mn-ea"/>
                <a:cs typeface="+mn-cs"/>
              </a:rPr>
              <a:t> and related logos are trademarks of Paul H. Brookes Publishing Co., Inc. </a:t>
            </a:r>
          </a:p>
          <a:p>
            <a:r>
              <a:rPr lang="en-US" sz="1200" kern="1200" dirty="0">
                <a:solidFill>
                  <a:schemeClr val="tx1"/>
                </a:solidFill>
                <a:effectLst/>
                <a:ea typeface="+mn-ea"/>
                <a:cs typeface="+mn-cs"/>
              </a:rPr>
              <a:t>MCHAT-R</a:t>
            </a:r>
            <a:r>
              <a:rPr lang="en-US" sz="1200" kern="1200" baseline="30000" dirty="0">
                <a:solidFill>
                  <a:schemeClr val="tx1"/>
                </a:solidFill>
                <a:effectLst/>
                <a:ea typeface="+mn-ea"/>
                <a:cs typeface="+mn-cs"/>
              </a:rPr>
              <a:t>TM</a:t>
            </a:r>
            <a:r>
              <a:rPr lang="en-US" sz="1200" kern="1200" dirty="0">
                <a:solidFill>
                  <a:schemeClr val="tx1"/>
                </a:solidFill>
                <a:effectLst/>
                <a:ea typeface="+mn-ea"/>
                <a:cs typeface="+mn-cs"/>
              </a:rPr>
              <a:t> is copyrighted 2009, Robins, Fein, &amp; Barton.</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701675" y="4416425"/>
            <a:ext cx="5607049" cy="1201702"/>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 to  Trainer</a:t>
            </a:r>
          </a:p>
          <a:p>
            <a:pPr marL="171450" indent="-171450">
              <a:spcBef>
                <a:spcPts val="0"/>
              </a:spcBef>
              <a:buFont typeface="Arial" panose="020B0604020202020204" pitchFamily="34" charset="0"/>
              <a:buChar char="•"/>
            </a:pPr>
            <a:r>
              <a:rPr lang="en-US" dirty="0"/>
              <a:t>In addition to the age administration chart, there is an on-line calculator that allows you to quickly calculate the child’s age and which measure to select. </a:t>
            </a:r>
          </a:p>
          <a:p>
            <a:pPr marL="171450" indent="-171450">
              <a:spcBef>
                <a:spcPts val="0"/>
              </a:spcBef>
              <a:buFont typeface="Arial" panose="020B0604020202020204" pitchFamily="34" charset="0"/>
              <a:buChar char="•"/>
            </a:pPr>
            <a:r>
              <a:rPr lang="en-US" dirty="0"/>
              <a:t>We recommend going to the website and showing the participants how to use it, by entering an administration date, child’s date of birth, and if applicable, number of weeks premature.</a:t>
            </a:r>
            <a:endParaRPr dirty="0"/>
          </a:p>
        </p:txBody>
      </p:sp>
      <p:sp>
        <p:nvSpPr>
          <p:cNvPr id="255" name="Shape 255"/>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151565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2" name="Shape 262"/>
          <p:cNvSpPr txBox="1">
            <a:spLocks noGrp="1"/>
          </p:cNvSpPr>
          <p:nvPr>
            <p:ph type="body" idx="1"/>
          </p:nvPr>
        </p:nvSpPr>
        <p:spPr>
          <a:xfrm>
            <a:off x="701675" y="4416425"/>
            <a:ext cx="5607049" cy="4248690"/>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800" dirty="0"/>
              <a:t>In children who are born prematurely, chronological age is not always the best indicator of where the child should be developmentally.</a:t>
            </a:r>
          </a:p>
          <a:p>
            <a:pPr marL="285750" indent="-285750">
              <a:buFont typeface="Arial" panose="020B0604020202020204" pitchFamily="34" charset="0"/>
              <a:buChar char="•"/>
            </a:pPr>
            <a:r>
              <a:rPr lang="en-US" sz="1800" b="0" i="0" u="none" strike="noStrike" cap="none" baseline="0" dirty="0"/>
              <a:t>These children may take longer to reach some milestones than children born closer to their due dates, so lumping all kids of an age range together may result in unnecessary referrals due to concerns that are actually a result of prematurity.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To accurately check whether a child is reaching developmental milestones, it’s important to account for any factors that may impact screening results. </a:t>
            </a:r>
          </a:p>
          <a:p>
            <a:pPr marL="285750" indent="-285750">
              <a:buFont typeface="Arial" panose="020B0604020202020204" pitchFamily="34" charset="0"/>
              <a:buChar char="•"/>
            </a:pPr>
            <a:endParaRPr lang="en-US" sz="1800" b="0" i="0" u="none" strike="noStrike" cap="none" baseline="0" dirty="0"/>
          </a:p>
          <a:p>
            <a:pPr marL="0" marR="0" lvl="1" indent="0" algn="l" rtl="0">
              <a:spcBef>
                <a:spcPts val="0"/>
              </a:spcBef>
              <a:buFont typeface="Arial"/>
              <a:buNone/>
            </a:pPr>
            <a:endParaRPr sz="1800" b="0" i="0" u="none" strike="noStrike" cap="none" baseline="0" dirty="0"/>
          </a:p>
          <a:p>
            <a:pPr>
              <a:spcBef>
                <a:spcPts val="0"/>
              </a:spcBef>
              <a:buNone/>
            </a:pPr>
            <a:endParaRPr sz="1800" b="0" i="0" u="none" strike="noStrike" cap="none" baseline="0" dirty="0"/>
          </a:p>
        </p:txBody>
      </p:sp>
      <p:sp>
        <p:nvSpPr>
          <p:cNvPr id="263" name="Shape 263"/>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2259192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0" name="Shape 270"/>
          <p:cNvSpPr txBox="1">
            <a:spLocks noGrp="1"/>
          </p:cNvSpPr>
          <p:nvPr>
            <p:ph type="body" idx="1"/>
          </p:nvPr>
        </p:nvSpPr>
        <p:spPr>
          <a:xfrm>
            <a:off x="701675" y="4416425"/>
            <a:ext cx="5607049" cy="3417693"/>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800" b="1" dirty="0">
              <a:latin typeface="Arial" panose="020B0604020202020204" pitchFamily="34" charset="0"/>
              <a:ea typeface="ＭＳ Ｐゴシック" panose="020B0600070205080204" pitchFamily="34" charset="-128"/>
            </a:endParaRPr>
          </a:p>
          <a:p>
            <a:pPr marL="285750" marR="0" lvl="0" indent="-285750" algn="l" defTabSz="914400" rtl="0" eaLnBrk="1" fontAlgn="auto" latinLnBrk="0" hangingPunct="1">
              <a:lnSpc>
                <a:spcPct val="100000"/>
              </a:lnSpc>
              <a:spcBef>
                <a:spcPts val="0"/>
              </a:spcBef>
              <a:spcAft>
                <a:spcPts val="0"/>
              </a:spcAft>
              <a:buClrTx/>
              <a:buSzPct val="25000"/>
              <a:buFont typeface="Arial" panose="020B0604020202020204" pitchFamily="34" charset="0"/>
              <a:buChar char="•"/>
              <a:tabLst/>
              <a:defRPr/>
            </a:pPr>
            <a:r>
              <a:rPr lang="en-US" sz="1800" b="0" i="0" u="none" strike="noStrike" cap="none" baseline="0" dirty="0"/>
              <a:t>The ASQ-3 is written at </a:t>
            </a:r>
            <a:r>
              <a:rPr lang="en-US" sz="1800" u="none" strike="noStrike" cap="none" baseline="0" dirty="0">
                <a:cs typeface="Arial" panose="020B0604020202020204" pitchFamily="34" charset="0"/>
                <a:sym typeface="Calibri"/>
              </a:rPr>
              <a:t>4</a:t>
            </a:r>
            <a:r>
              <a:rPr lang="en-US" sz="1800" u="none" strike="noStrike" cap="none" baseline="30000" dirty="0">
                <a:cs typeface="Arial" panose="020B0604020202020204" pitchFamily="34" charset="0"/>
                <a:sym typeface="Calibri"/>
              </a:rPr>
              <a:t>th</a:t>
            </a:r>
            <a:r>
              <a:rPr lang="en-US" sz="1800" u="none" strike="noStrike" cap="none" baseline="0" dirty="0">
                <a:cs typeface="Arial" panose="020B0604020202020204" pitchFamily="34" charset="0"/>
                <a:sym typeface="Calibri"/>
              </a:rPr>
              <a:t>- to 5</a:t>
            </a:r>
            <a:r>
              <a:rPr lang="en-US" sz="1800" u="none" strike="noStrike" cap="none" baseline="30000" dirty="0">
                <a:cs typeface="Arial" panose="020B0604020202020204" pitchFamily="34" charset="0"/>
                <a:sym typeface="Calibri"/>
              </a:rPr>
              <a:t>th</a:t>
            </a:r>
            <a:r>
              <a:rPr lang="en-US" sz="1800" u="none" strike="noStrike" cap="none" baseline="0" dirty="0">
                <a:cs typeface="Arial" panose="020B0604020202020204" pitchFamily="34" charset="0"/>
                <a:sym typeface="Calibri"/>
              </a:rPr>
              <a:t>-grade reading level so it is easier for a </a:t>
            </a:r>
            <a:r>
              <a:rPr lang="en-US" sz="1800" b="0" i="0" u="none" strike="noStrike" cap="none" baseline="0" dirty="0"/>
              <a:t>a parent or caregiver </a:t>
            </a:r>
            <a:r>
              <a:rPr lang="en-US" sz="1800" u="none" strike="noStrike" cap="none" baseline="0" dirty="0">
                <a:cs typeface="Arial" panose="020B0604020202020204" pitchFamily="34" charset="0"/>
                <a:sym typeface="Calibri"/>
              </a:rPr>
              <a:t>to complete </a:t>
            </a:r>
            <a:r>
              <a:rPr lang="en-US" sz="1800" b="0" i="0" u="none" strike="noStrike" cap="none" baseline="0" dirty="0"/>
              <a:t>independently.</a:t>
            </a:r>
          </a:p>
          <a:p>
            <a:pPr marL="285750" marR="0" lvl="0" indent="-285750" algn="l" rtl="0">
              <a:spcBef>
                <a:spcPts val="0"/>
              </a:spcBef>
              <a:buSzPct val="25000"/>
              <a:buFont typeface="Arial" panose="020B0604020202020204" pitchFamily="34" charset="0"/>
              <a:buChar char="•"/>
            </a:pPr>
            <a:r>
              <a:rPr lang="en-US" sz="1800" b="0" i="0" u="none" strike="noStrike" cap="none" baseline="0" dirty="0"/>
              <a:t>It is helpful to have someone available who can answer questions if the parent has difficulty understanding a question. </a:t>
            </a:r>
          </a:p>
          <a:p>
            <a:pPr marL="285750" marR="0" lvl="0" indent="-285750" algn="l" rtl="0">
              <a:spcBef>
                <a:spcPts val="0"/>
              </a:spcBef>
              <a:buSzPct val="25000"/>
              <a:buFont typeface="Arial" panose="020B0604020202020204" pitchFamily="34" charset="0"/>
              <a:buChar char="•"/>
            </a:pPr>
            <a:r>
              <a:rPr lang="en-US" sz="1800" b="0" i="0" u="none" strike="noStrike" cap="none" baseline="0" dirty="0"/>
              <a:t>Your agency can purchase an ASQ-3 Materials Kit which is a bag of toys which a parent can use — they can try out some of the items with their child to see if they are able to do the skill.  </a:t>
            </a:r>
          </a:p>
        </p:txBody>
      </p:sp>
      <p:sp>
        <p:nvSpPr>
          <p:cNvPr id="271" name="Shape 271"/>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102021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01675" y="5676974"/>
            <a:ext cx="5607049" cy="1661963"/>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171450" indent="-171450">
              <a:spcBef>
                <a:spcPts val="0"/>
              </a:spcBef>
              <a:buFont typeface="Arial" panose="020B0604020202020204" pitchFamily="34" charset="0"/>
              <a:buChar char="•"/>
            </a:pPr>
            <a:r>
              <a:rPr lang="en-US" dirty="0"/>
              <a:t>The</a:t>
            </a:r>
            <a:r>
              <a:rPr lang="en-US" baseline="0" dirty="0"/>
              <a:t> person who scores the </a:t>
            </a:r>
            <a:r>
              <a:rPr lang="en-US" dirty="0"/>
              <a:t>ASQ-3 wil</a:t>
            </a:r>
            <a:r>
              <a:rPr lang="en-US" baseline="0" dirty="0"/>
              <a:t>l vary by agency</a:t>
            </a:r>
            <a:r>
              <a:rPr lang="en-US" dirty="0"/>
              <a:t>.  </a:t>
            </a:r>
          </a:p>
          <a:p>
            <a:pPr marL="171450" indent="-171450">
              <a:spcBef>
                <a:spcPts val="0"/>
              </a:spcBef>
              <a:buFont typeface="Arial" panose="020B0604020202020204" pitchFamily="34" charset="0"/>
              <a:buChar char="•"/>
            </a:pPr>
            <a:r>
              <a:rPr lang="en-US" dirty="0"/>
              <a:t>It takes about 2 minutes to score after a person is familiar with the scoring.</a:t>
            </a:r>
          </a:p>
          <a:p>
            <a:pPr marL="171450" indent="-171450">
              <a:spcBef>
                <a:spcPts val="0"/>
              </a:spcBef>
              <a:buFont typeface="Arial" panose="020B0604020202020204" pitchFamily="34" charset="0"/>
              <a:buChar char="•"/>
            </a:pPr>
            <a:endParaRPr lang="en-US" dirty="0"/>
          </a:p>
          <a:p>
            <a:pPr marL="0" indent="0">
              <a:spcBef>
                <a:spcPts val="0"/>
              </a:spcBef>
              <a:buFont typeface="Arial" panose="020B0604020202020204" pitchFamily="34" charset="0"/>
              <a:buNone/>
            </a:pPr>
            <a:r>
              <a:rPr lang="en-US" b="1" dirty="0"/>
              <a:t>Suggested Activity:</a:t>
            </a:r>
          </a:p>
          <a:p>
            <a:pPr marL="171450" indent="-171450">
              <a:spcBef>
                <a:spcPts val="0"/>
              </a:spcBef>
              <a:buFont typeface="Arial" panose="020B0604020202020204" pitchFamily="34" charset="0"/>
              <a:buChar char="•"/>
            </a:pPr>
            <a:r>
              <a:rPr lang="en-US" dirty="0"/>
              <a:t>Use the sample questionnaire to show how to score it. </a:t>
            </a:r>
          </a:p>
          <a:p>
            <a:pPr marL="171450" indent="-171450">
              <a:spcBef>
                <a:spcPts val="0"/>
              </a:spcBef>
              <a:buFont typeface="Arial" panose="020B0604020202020204" pitchFamily="34" charset="0"/>
              <a:buChar char="•"/>
            </a:pPr>
            <a:r>
              <a:rPr lang="en-US" dirty="0"/>
              <a:t>For each item, write a number in the blank space to the right of the question. The numbers are shown above. </a:t>
            </a:r>
            <a:endParaRPr dirty="0"/>
          </a:p>
        </p:txBody>
      </p:sp>
      <p:sp>
        <p:nvSpPr>
          <p:cNvPr id="285" name="Shape 2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44299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endParaRPr lang="en-US" dirty="0"/>
          </a:p>
          <a:p>
            <a:pPr marL="171450" indent="-171450">
              <a:buFont typeface="Arial" panose="020B0604020202020204" pitchFamily="34" charset="0"/>
              <a:buChar char="•"/>
            </a:pPr>
            <a:r>
              <a:rPr lang="en-US" dirty="0"/>
              <a:t>To practice scoring, insert a shot of a completed ASQ-3 section on this slide.</a:t>
            </a:r>
          </a:p>
          <a:p>
            <a:pPr marL="171450" indent="-171450">
              <a:buFont typeface="Arial" panose="020B0604020202020204" pitchFamily="34" charset="0"/>
              <a:buChar char="•"/>
            </a:pPr>
            <a:r>
              <a:rPr lang="en-US" dirty="0"/>
              <a:t>Ask training participants to indicate what score they would put in the blank space for each item.</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14</a:t>
            </a:fld>
            <a:endParaRPr lang="en-US" dirty="0"/>
          </a:p>
        </p:txBody>
      </p:sp>
    </p:spTree>
    <p:extLst>
      <p:ext uri="{BB962C8B-B14F-4D97-AF65-F5344CB8AC3E}">
        <p14:creationId xmlns:p14="http://schemas.microsoft.com/office/powerpoint/2010/main" val="276214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701675" y="5861640"/>
            <a:ext cx="5607049" cy="1292631"/>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171450" indent="-171450">
              <a:spcBef>
                <a:spcPts val="0"/>
              </a:spcBef>
              <a:buFont typeface="Arial" panose="020B0604020202020204" pitchFamily="34" charset="0"/>
              <a:buChar char="•"/>
            </a:pPr>
            <a:r>
              <a:rPr lang="en-US" dirty="0"/>
              <a:t>Direct the audience to look at the Information Summary page (the last page in their sample ASQ-3).</a:t>
            </a:r>
          </a:p>
          <a:p>
            <a:pPr marL="171450" indent="-171450">
              <a:spcBef>
                <a:spcPts val="0"/>
              </a:spcBef>
              <a:buFont typeface="Arial" panose="020B0604020202020204" pitchFamily="34" charset="0"/>
              <a:buChar char="•"/>
            </a:pPr>
            <a:r>
              <a:rPr lang="en-US" dirty="0"/>
              <a:t>Ask them to complete the steps as indicated. </a:t>
            </a:r>
            <a:endParaRPr dirty="0"/>
          </a:p>
        </p:txBody>
      </p:sp>
      <p:sp>
        <p:nvSpPr>
          <p:cNvPr id="291" name="Shape 2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65817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701675" y="6138639"/>
            <a:ext cx="5607049" cy="738633"/>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200" b="0" i="0" u="none" strike="noStrike" cap="none" baseline="0" dirty="0"/>
          </a:p>
          <a:p>
            <a:pPr>
              <a:spcBef>
                <a:spcPts val="0"/>
              </a:spcBef>
              <a:buNone/>
            </a:pPr>
            <a:endParaRPr dirty="0"/>
          </a:p>
        </p:txBody>
      </p:sp>
      <p:sp>
        <p:nvSpPr>
          <p:cNvPr id="297" name="Shape 2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8967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Provide a sample of an ASQ-3 form with answers (i.e., as if a parent completed the form). </a:t>
            </a:r>
          </a:p>
          <a:p>
            <a:pPr marL="171450" indent="-171450">
              <a:buFont typeface="Arial" panose="020B0604020202020204" pitchFamily="34" charset="0"/>
              <a:buChar char="•"/>
            </a:pPr>
            <a:r>
              <a:rPr lang="en-US" dirty="0"/>
              <a:t>Fill in the correct score for the items in the first domain, the Total for that domain, and the bubbled number in the Information Summary for that domain, as an example.  </a:t>
            </a:r>
          </a:p>
          <a:p>
            <a:pPr marL="171450" indent="-171450">
              <a:buFont typeface="Arial" panose="020B0604020202020204" pitchFamily="34" charset="0"/>
              <a:buChar char="•"/>
            </a:pPr>
            <a:r>
              <a:rPr lang="en-US" dirty="0"/>
              <a:t>Have the participants fill in the scores for the other domains and the totals for each domain. </a:t>
            </a:r>
          </a:p>
          <a:p>
            <a:pPr marL="171450" indent="-171450">
              <a:buFont typeface="Arial" panose="020B0604020202020204" pitchFamily="34" charset="0"/>
              <a:buChar char="•"/>
            </a:pPr>
            <a:r>
              <a:rPr lang="en-US" dirty="0"/>
              <a:t>Have participants check their answers by providing them with the correct Total Scores for each domain.  </a:t>
            </a:r>
          </a:p>
          <a:p>
            <a:pPr marL="171450" indent="-171450">
              <a:buFont typeface="Arial" panose="020B0604020202020204" pitchFamily="34" charset="0"/>
              <a:buChar char="•"/>
            </a:pPr>
            <a:r>
              <a:rPr lang="en-US" dirty="0"/>
              <a:t>Confirm that all participants have the correct scores and answer any questions for people who came up with a different score)</a:t>
            </a:r>
          </a:p>
          <a:p>
            <a:pPr marL="171450" indent="-171450">
              <a:buFont typeface="Arial" panose="020B0604020202020204" pitchFamily="34" charset="0"/>
              <a:buChar char="•"/>
            </a:pPr>
            <a:r>
              <a:rPr lang="en-US" dirty="0"/>
              <a:t>Ask participants to fill in the bubbles on the Information Summary page.  </a:t>
            </a:r>
          </a:p>
          <a:p>
            <a:pPr marL="171450" indent="-171450">
              <a:buFont typeface="Arial" panose="020B0604020202020204" pitchFamily="34" charset="0"/>
              <a:buChar char="•"/>
            </a:pPr>
            <a:r>
              <a:rPr lang="en-US" dirty="0"/>
              <a:t>You can also provide a completed Information Summary page for your example, so that participants have the correct version to compare their answers to.</a:t>
            </a:r>
          </a:p>
        </p:txBody>
      </p:sp>
      <p:sp>
        <p:nvSpPr>
          <p:cNvPr id="4" name="Slide Number Placeholder 3"/>
          <p:cNvSpPr>
            <a:spLocks noGrp="1"/>
          </p:cNvSpPr>
          <p:nvPr>
            <p:ph type="sldNum" sz="quarter" idx="10"/>
          </p:nvPr>
        </p:nvSpPr>
        <p:spPr/>
        <p:txBody>
          <a:bodyPr/>
          <a:lstStyle/>
          <a:p>
            <a:fld id="{6D1356D5-A537-4BAB-BFC5-F302A101A0B2}" type="slidenum">
              <a:rPr lang="en-US" smtClean="0"/>
              <a:pPr/>
              <a:t>17</a:t>
            </a:fld>
            <a:endParaRPr lang="en-US" dirty="0"/>
          </a:p>
        </p:txBody>
      </p:sp>
    </p:spTree>
    <p:extLst>
      <p:ext uri="{BB962C8B-B14F-4D97-AF65-F5344CB8AC3E}">
        <p14:creationId xmlns:p14="http://schemas.microsoft.com/office/powerpoint/2010/main" val="304611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6" name="Shape 316"/>
          <p:cNvSpPr txBox="1">
            <a:spLocks noGrp="1"/>
          </p:cNvSpPr>
          <p:nvPr>
            <p:ph type="body" idx="1"/>
          </p:nvPr>
        </p:nvSpPr>
        <p:spPr>
          <a:xfrm>
            <a:off x="701675" y="4416425"/>
            <a:ext cx="5607049" cy="3971691"/>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800" b="0" i="0" u="none" strike="noStrike" cap="none" baseline="0" dirty="0"/>
          </a:p>
          <a:p>
            <a:pPr marL="285750" marR="0" lvl="0" indent="-285750" algn="l" rtl="0">
              <a:spcBef>
                <a:spcPts val="0"/>
              </a:spcBef>
              <a:buSzPct val="25000"/>
              <a:buFont typeface="Arial" panose="020B0604020202020204" pitchFamily="34" charset="0"/>
              <a:buChar char="•"/>
            </a:pPr>
            <a:r>
              <a:rPr lang="en-US" sz="1800" b="0" i="0" u="none" strike="noStrike" cap="none" baseline="0" dirty="0"/>
              <a:t>One complication occurs when a parent omits one or more items when they are completing the questionnaire.</a:t>
            </a:r>
          </a:p>
          <a:p>
            <a:pPr marL="742950" marR="0" lvl="1" indent="-285750" algn="l" rtl="0">
              <a:spcBef>
                <a:spcPts val="0"/>
              </a:spcBef>
              <a:buSzPct val="25000"/>
              <a:buFont typeface="Arial" panose="020B0604020202020204" pitchFamily="34" charset="0"/>
              <a:buChar char="•"/>
            </a:pPr>
            <a:r>
              <a:rPr lang="en-US" sz="1800" b="0" i="0" u="none" strike="noStrike" cap="none" baseline="0" dirty="0"/>
              <a:t>If more than 2 items are omitted, then the questionnaire cannot be accurately scored.  </a:t>
            </a:r>
          </a:p>
          <a:p>
            <a:pPr marL="742950" marR="0" lvl="1" indent="-285750" algn="l" rtl="0">
              <a:spcBef>
                <a:spcPts val="0"/>
              </a:spcBef>
              <a:buSzPct val="25000"/>
              <a:buFont typeface="Arial" panose="020B0604020202020204" pitchFamily="34" charset="0"/>
              <a:buChar char="•"/>
            </a:pPr>
            <a:r>
              <a:rPr lang="en-US" sz="1800" b="0" i="0" u="none" strike="noStrike" cap="none" baseline="0" dirty="0"/>
              <a:t>If there are 1 or 2 items missing and the parent cannot choose an answer, then follow the procedure for “omitted items.”</a:t>
            </a:r>
          </a:p>
          <a:p>
            <a:pPr marL="285750" marR="0" lvl="0" indent="-285750" algn="l" rtl="0">
              <a:spcBef>
                <a:spcPts val="0"/>
              </a:spcBef>
              <a:buSzPct val="25000"/>
              <a:buFont typeface="Arial" panose="020B0604020202020204" pitchFamily="34" charset="0"/>
              <a:buChar char="•"/>
            </a:pPr>
            <a:r>
              <a:rPr lang="en-US" sz="1800" b="0" i="0" u="none" strike="noStrike" cap="none" baseline="0" dirty="0"/>
              <a:t>We’ll show an example on the next slide and you’ll get a chance to practice.</a:t>
            </a:r>
          </a:p>
          <a:p>
            <a:pPr>
              <a:spcBef>
                <a:spcPts val="0"/>
              </a:spcBef>
              <a:buNone/>
            </a:pPr>
            <a:endParaRPr sz="1800" b="0" i="0" u="none" strike="noStrike" cap="none" baseline="0" dirty="0"/>
          </a:p>
        </p:txBody>
      </p:sp>
      <p:sp>
        <p:nvSpPr>
          <p:cNvPr id="317" name="Shape 317"/>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385012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701675" y="4416425"/>
            <a:ext cx="5607049" cy="3756247"/>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400" b="0" i="0" u="none" strike="noStrike" cap="none" baseline="0" dirty="0"/>
          </a:p>
          <a:p>
            <a:pPr marL="285750" marR="0" lvl="0"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This method helps us to make the “best guess” about what the score would have been if the parent had filled it in. The best guess is based upon the other scores in that area.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For example, if 5 items were answered with “5”, what would the best guess be for the 6th item? (answer: 5).  Show how 5*5/5 =5.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Repeat with 5 items answered with “10.” The best guess for the 6</a:t>
            </a:r>
            <a:r>
              <a:rPr lang="en-US" sz="1400" b="0" i="0" u="none" strike="noStrike" cap="none" baseline="30000" dirty="0">
                <a:latin typeface="Galdeano"/>
                <a:ea typeface="Galdeano"/>
                <a:cs typeface="Galdeano"/>
                <a:sym typeface="Galdeano"/>
              </a:rPr>
              <a:t>th</a:t>
            </a:r>
            <a:r>
              <a:rPr lang="en-US" sz="1400" b="0" i="0" u="none" strike="noStrike" cap="none" baseline="0" dirty="0">
                <a:latin typeface="Galdeano"/>
                <a:ea typeface="Galdeano"/>
                <a:cs typeface="Galdeano"/>
                <a:sym typeface="Galdeano"/>
              </a:rPr>
              <a:t> item would be 10.  Show how 10*5/5 = 10.  </a:t>
            </a:r>
          </a:p>
          <a:p>
            <a:pPr marL="285750" marR="0" lvl="0"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Participants should know that the need to omit items does not happen very often. Items should only be omitted if they are inappropriate to try with a child.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For example, the mirror items are inappropriate because of cultural and spiritual beliefs to some families. </a:t>
            </a:r>
          </a:p>
          <a:p>
            <a:pPr marL="742950" marR="0" lvl="1" indent="-285750" algn="l" rtl="0">
              <a:spcBef>
                <a:spcPts val="0"/>
              </a:spcBef>
              <a:buSzPct val="25000"/>
              <a:buFont typeface="Arial" panose="020B0604020202020204" pitchFamily="34" charset="0"/>
              <a:buChar char="•"/>
            </a:pPr>
            <a:r>
              <a:rPr lang="en-US" sz="1400" b="0" i="0" u="none" strike="noStrike" cap="none" baseline="0" dirty="0">
                <a:latin typeface="Galdeano"/>
                <a:ea typeface="Galdeano"/>
                <a:cs typeface="Galdeano"/>
                <a:sym typeface="Galdeano"/>
              </a:rPr>
              <a:t>However, if the only reason an item is omitted is lack of opportunity, the child should be given the opportunity to practice and try the item.</a:t>
            </a:r>
          </a:p>
        </p:txBody>
      </p:sp>
    </p:spTree>
    <p:extLst>
      <p:ext uri="{BB962C8B-B14F-4D97-AF65-F5344CB8AC3E}">
        <p14:creationId xmlns:p14="http://schemas.microsoft.com/office/powerpoint/2010/main" val="176462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701675" y="4416425"/>
            <a:ext cx="5607049" cy="2309698"/>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800" dirty="0"/>
              <a:t>Begin the training by sharing this story about Miguel and his mother. The conclusion of this story will be presented later in the session (Slide 32).</a:t>
            </a:r>
          </a:p>
          <a:p>
            <a:pPr marL="285750" indent="-285750">
              <a:buFont typeface="Arial" panose="020B0604020202020204" pitchFamily="34" charset="0"/>
              <a:buChar char="•"/>
            </a:pPr>
            <a:r>
              <a:rPr lang="en-US" sz="1800" dirty="0"/>
              <a:t>You can also use a similar story about screening based on your own agency’s experience. </a:t>
            </a:r>
          </a:p>
          <a:p>
            <a:endParaRPr lang="en-US" sz="1800" dirty="0"/>
          </a:p>
          <a:p>
            <a:pPr marL="0" marR="0" lvl="0" indent="0" algn="l" rtl="0">
              <a:spcBef>
                <a:spcPts val="0"/>
              </a:spcBef>
              <a:buSzPct val="25000"/>
              <a:buFont typeface="Arial"/>
              <a:buNone/>
            </a:pPr>
            <a:endParaRPr lang="en-US" sz="1800" b="0" i="0" u="none" strike="noStrike" cap="none" baseline="0" dirty="0"/>
          </a:p>
        </p:txBody>
      </p:sp>
      <p:sp>
        <p:nvSpPr>
          <p:cNvPr id="91" name="Shape 91"/>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39631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endParaRPr lang="en-US" dirty="0"/>
          </a:p>
          <a:p>
            <a:r>
              <a:rPr lang="en-US" dirty="0"/>
              <a:t>We recommend that you copy a section of the ASQ-3, where all but one answer is completed.  </a:t>
            </a:r>
          </a:p>
          <a:p>
            <a:pPr marL="171450" indent="-171450">
              <a:buFont typeface="Arial" panose="020B0604020202020204" pitchFamily="34" charset="0"/>
              <a:buChar char="•"/>
            </a:pPr>
            <a:r>
              <a:rPr lang="en-US" dirty="0"/>
              <a:t>Have the participants try figuring out what the Total Score should be, using the omitted items calculation.</a:t>
            </a:r>
          </a:p>
          <a:p>
            <a:pPr marL="171450" indent="-171450">
              <a:buFont typeface="Arial" panose="020B0604020202020204" pitchFamily="34" charset="0"/>
              <a:buChar char="•"/>
            </a:pPr>
            <a:r>
              <a:rPr lang="en-US" dirty="0"/>
              <a:t>Provide them the correct response and answer any questions for people that had difficulty getting the correct answer.</a:t>
            </a:r>
          </a:p>
          <a:p>
            <a:pPr marL="171450" indent="-171450">
              <a:buFont typeface="Arial" panose="020B0604020202020204" pitchFamily="34" charset="0"/>
              <a:buChar char="•"/>
            </a:pPr>
            <a:r>
              <a:rPr lang="en-US" dirty="0"/>
              <a:t>Show on the Information Summary page how, if you did not give “credit” for that omitted item, a child’s score could appear very low in that domain.</a:t>
            </a:r>
          </a:p>
          <a:p>
            <a:pPr marL="171450" indent="-171450">
              <a:buFont typeface="Arial" panose="020B0604020202020204" pitchFamily="34" charset="0"/>
              <a:buChar char="•"/>
            </a:pPr>
            <a:r>
              <a:rPr lang="en-US" dirty="0"/>
              <a:t>Giving credit for the omitted item — by using the “best guess” of what it would have been — will produce a more accurate score.</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20</a:t>
            </a:fld>
            <a:endParaRPr lang="en-US" dirty="0"/>
          </a:p>
        </p:txBody>
      </p:sp>
    </p:spTree>
    <p:extLst>
      <p:ext uri="{BB962C8B-B14F-4D97-AF65-F5344CB8AC3E}">
        <p14:creationId xmlns:p14="http://schemas.microsoft.com/office/powerpoint/2010/main" val="330970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3" name="Shape 373"/>
          <p:cNvSpPr txBox="1">
            <a:spLocks noGrp="1"/>
          </p:cNvSpPr>
          <p:nvPr>
            <p:ph type="body" idx="1"/>
          </p:nvPr>
        </p:nvSpPr>
        <p:spPr>
          <a:xfrm>
            <a:off x="701675" y="4416425"/>
            <a:ext cx="5607049" cy="4248690"/>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800" b="0" i="0" u="none" strike="noStrike" cap="none" baseline="0" dirty="0"/>
          </a:p>
          <a:p>
            <a:pPr marL="285750" marR="0" lvl="0" indent="-285750" algn="l" rtl="0">
              <a:spcBef>
                <a:spcPts val="0"/>
              </a:spcBef>
              <a:buSzPct val="25000"/>
              <a:buFont typeface="Arial" panose="020B0604020202020204" pitchFamily="34" charset="0"/>
              <a:buChar char="•"/>
            </a:pPr>
            <a:r>
              <a:rPr lang="en-US" sz="1800" b="0" i="0" u="none" strike="noStrike" cap="none" baseline="0" dirty="0"/>
              <a:t>The Information Summary shows three levels of concern (outlined above). </a:t>
            </a:r>
          </a:p>
          <a:p>
            <a:pPr marL="285750" marR="0" lvl="0" indent="-285750" algn="l" rtl="0">
              <a:spcBef>
                <a:spcPts val="0"/>
              </a:spcBef>
              <a:buSzPct val="25000"/>
              <a:buFont typeface="Arial" panose="020B0604020202020204" pitchFamily="34" charset="0"/>
              <a:buChar char="•"/>
            </a:pPr>
            <a:r>
              <a:rPr lang="en-US" sz="1800" b="0" i="0" u="none" strike="noStrike" cap="none" baseline="0" dirty="0"/>
              <a:t>In addition to looking at the scores, FRC staff will be discussing any concerns that the parent brings up or any concerns noted in Section 2 of the Information Summary page.</a:t>
            </a:r>
          </a:p>
          <a:p>
            <a:pPr marL="285750" marR="0" lvl="0" indent="-285750" algn="l" rtl="0">
              <a:spcBef>
                <a:spcPts val="0"/>
              </a:spcBef>
              <a:buSzPct val="25000"/>
              <a:buFont typeface="Arial" panose="020B0604020202020204" pitchFamily="34" charset="0"/>
              <a:buChar char="•"/>
            </a:pPr>
            <a:r>
              <a:rPr lang="en-US" sz="1800" b="0" i="0" u="none" strike="noStrike" cap="none" baseline="0" dirty="0"/>
              <a:t>FRC staff will be reviewing the results with the family and making recommendations and referrals if there is an area of concern.</a:t>
            </a:r>
          </a:p>
          <a:p>
            <a:pPr marL="285750" marR="0" lvl="0" indent="-285750" algn="l" rtl="0">
              <a:spcBef>
                <a:spcPts val="0"/>
              </a:spcBef>
              <a:buSzPct val="25000"/>
              <a:buFont typeface="Arial" panose="020B0604020202020204" pitchFamily="34" charset="0"/>
              <a:buChar char="•"/>
            </a:pPr>
            <a:r>
              <a:rPr lang="en-US" sz="1800" b="0" i="0" u="none" strike="noStrike" cap="none" baseline="0" dirty="0"/>
              <a:t>Note: When reviewing screening results with families, avoid using terms like “pass” and “fail.” </a:t>
            </a:r>
          </a:p>
        </p:txBody>
      </p:sp>
      <p:sp>
        <p:nvSpPr>
          <p:cNvPr id="374" name="Shape 374"/>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1290564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701675" y="5122976"/>
            <a:ext cx="5607049" cy="2769959"/>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dirty="0"/>
              <a:t>This section will cover the second screening tool, ASQ:SE-2</a:t>
            </a:r>
          </a:p>
          <a:p>
            <a:pPr marL="171450" indent="-171450">
              <a:buFont typeface="Arial" panose="020B0604020202020204" pitchFamily="34" charset="0"/>
              <a:buChar char="•"/>
            </a:pPr>
            <a:r>
              <a:rPr lang="en-US" dirty="0"/>
              <a:t>Similar to ASQ-3, if your staff will be trained to use this tool, we recommend that your agency purchase a site license. This will allow you to print out measures and other materials as needed for training staff.</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a:spcBef>
                <a:spcPts val="0"/>
              </a:spcBef>
              <a:buNone/>
            </a:pPr>
            <a:endParaRPr dirty="0"/>
          </a:p>
        </p:txBody>
      </p:sp>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6606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701675" y="5122976"/>
            <a:ext cx="5607049" cy="2769959"/>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and Suggested Talking Points for the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dirty="0"/>
              <a:t>Modeled after ASQ-3, the ASQ:SE-2 is tailored to identify and exclusively screen social and emotional behaviors. </a:t>
            </a:r>
          </a:p>
          <a:p>
            <a:pPr marL="171450" indent="-171450">
              <a:buFont typeface="Arial" panose="020B0604020202020204" pitchFamily="34" charset="0"/>
              <a:buChar char="•"/>
            </a:pPr>
            <a:r>
              <a:rPr lang="en-US" dirty="0"/>
              <a:t>ASQ:SE-2 is an easy-to-use tool that’s cost-effective, parent-completed, photocopiable, and culturally sensitive.</a:t>
            </a:r>
          </a:p>
          <a:p>
            <a:pPr marL="171450" indent="-171450">
              <a:buFont typeface="Arial" panose="020B0604020202020204" pitchFamily="34" charset="0"/>
              <a:buChar char="•"/>
            </a:pPr>
            <a:r>
              <a:rPr lang="en-US" dirty="0"/>
              <a:t>When the same children were given both the ASQ-3 and the ASQ:SE-2, many children had concerns noted on the ASQ:SE-2 but their ASQ-3 did not show any areas of concern. Therefore, it is important to specifically screen for social-emotional needs.*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*Williams, M. E., Zamora, I., Akinsilo, O., Hickey Chen, A., &amp; Poulsen, M. K. (2018). Broad developmental screening misses young children with social-emotional needs. </a:t>
            </a:r>
            <a:r>
              <a:rPr lang="en-US" i="1" dirty="0"/>
              <a:t>Clinical Pediatrics, 57, </a:t>
            </a:r>
            <a:r>
              <a:rPr lang="en-US" i="0" dirty="0"/>
              <a:t>844-849)</a:t>
            </a:r>
            <a:endParaRPr lang="en-US" sz="1200" b="0" i="0" u="none" strike="noStrike" cap="none" baseline="0" dirty="0"/>
          </a:p>
          <a:p>
            <a:pPr>
              <a:spcBef>
                <a:spcPts val="0"/>
              </a:spcBef>
              <a:buNone/>
            </a:pPr>
            <a:endParaRPr lang="en-US" dirty="0"/>
          </a:p>
        </p:txBody>
      </p:sp>
      <p:sp>
        <p:nvSpPr>
          <p:cNvPr id="390" name="Shape 3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61503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and Suggested Talking Points for the Trainer</a:t>
            </a:r>
          </a:p>
          <a:p>
            <a:pPr marL="285750" indent="-285750">
              <a:buFont typeface="Arial" panose="020B0604020202020204" pitchFamily="34" charset="0"/>
              <a:buChar char="•"/>
            </a:pPr>
            <a:endParaRPr lang="en-US" sz="1200" b="1"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dirty="0"/>
              <a:t> ASQ:SE-2 features questions that are intended to assess seven domains: </a:t>
            </a:r>
            <a:r>
              <a:rPr lang="en-US" sz="1200" u="none" strike="noStrike" kern="1200" dirty="0">
                <a:solidFill>
                  <a:schemeClr val="tx1"/>
                </a:solidFill>
                <a:effectLst/>
                <a:ea typeface="+mn-ea"/>
                <a:cs typeface="+mn-cs"/>
              </a:rPr>
              <a:t>self-regulation, compliance, social-communication, adaptive functioning, autonomy, affect, and interaction with people.</a:t>
            </a:r>
            <a:endParaRPr lang="en-US" dirty="0"/>
          </a:p>
          <a:p>
            <a:pPr marL="171450" indent="-171450">
              <a:buFont typeface="Arial" panose="020B0604020202020204" pitchFamily="34" charset="0"/>
              <a:buChar char="•"/>
            </a:pPr>
            <a:r>
              <a:rPr lang="en-US" dirty="0"/>
              <a:t>Unlike the ASQ-3, which has separate scores for the different domains, the ASQ:SE-2 has only one total score for the domains.</a:t>
            </a:r>
            <a:endParaRPr lang="en-US" sz="1200"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24</a:t>
            </a:fld>
            <a:endParaRPr lang="en-US" dirty="0"/>
          </a:p>
        </p:txBody>
      </p:sp>
    </p:spTree>
    <p:extLst>
      <p:ext uri="{BB962C8B-B14F-4D97-AF65-F5344CB8AC3E}">
        <p14:creationId xmlns:p14="http://schemas.microsoft.com/office/powerpoint/2010/main" val="3157470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01675" y="5953973"/>
            <a:ext cx="5607049" cy="1107965"/>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200" dirty="0"/>
              <a:t>Using the example of Miguel’s mother, discuss the importance of engaging parents in conversations about development screening.</a:t>
            </a:r>
          </a:p>
          <a:p>
            <a:pPr marL="0" marR="0" lvl="0" indent="0" algn="l" rtl="0">
              <a:spcBef>
                <a:spcPts val="0"/>
              </a:spcBef>
              <a:buSzPct val="25000"/>
              <a:buFont typeface="Arial"/>
              <a:buNone/>
            </a:pPr>
            <a:endParaRPr lang="en-US" sz="1200" b="0" i="0" u="none" strike="noStrike" cap="none" baseline="0" dirty="0"/>
          </a:p>
          <a:p>
            <a:pPr>
              <a:spcBef>
                <a:spcPts val="0"/>
              </a:spcBef>
              <a:buNone/>
            </a:pPr>
            <a:endParaRPr dirty="0"/>
          </a:p>
        </p:txBody>
      </p:sp>
      <p:sp>
        <p:nvSpPr>
          <p:cNvPr id="285" name="Shape 2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97317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701675" y="5676974"/>
            <a:ext cx="5607049" cy="1661963"/>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200" b="0" i="0" u="none" strike="noStrike" cap="none" baseline="0" dirty="0"/>
          </a:p>
          <a:p>
            <a:pPr marL="171450" indent="-171450">
              <a:spcBef>
                <a:spcPts val="0"/>
              </a:spcBef>
              <a:buFont typeface="Arial" panose="020B0604020202020204" pitchFamily="34" charset="0"/>
              <a:buChar char="•"/>
            </a:pPr>
            <a:r>
              <a:rPr lang="en-US" dirty="0"/>
              <a:t>Note that the placement of the responses receiving 0, 5 or 10 points varies depending on the question.</a:t>
            </a:r>
          </a:p>
          <a:p>
            <a:pPr marL="171450" indent="-171450">
              <a:spcBef>
                <a:spcPts val="0"/>
              </a:spcBef>
              <a:buFont typeface="Arial" panose="020B0604020202020204" pitchFamily="34" charset="0"/>
              <a:buChar char="•"/>
            </a:pPr>
            <a:r>
              <a:rPr lang="en-US" dirty="0"/>
              <a:t>For some questions, the first answer choice gets a score of “0,” and for others, the right-hand answer choice gets a score of “0.” </a:t>
            </a:r>
          </a:p>
          <a:p>
            <a:pPr marL="171450" indent="-171450">
              <a:spcBef>
                <a:spcPts val="0"/>
              </a:spcBef>
              <a:buFont typeface="Arial" panose="020B0604020202020204" pitchFamily="34" charset="0"/>
              <a:buChar char="•"/>
            </a:pPr>
            <a:r>
              <a:rPr lang="en-US" dirty="0"/>
              <a:t>Be sure to look at the small letters to determine what items </a:t>
            </a:r>
            <a:r>
              <a:rPr lang="en-US" dirty="0">
                <a:highlight>
                  <a:srgbClr val="FFFF00"/>
                </a:highlight>
              </a:rPr>
              <a:t>scored a five.</a:t>
            </a:r>
          </a:p>
        </p:txBody>
      </p:sp>
      <p:sp>
        <p:nvSpPr>
          <p:cNvPr id="285" name="Shape 2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655636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Notes for Trainer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Substitute this slide with an image showing a section of the ASQ:SE-2 with a few </a:t>
            </a:r>
            <a:r>
              <a:rPr lang="en-US" dirty="0">
                <a:highlight>
                  <a:srgbClr val="FFFF00"/>
                </a:highlight>
              </a:rPr>
              <a:t>responses filled in.</a:t>
            </a:r>
          </a:p>
          <a:p>
            <a:pPr marL="171450" indent="-171450">
              <a:buFont typeface="Arial" panose="020B0604020202020204" pitchFamily="34" charset="0"/>
              <a:buChar char="•"/>
            </a:pPr>
            <a:r>
              <a:rPr lang="en-US" dirty="0">
                <a:highlight>
                  <a:srgbClr val="FFFF00"/>
                </a:highlight>
              </a:rPr>
              <a:t>Demonstrate that “z” is sometimes placed as the leftmost answer and other times as the rightmost answer.  </a:t>
            </a:r>
          </a:p>
          <a:p>
            <a:pPr marL="171450" indent="-171450">
              <a:buFont typeface="Arial" panose="020B0604020202020204" pitchFamily="34" charset="0"/>
              <a:buChar char="•"/>
            </a:pPr>
            <a:r>
              <a:rPr lang="en-US" dirty="0">
                <a:highlight>
                  <a:srgbClr val="FFFF00"/>
                </a:highlight>
              </a:rPr>
              <a:t>Go through the correct score for each item on the screen.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highlight>
                <a:srgbClr val="FFFF00"/>
              </a:highlight>
            </a:endParaRPr>
          </a:p>
          <a:p>
            <a:pPr marL="171450" indent="-171450">
              <a:buFont typeface="Arial" panose="020B0604020202020204" pitchFamily="34" charset="0"/>
              <a:buChar char="•"/>
            </a:pPr>
            <a:endParaRPr lang="en-US" dirty="0">
              <a:highlight>
                <a:srgbClr val="FFFF00"/>
              </a:highlight>
            </a:endParaRPr>
          </a:p>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6D1356D5-A537-4BAB-BFC5-F302A101A0B2}" type="slidenum">
              <a:rPr lang="en-US" smtClean="0"/>
              <a:pPr/>
              <a:t>27</a:t>
            </a:fld>
            <a:endParaRPr lang="en-US" dirty="0"/>
          </a:p>
        </p:txBody>
      </p:sp>
    </p:spTree>
    <p:extLst>
      <p:ext uri="{BB962C8B-B14F-4D97-AF65-F5344CB8AC3E}">
        <p14:creationId xmlns:p14="http://schemas.microsoft.com/office/powerpoint/2010/main" val="542793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endParaRPr lang="en-US" sz="1200" dirty="0"/>
          </a:p>
          <a:p>
            <a:pPr marL="171450" marR="0" lvl="0" indent="-171450" algn="l" rtl="0">
              <a:spcBef>
                <a:spcPts val="0"/>
              </a:spcBef>
              <a:buSzPct val="25000"/>
              <a:buFont typeface="Arial" panose="020B0604020202020204" pitchFamily="34" charset="0"/>
              <a:buChar char="•"/>
            </a:pPr>
            <a:r>
              <a:rPr lang="en-US" sz="1200" b="0" i="0" u="none" strike="noStrike" cap="none" baseline="0" dirty="0"/>
              <a:t>Guide participants through the scoring process. </a:t>
            </a:r>
          </a:p>
          <a:p>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28</a:t>
            </a:fld>
            <a:endParaRPr lang="en-US" dirty="0"/>
          </a:p>
        </p:txBody>
      </p:sp>
    </p:spTree>
    <p:extLst>
      <p:ext uri="{BB962C8B-B14F-4D97-AF65-F5344CB8AC3E}">
        <p14:creationId xmlns:p14="http://schemas.microsoft.com/office/powerpoint/2010/main" val="570989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b="1"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dirty="0"/>
              <a:t>Substitute this slide with an image showing a section of the ASQ:SE-2 summary sheet that shows a score above the cutoff.  </a:t>
            </a:r>
          </a:p>
          <a:p>
            <a:pPr marL="171450" indent="-171450">
              <a:buFont typeface="Arial" panose="020B0604020202020204" pitchFamily="34" charset="0"/>
              <a:buChar char="•"/>
            </a:pPr>
            <a:r>
              <a:rPr lang="en-US" dirty="0"/>
              <a:t>Note that, for the ASQ-3, a lower score represents a problem (as opposed to the ASQ:SE-2, where a higher score means a problem)</a:t>
            </a:r>
          </a:p>
        </p:txBody>
      </p:sp>
      <p:sp>
        <p:nvSpPr>
          <p:cNvPr id="4" name="Slide Number Placeholder 3"/>
          <p:cNvSpPr>
            <a:spLocks noGrp="1"/>
          </p:cNvSpPr>
          <p:nvPr>
            <p:ph type="sldNum" sz="quarter" idx="10"/>
          </p:nvPr>
        </p:nvSpPr>
        <p:spPr/>
        <p:txBody>
          <a:bodyPr/>
          <a:lstStyle/>
          <a:p>
            <a:fld id="{6D1356D5-A537-4BAB-BFC5-F302A101A0B2}" type="slidenum">
              <a:rPr lang="en-US" smtClean="0"/>
              <a:pPr/>
              <a:t>29</a:t>
            </a:fld>
            <a:endParaRPr lang="en-US" dirty="0"/>
          </a:p>
        </p:txBody>
      </p:sp>
    </p:spTree>
    <p:extLst>
      <p:ext uri="{BB962C8B-B14F-4D97-AF65-F5344CB8AC3E}">
        <p14:creationId xmlns:p14="http://schemas.microsoft.com/office/powerpoint/2010/main" val="216558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701675" y="4416425"/>
            <a:ext cx="5607049" cy="2309698"/>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800" dirty="0"/>
              <a:t>Using the example of Miguel’s mother, discuss the importance of engaging parents in conversations about development screening.</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sz="1800" dirty="0"/>
          </a:p>
          <a:p>
            <a:pPr marL="0" marR="0" lvl="0" indent="0" algn="l" rtl="0">
              <a:spcBef>
                <a:spcPts val="0"/>
              </a:spcBef>
              <a:buSzPct val="25000"/>
              <a:buFont typeface="Arial"/>
              <a:buNone/>
            </a:pPr>
            <a:endParaRPr lang="en-US" sz="1800" b="0" i="0" u="none" strike="noStrike" cap="none" baseline="0" dirty="0"/>
          </a:p>
        </p:txBody>
      </p:sp>
      <p:sp>
        <p:nvSpPr>
          <p:cNvPr id="135" name="Shape 135"/>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1597204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endParaRPr lang="en-US" sz="1200" dirty="0"/>
          </a:p>
          <a:p>
            <a:pPr marL="285750" marR="0" lvl="0" indent="-285750" algn="l" rtl="0">
              <a:spcBef>
                <a:spcPts val="0"/>
              </a:spcBef>
              <a:buSzPct val="25000"/>
              <a:buFont typeface="Arial" panose="020B0604020202020204" pitchFamily="34" charset="0"/>
              <a:buChar char="•"/>
            </a:pPr>
            <a:r>
              <a:rPr lang="en-US" sz="1800" b="0" i="0" u="none" strike="noStrike" cap="none" baseline="0" dirty="0"/>
              <a:t>One complication occurs when a parent omits several items when completing the questionnaire.</a:t>
            </a:r>
          </a:p>
          <a:p>
            <a:pPr marL="742950" marR="0" lvl="1" indent="-285750" algn="l" rtl="0">
              <a:spcBef>
                <a:spcPts val="0"/>
              </a:spcBef>
              <a:buSzPct val="25000"/>
              <a:buFont typeface="Arial" panose="020B0604020202020204" pitchFamily="34" charset="0"/>
              <a:buChar char="•"/>
            </a:pPr>
            <a:r>
              <a:rPr lang="en-US" sz="1800" b="0" i="0" u="none" strike="noStrike" cap="none" baseline="0" dirty="0"/>
              <a:t>If 1 or 2 items are omitted, then the questionnaire cannot be accurately scored.  </a:t>
            </a:r>
          </a:p>
          <a:p>
            <a:pPr marL="742950" marR="0" lvl="1" indent="-285750" algn="l" rtl="0">
              <a:spcBef>
                <a:spcPts val="0"/>
              </a:spcBef>
              <a:buSzPct val="25000"/>
              <a:buFont typeface="Arial" panose="020B0604020202020204" pitchFamily="34" charset="0"/>
              <a:buChar char="•"/>
            </a:pPr>
            <a:r>
              <a:rPr lang="en-US" sz="1800" b="0" i="0" u="none" strike="noStrike" cap="none" baseline="0" dirty="0"/>
              <a:t>If 3 or more items are missing, you will need to determine if the total score is within 5 points of the cutoff. </a:t>
            </a:r>
          </a:p>
          <a:p>
            <a:pPr marL="1200150" marR="0" lvl="2" indent="-285750" algn="l" rtl="0">
              <a:spcBef>
                <a:spcPts val="0"/>
              </a:spcBef>
              <a:buSzPct val="25000"/>
              <a:buFont typeface="Arial" panose="020B0604020202020204" pitchFamily="34" charset="0"/>
              <a:buChar char="•"/>
            </a:pPr>
            <a:r>
              <a:rPr lang="en-US" sz="1200" b="0" i="0" u="none" strike="noStrike" cap="none" baseline="0" dirty="0"/>
              <a:t>NO: If it is not within 5 points, do not adjust the score. </a:t>
            </a:r>
          </a:p>
          <a:p>
            <a:pPr marL="1200150" marR="0" lvl="2" indent="-285750" algn="l" rtl="0">
              <a:spcBef>
                <a:spcPts val="0"/>
              </a:spcBef>
              <a:buSzPct val="25000"/>
              <a:buFont typeface="Arial" panose="020B0604020202020204" pitchFamily="34" charset="0"/>
              <a:buChar char="•"/>
            </a:pPr>
            <a:r>
              <a:rPr lang="en-US" sz="1200" b="0" i="0" u="none" strike="noStrike" cap="none" baseline="0" dirty="0"/>
              <a:t>YES: If it is within 5 points of the cutoff, you will need to adjust the score. Additional information is provided in the next slide. </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30</a:t>
            </a:fld>
            <a:endParaRPr lang="en-US" dirty="0"/>
          </a:p>
        </p:txBody>
      </p:sp>
    </p:spTree>
    <p:extLst>
      <p:ext uri="{BB962C8B-B14F-4D97-AF65-F5344CB8AC3E}">
        <p14:creationId xmlns:p14="http://schemas.microsoft.com/office/powerpoint/2010/main" val="4279599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200" b="0" i="0" u="none" strike="noStrike" cap="none" baseline="0" dirty="0"/>
          </a:p>
          <a:p>
            <a:r>
              <a:rPr lang="en-US" dirty="0"/>
              <a:t>The process of adjusting for omitted items is similar to what was done in the ASQ-3.</a:t>
            </a:r>
          </a:p>
        </p:txBody>
      </p:sp>
      <p:sp>
        <p:nvSpPr>
          <p:cNvPr id="4" name="Slide Number Placeholder 3"/>
          <p:cNvSpPr>
            <a:spLocks noGrp="1"/>
          </p:cNvSpPr>
          <p:nvPr>
            <p:ph type="sldNum" sz="quarter" idx="10"/>
          </p:nvPr>
        </p:nvSpPr>
        <p:spPr/>
        <p:txBody>
          <a:bodyPr/>
          <a:lstStyle/>
          <a:p>
            <a:fld id="{6D1356D5-A537-4BAB-BFC5-F302A101A0B2}" type="slidenum">
              <a:rPr lang="en-US" smtClean="0"/>
              <a:pPr/>
              <a:t>31</a:t>
            </a:fld>
            <a:endParaRPr lang="en-US" dirty="0"/>
          </a:p>
        </p:txBody>
      </p:sp>
    </p:spTree>
    <p:extLst>
      <p:ext uri="{BB962C8B-B14F-4D97-AF65-F5344CB8AC3E}">
        <p14:creationId xmlns:p14="http://schemas.microsoft.com/office/powerpoint/2010/main" val="30576968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1" name="Shape 501"/>
          <p:cNvSpPr txBox="1">
            <a:spLocks noGrp="1"/>
          </p:cNvSpPr>
          <p:nvPr>
            <p:ph type="body" idx="1"/>
          </p:nvPr>
        </p:nvSpPr>
        <p:spPr>
          <a:xfrm>
            <a:off x="701675" y="4416425"/>
            <a:ext cx="5607049" cy="4248690"/>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800" b="0" i="0" u="none" strike="noStrike" cap="none" baseline="0" dirty="0"/>
          </a:p>
          <a:p>
            <a:pPr marL="0" marR="0" lvl="1" indent="0" algn="l" rtl="0">
              <a:spcBef>
                <a:spcPts val="0"/>
              </a:spcBef>
              <a:buSzPct val="25000"/>
              <a:buFont typeface="Arial"/>
              <a:buNone/>
            </a:pPr>
            <a:r>
              <a:rPr lang="en-US" sz="1800" b="0" i="0" u="none" strike="noStrike" cap="none" baseline="0" dirty="0"/>
              <a:t>In our trainings, we created a sample of an ASQ-3 and an ASQ:SE-2 for Miguel, age 10 months, the child who was introduced in the first slide.  </a:t>
            </a:r>
          </a:p>
          <a:p>
            <a:pPr marL="285750" marR="0" lvl="1" indent="-285750" algn="l" rtl="0">
              <a:spcBef>
                <a:spcPts val="0"/>
              </a:spcBef>
              <a:buSzPct val="25000"/>
              <a:buFont typeface="Arial" panose="020B0604020202020204" pitchFamily="34" charset="0"/>
              <a:buChar char="•"/>
            </a:pPr>
            <a:r>
              <a:rPr lang="en-US" sz="1800" b="0" i="0" u="none" strike="noStrike" cap="none" baseline="0" dirty="0"/>
              <a:t>Fill in the items as if the parent completed them.</a:t>
            </a:r>
          </a:p>
          <a:p>
            <a:pPr marL="285750" marR="0" lvl="1" indent="-285750" algn="l" rtl="0">
              <a:spcBef>
                <a:spcPts val="0"/>
              </a:spcBef>
              <a:buSzPct val="25000"/>
              <a:buFont typeface="Arial" panose="020B0604020202020204" pitchFamily="34" charset="0"/>
              <a:buChar char="•"/>
            </a:pPr>
            <a:r>
              <a:rPr lang="en-US" sz="1800" b="0" i="0" u="none" strike="noStrike" cap="none" baseline="0" dirty="0"/>
              <a:t>The audience then scores each item and completes the Summary pages for each measure. This is helpful as extra practice.   </a:t>
            </a:r>
          </a:p>
          <a:p>
            <a:pPr marL="285750" marR="0" lvl="1" indent="-285750" algn="l" rtl="0">
              <a:spcBef>
                <a:spcPts val="0"/>
              </a:spcBef>
              <a:buSzPct val="25000"/>
              <a:buFont typeface="Arial" panose="020B0604020202020204" pitchFamily="34" charset="0"/>
              <a:buChar char="•"/>
            </a:pPr>
            <a:r>
              <a:rPr lang="en-US" sz="1800" b="0" i="0" u="none" strike="noStrike" cap="none" baseline="0" dirty="0"/>
              <a:t>Some groups enjoy timing themselves to see how quickly they can score the ASQ. This practice helps show that it is not a time-consuming activity.  </a:t>
            </a:r>
          </a:p>
        </p:txBody>
      </p:sp>
      <p:sp>
        <p:nvSpPr>
          <p:cNvPr id="502" name="Shape 502"/>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1175655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0" marR="0" lvl="0" indent="0" algn="l" rtl="0">
              <a:spcBef>
                <a:spcPts val="0"/>
              </a:spcBef>
              <a:buSzPct val="25000"/>
              <a:buFont typeface="Arial"/>
              <a:buNone/>
            </a:pPr>
            <a:endParaRPr lang="en-US" sz="1200" b="0" i="0" u="none" strike="noStrike" cap="none" baseline="0" dirty="0"/>
          </a:p>
          <a:p>
            <a:pPr marL="0" marR="0" lvl="0" indent="0" algn="l" rtl="0">
              <a:spcBef>
                <a:spcPts val="0"/>
              </a:spcBef>
              <a:buSzPct val="25000"/>
              <a:buFont typeface="Arial"/>
              <a:buNone/>
            </a:pPr>
            <a:r>
              <a:rPr lang="en-US" sz="1200" b="0" i="0" u="none" strike="noStrike" cap="none" baseline="0" dirty="0"/>
              <a:t>This slide presents a few of the most frequently asked questions regarding ASQs. </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33</a:t>
            </a:fld>
            <a:endParaRPr lang="en-US" dirty="0"/>
          </a:p>
        </p:txBody>
      </p:sp>
    </p:spTree>
    <p:extLst>
      <p:ext uri="{BB962C8B-B14F-4D97-AF65-F5344CB8AC3E}">
        <p14:creationId xmlns:p14="http://schemas.microsoft.com/office/powerpoint/2010/main" val="2257582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1181100" y="696913"/>
            <a:ext cx="4648200" cy="3486150"/>
          </a:xfrm>
          <a:ln/>
        </p:spPr>
      </p:sp>
      <p:sp>
        <p:nvSpPr>
          <p:cNvPr id="98307"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200" dirty="0"/>
              <a:t>Using the example of Miguel’s mother, discuss the importance of engaging parents in conversations about development screening.</a:t>
            </a:r>
          </a:p>
          <a:p>
            <a:pPr marL="0" marR="0" lvl="0" indent="0" algn="l" rtl="0">
              <a:spcBef>
                <a:spcPts val="0"/>
              </a:spcBef>
              <a:buSzPct val="25000"/>
              <a:buFont typeface="Arial"/>
              <a:buNone/>
            </a:pPr>
            <a:endParaRPr lang="en-US" sz="1200" b="0" i="0" u="none" strike="noStrike" cap="none" baseline="0" dirty="0"/>
          </a:p>
          <a:p>
            <a:endParaRPr lang="en-US" dirty="0"/>
          </a:p>
        </p:txBody>
      </p:sp>
      <p:sp>
        <p:nvSpPr>
          <p:cNvPr id="98308" name="Slide Number Placeholder 3"/>
          <p:cNvSpPr>
            <a:spLocks noGrp="1"/>
          </p:cNvSpPr>
          <p:nvPr>
            <p:ph type="sldNum" sz="quarter" idx="5"/>
          </p:nvPr>
        </p:nvSpPr>
        <p:spPr>
          <a:noFill/>
        </p:spPr>
        <p:txBody>
          <a:bodyPr/>
          <a:lstStyle/>
          <a:p>
            <a:fld id="{F5D33EB6-88E2-6040-9698-7121C2953F5A}" type="slidenum">
              <a:rPr lang="en-US">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268459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1100" y="696913"/>
            <a:ext cx="4648200" cy="3486150"/>
          </a:xfrm>
          <a:ln/>
        </p:spPr>
      </p:sp>
      <p:sp>
        <p:nvSpPr>
          <p:cNvPr id="100355"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Suggested Talking Points for the Trainer</a:t>
            </a:r>
          </a:p>
          <a:p>
            <a:pPr marL="285750" indent="-285750">
              <a:buFont typeface="Arial" panose="020B0604020202020204" pitchFamily="34" charset="0"/>
              <a:buChar char="•"/>
            </a:pPr>
            <a:endParaRPr lang="en-US" sz="1200" dirty="0"/>
          </a:p>
          <a:p>
            <a:pPr marL="171450" indent="-171450">
              <a:buFont typeface="Arial" panose="020B0604020202020204" pitchFamily="34" charset="0"/>
              <a:buChar char="•"/>
            </a:pPr>
            <a:r>
              <a:rPr lang="en-US" dirty="0"/>
              <a:t>Like developmental screening, screening for Autism Spectrum Disorder (ASD) and referral for subsequent specialized developmental services greatly improves long-term outcomes for children.</a:t>
            </a:r>
          </a:p>
          <a:p>
            <a:pPr marL="171450" indent="-171450">
              <a:buFont typeface="Arial" panose="020B0604020202020204" pitchFamily="34" charset="0"/>
              <a:buChar char="•"/>
            </a:pPr>
            <a:r>
              <a:rPr lang="en-US" dirty="0"/>
              <a:t>However, ASD referral, diagnosis and treatment may be late or reduced, especially for young children of color, children who display less severe symptoms, and children from low-income households. </a:t>
            </a:r>
          </a:p>
          <a:p>
            <a:pPr marL="171450" indent="-171450">
              <a:buFont typeface="Arial" panose="020B0604020202020204" pitchFamily="34" charset="0"/>
              <a:buChar char="•"/>
            </a:pPr>
            <a:r>
              <a:rPr lang="en-US" dirty="0"/>
              <a:t>While screening tools such as ASQ:SE-2 contain items designed to detect behavioral and communication concerns that may point to autism, ASQ:SE-2 is not an autism screener.*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Citation</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en-US" b="0" dirty="0"/>
              <a:t>Your Top </a:t>
            </a:r>
            <a:r>
              <a:rPr lang="en-US" sz="1200" u="none" strike="noStrike" kern="1200" dirty="0">
                <a:solidFill>
                  <a:schemeClr val="tx1"/>
                </a:solidFill>
                <a:effectLst/>
                <a:ea typeface="+mn-ea"/>
                <a:cs typeface="+mn-cs"/>
              </a:rPr>
              <a:t>ASQ:SE-2 Questions Answered.” Retrieved from </a:t>
            </a:r>
            <a:r>
              <a:rPr lang="en-US" dirty="0"/>
              <a:t>https://agesandstages.com/free-resources/articles/top-asqse-2-questions/. </a:t>
            </a:r>
          </a:p>
        </p:txBody>
      </p:sp>
      <p:sp>
        <p:nvSpPr>
          <p:cNvPr id="100356" name="Slide Number Placeholder 3"/>
          <p:cNvSpPr>
            <a:spLocks noGrp="1"/>
          </p:cNvSpPr>
          <p:nvPr>
            <p:ph type="sldNum" sz="quarter" idx="5"/>
          </p:nvPr>
        </p:nvSpPr>
        <p:spPr>
          <a:noFill/>
        </p:spPr>
        <p:txBody>
          <a:bodyPr/>
          <a:lstStyle/>
          <a:p>
            <a:fld id="{EC7B96DD-9405-B64E-8FF4-222DB2299203}" type="slidenum">
              <a:rPr lang="en-US">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233927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81100" y="696913"/>
            <a:ext cx="4648200" cy="3486150"/>
          </a:xfrm>
          <a:ln/>
        </p:spPr>
      </p:sp>
      <p:sp>
        <p:nvSpPr>
          <p:cNvPr id="102403"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Suggested Talking Points for the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latin typeface="Arial" panose="020B0604020202020204" pitchFamily="34" charset="0"/>
              <a:ea typeface="ＭＳ Ｐゴシック" panose="020B0600070205080204" pitchFamily="34" charset="-128"/>
            </a:endParaRPr>
          </a:p>
          <a:p>
            <a:pPr marL="285750" indent="-285750">
              <a:buFont typeface="Arial" panose="020B0604020202020204" pitchFamily="34" charset="0"/>
              <a:buChar char="•"/>
            </a:pPr>
            <a:r>
              <a:rPr lang="en-US" sz="1200" dirty="0"/>
              <a:t>The Modified Checklist for Autism in Toddlers-Revised (or M-CHAT-R) is a 2-stage parent-report screening tool that assesses risk for ASD. </a:t>
            </a:r>
          </a:p>
          <a:p>
            <a:pPr marL="285750" indent="-285750">
              <a:buFont typeface="Arial" panose="020B0604020202020204" pitchFamily="34" charset="0"/>
              <a:buChar char="•"/>
            </a:pPr>
            <a:r>
              <a:rPr lang="en-US" sz="1200" u="none" strike="noStrike" kern="1200" dirty="0">
                <a:solidFill>
                  <a:schemeClr val="tx1"/>
                </a:solidFill>
                <a:effectLst/>
                <a:ea typeface="+mn-ea"/>
                <a:cs typeface="+mn-cs"/>
              </a:rPr>
              <a:t>The M-CHAT screening tool detects many cases of ASD in toddlers, with most screen-positive cases warranting evaluation and referral for early intervention.*</a:t>
            </a:r>
          </a:p>
          <a:p>
            <a:pPr marL="285750" indent="-285750">
              <a:buFont typeface="Arial" panose="020B0604020202020204" pitchFamily="34" charset="0"/>
              <a:buChar char="•"/>
            </a:pPr>
            <a:r>
              <a:rPr lang="en-US" sz="1200" u="none" strike="noStrike" kern="1200" dirty="0">
                <a:solidFill>
                  <a:schemeClr val="tx1"/>
                </a:solidFill>
                <a:effectLst/>
                <a:ea typeface="+mn-ea"/>
                <a:cs typeface="+mn-cs"/>
              </a:rPr>
              <a:t>The copyrighted tool is </a:t>
            </a:r>
            <a:r>
              <a:rPr lang="en-US" sz="1200" dirty="0"/>
              <a:t>available for free download for clinical, research, and educational purposes.</a:t>
            </a:r>
          </a:p>
          <a:p>
            <a:pPr marL="285750" indent="-285750">
              <a:buFont typeface="Arial" panose="020B0604020202020204" pitchFamily="34" charset="0"/>
              <a:buChar char="•"/>
            </a:pPr>
            <a:r>
              <a:rPr lang="en-US" sz="1200" dirty="0"/>
              <a:t>It is available in a variety of languages, including Korean, Spanish, Tagalog, Chinese (Cantonese, Mandarin and Taiwanese), and Vietnamese. </a:t>
            </a:r>
            <a:endParaRPr lang="en-US" sz="1200" b="0" i="0" u="none" strike="noStrike" cap="none" baseline="0" dirty="0"/>
          </a:p>
          <a:p>
            <a:endParaRPr lang="en-US" dirty="0"/>
          </a:p>
          <a:p>
            <a:r>
              <a:rPr lang="en-US" b="1" dirty="0"/>
              <a:t>Citations</a:t>
            </a:r>
          </a:p>
          <a:p>
            <a:r>
              <a:rPr lang="en-US" dirty="0"/>
              <a:t>* Robins, D. L., Casagrande, K., Barton, M., Chen, C. A., Dumont-Mathieu, T., &amp; Fein, D. (2013). Validation of the Modified Checklist for Autism in Toddlers, Revised with Follow-up (M-CHAT-R/F). </a:t>
            </a:r>
            <a:r>
              <a:rPr lang="en-US" i="1" dirty="0"/>
              <a:t>Pediatrics, </a:t>
            </a:r>
            <a:r>
              <a:rPr lang="en-US" i="0" dirty="0"/>
              <a:t>peds.2013-1813; DOI: https://doi.org/10.1542/peds.2013-1813. </a:t>
            </a:r>
            <a:endParaRPr lang="en-US" dirty="0"/>
          </a:p>
        </p:txBody>
      </p:sp>
      <p:sp>
        <p:nvSpPr>
          <p:cNvPr id="102404" name="Slide Number Placeholder 3"/>
          <p:cNvSpPr>
            <a:spLocks noGrp="1"/>
          </p:cNvSpPr>
          <p:nvPr>
            <p:ph type="sldNum" sz="quarter" idx="5"/>
          </p:nvPr>
        </p:nvSpPr>
        <p:spPr>
          <a:noFill/>
        </p:spPr>
        <p:txBody>
          <a:bodyPr/>
          <a:lstStyle/>
          <a:p>
            <a:fld id="{8A5F1DC4-5E30-6F40-8859-99295B15B149}" type="slidenum">
              <a:rPr lang="en-US">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02965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81100" y="696913"/>
            <a:ext cx="4648200" cy="3486150"/>
          </a:xfrm>
          <a:ln/>
        </p:spPr>
      </p:sp>
      <p:sp>
        <p:nvSpPr>
          <p:cNvPr id="104451"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Suggested Talking Points for the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latin typeface="Arial" panose="020B0604020202020204" pitchFamily="34" charset="0"/>
              <a:ea typeface="ＭＳ Ｐゴシック" panose="020B0600070205080204" pitchFamily="34"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ea typeface="+mn-ea"/>
                <a:cs typeface="+mn-cs"/>
              </a:rPr>
              <a:t>Research has shown that the M-CHAT screening tool is very effective in identifying cases of ASD in toddlers.*</a:t>
            </a:r>
          </a:p>
          <a:p>
            <a:pPr marL="285750" indent="-285750">
              <a:buFont typeface="Arial" panose="020B0604020202020204" pitchFamily="34" charset="0"/>
              <a:buChar char="•"/>
            </a:pPr>
            <a:r>
              <a:rPr lang="en-US" sz="1200" dirty="0"/>
              <a:t>The tool incorporates a series of YES or NO questions that detect risk of ASD. </a:t>
            </a:r>
          </a:p>
          <a:p>
            <a:pPr marL="285750" indent="-285750">
              <a:buFont typeface="Arial" panose="020B0604020202020204" pitchFamily="34" charset="0"/>
              <a:buChar char="•"/>
            </a:pPr>
            <a:r>
              <a:rPr lang="en-US" sz="1200" dirty="0"/>
              <a:t>FRC staff can work with parents to complete the questionnaire. </a:t>
            </a:r>
          </a:p>
          <a:p>
            <a:pPr marL="0" marR="0" lvl="0" indent="0" algn="l" rtl="0">
              <a:spcBef>
                <a:spcPts val="0"/>
              </a:spcBef>
              <a:buSzPct val="25000"/>
              <a:buFont typeface="Arial"/>
              <a:buNone/>
            </a:pPr>
            <a:endParaRPr lang="en-US" sz="1200" b="0" i="0" u="none" strike="noStrike" cap="none"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effectLst/>
              </a:rPr>
              <a:t>Citation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*Weitlauf, A. S., Vehorn, A. C., Stone, W. L., Fein, D., &amp; Warren, Z. E. (2015). Using the M-CHAT-R/F to Identify Developmental Concerns in a High-Risk 18-Month-Old Sibling Sample. </a:t>
            </a:r>
            <a:r>
              <a:rPr lang="en-US" i="1" dirty="0">
                <a:effectLst/>
              </a:rPr>
              <a:t>Journal of developmental and behavioral pediatrics : JDBP</a:t>
            </a:r>
            <a:r>
              <a:rPr lang="en-US" dirty="0">
                <a:effectLst/>
              </a:rPr>
              <a:t>, </a:t>
            </a:r>
            <a:r>
              <a:rPr lang="en-US" i="1" dirty="0">
                <a:effectLst/>
              </a:rPr>
              <a:t>36</a:t>
            </a:r>
            <a:r>
              <a:rPr lang="en-US" dirty="0">
                <a:effectLst/>
              </a:rPr>
              <a:t>(7), 497–502. doi:10.1097/DBP.0000000000000194</a:t>
            </a:r>
            <a:endParaRPr lang="en-US" dirty="0"/>
          </a:p>
          <a:p>
            <a:endParaRPr lang="en-US" dirty="0"/>
          </a:p>
        </p:txBody>
      </p:sp>
      <p:sp>
        <p:nvSpPr>
          <p:cNvPr id="104452" name="Slide Number Placeholder 3"/>
          <p:cNvSpPr>
            <a:spLocks noGrp="1"/>
          </p:cNvSpPr>
          <p:nvPr>
            <p:ph type="sldNum" sz="quarter" idx="5"/>
          </p:nvPr>
        </p:nvSpPr>
        <p:spPr>
          <a:noFill/>
        </p:spPr>
        <p:txBody>
          <a:bodyPr/>
          <a:lstStyle/>
          <a:p>
            <a:fld id="{9D5FF771-8482-E649-AA65-B54F0647657C}" type="slidenum">
              <a:rPr lang="en-US">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892278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a:xfrm>
            <a:off x="1181100" y="696913"/>
            <a:ext cx="4648200" cy="3486150"/>
          </a:xfrm>
          <a:ln/>
        </p:spPr>
      </p:sp>
      <p:sp>
        <p:nvSpPr>
          <p:cNvPr id="106499"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endParaRPr lang="en-US" dirty="0"/>
          </a:p>
          <a:p>
            <a:pPr marL="171450" indent="-171450">
              <a:buFont typeface="Arial" panose="020B0604020202020204" pitchFamily="34" charset="0"/>
              <a:buChar char="•"/>
            </a:pPr>
            <a:r>
              <a:rPr lang="en-US" dirty="0"/>
              <a:t>Pass out sample of the questionnaire.</a:t>
            </a:r>
          </a:p>
          <a:p>
            <a:pPr marL="171450" indent="-171450">
              <a:buFont typeface="Arial" panose="020B0604020202020204" pitchFamily="34" charset="0"/>
              <a:buChar char="•"/>
            </a:pPr>
            <a:r>
              <a:rPr lang="en-US" dirty="0"/>
              <a:t>For each item (except the three on the next slide), an answer of NO is scored with 1 point.</a:t>
            </a:r>
          </a:p>
        </p:txBody>
      </p:sp>
      <p:sp>
        <p:nvSpPr>
          <p:cNvPr id="106500" name="Slide Number Placeholder 3"/>
          <p:cNvSpPr>
            <a:spLocks noGrp="1"/>
          </p:cNvSpPr>
          <p:nvPr>
            <p:ph type="sldNum" sz="quarter" idx="5"/>
          </p:nvPr>
        </p:nvSpPr>
        <p:spPr>
          <a:noFill/>
        </p:spPr>
        <p:txBody>
          <a:bodyPr/>
          <a:lstStyle/>
          <a:p>
            <a:fld id="{AAEC7B1C-2540-2B42-9197-0BA960BDBAD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89798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171450" indent="-171450">
              <a:buFont typeface="Arial" panose="020B0604020202020204" pitchFamily="34" charset="0"/>
              <a:buChar char="•"/>
            </a:pPr>
            <a:r>
              <a:rPr lang="en-US" dirty="0"/>
              <a:t>Note that, </a:t>
            </a:r>
            <a:r>
              <a:rPr lang="en-US" b="1" dirty="0"/>
              <a:t>for the items on this slide</a:t>
            </a:r>
            <a:r>
              <a:rPr lang="en-US" dirty="0"/>
              <a:t>, an answer of YES is scored with 1 point.</a:t>
            </a:r>
          </a:p>
          <a:p>
            <a:pPr marL="0" marR="0" lvl="0" indent="0" algn="l" rtl="0">
              <a:spcBef>
                <a:spcPts val="0"/>
              </a:spcBef>
              <a:buSzPct val="25000"/>
              <a:buFont typeface="Arial"/>
              <a:buNone/>
            </a:pPr>
            <a:endParaRPr lang="en-US" sz="1200" b="0" i="0" u="none" strike="noStrike" cap="none" baseline="0" dirty="0"/>
          </a:p>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27643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200" dirty="0"/>
              <a:t>These are a handful of points that staff may wish to include in conversations with parents. Please add or delete according to agency preference/experience. </a:t>
            </a:r>
          </a:p>
          <a:p>
            <a:endParaRPr lang="en-US" dirty="0"/>
          </a:p>
        </p:txBody>
      </p:sp>
      <p:sp>
        <p:nvSpPr>
          <p:cNvPr id="4" name="Slide Number Placeholder 3"/>
          <p:cNvSpPr>
            <a:spLocks noGrp="1"/>
          </p:cNvSpPr>
          <p:nvPr>
            <p:ph type="sldNum" sz="quarter" idx="5"/>
          </p:nvPr>
        </p:nvSpPr>
        <p:spPr/>
        <p:txBody>
          <a:bodyPr/>
          <a:lstStyle/>
          <a:p>
            <a:fld id="{6D1356D5-A537-4BAB-BFC5-F302A101A0B2}" type="slidenum">
              <a:rPr lang="en-US" smtClean="0"/>
              <a:pPr/>
              <a:t>4</a:t>
            </a:fld>
            <a:endParaRPr lang="en-US" dirty="0"/>
          </a:p>
        </p:txBody>
      </p:sp>
    </p:spTree>
    <p:extLst>
      <p:ext uri="{BB962C8B-B14F-4D97-AF65-F5344CB8AC3E}">
        <p14:creationId xmlns:p14="http://schemas.microsoft.com/office/powerpoint/2010/main" val="3136958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a:latin typeface="Arial" panose="020B0604020202020204" pitchFamily="34" charset="0"/>
              <a:ea typeface="ＭＳ Ｐゴシック" panose="020B0600070205080204" pitchFamily="34" charset="-128"/>
            </a:endParaRPr>
          </a:p>
          <a:p>
            <a:pPr marL="285750" indent="-285750">
              <a:buFont typeface="Arial" panose="020B0604020202020204" pitchFamily="34" charset="0"/>
              <a:buChar char="•"/>
            </a:pPr>
            <a:r>
              <a:rPr lang="en-US" sz="1200" dirty="0"/>
              <a:t>After completing the questionnaire, FRC staff will add up the points.</a:t>
            </a:r>
          </a:p>
          <a:p>
            <a:pPr marL="285750" indent="-285750">
              <a:buFont typeface="Arial" panose="020B0604020202020204" pitchFamily="34" charset="0"/>
              <a:buChar char="•"/>
            </a:pPr>
            <a:r>
              <a:rPr lang="en-US" sz="1200" dirty="0"/>
              <a:t>Review the scoring algorithm provided to determine risk of ASD. </a:t>
            </a:r>
          </a:p>
          <a:p>
            <a:pPr marL="0" marR="0" lvl="0" indent="0" algn="l" rtl="0">
              <a:spcBef>
                <a:spcPts val="0"/>
              </a:spcBef>
              <a:buSzPct val="25000"/>
              <a:buFont typeface="Arial"/>
              <a:buNone/>
            </a:pPr>
            <a:endParaRPr lang="en-US" sz="1200" b="0" i="0" u="none" strike="noStrike" cap="none" baseline="0" dirty="0"/>
          </a:p>
          <a:p>
            <a:endParaRPr lang="en-US" dirty="0"/>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871315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endParaRPr lang="en-US" dirty="0"/>
          </a:p>
          <a:p>
            <a:pPr marL="171450" indent="-171450">
              <a:buFont typeface="Arial" panose="020B0604020202020204" pitchFamily="34" charset="0"/>
              <a:buChar char="•"/>
            </a:pPr>
            <a:r>
              <a:rPr lang="en-US" dirty="0"/>
              <a:t>If applicable, pass out the follow-up interview guide for the M-CHAT-R and practice going through the decision tree.</a:t>
            </a:r>
            <a:r>
              <a:rPr lang="en-US" baseline="0" dirty="0"/>
              <a:t> This will be dependent on who is scoring, interpreting, and/or providing referrals.</a:t>
            </a:r>
            <a:endParaRPr lang="en-US" dirty="0"/>
          </a:p>
        </p:txBody>
      </p:sp>
      <p:sp>
        <p:nvSpPr>
          <p:cNvPr id="4" name="Slide Number Placeholder 3"/>
          <p:cNvSpPr>
            <a:spLocks noGrp="1"/>
          </p:cNvSpPr>
          <p:nvPr>
            <p:ph type="sldNum" sz="quarter" idx="10"/>
          </p:nvPr>
        </p:nvSpPr>
        <p:spPr/>
        <p:txBody>
          <a:bodyPr/>
          <a:lstStyle/>
          <a:p>
            <a:fld id="{6D1356D5-A537-4BAB-BFC5-F302A101A0B2}" type="slidenum">
              <a:rPr lang="en-US" smtClean="0"/>
              <a:pPr/>
              <a:t>41</a:t>
            </a:fld>
            <a:endParaRPr lang="en-US" dirty="0"/>
          </a:p>
        </p:txBody>
      </p:sp>
    </p:spTree>
    <p:extLst>
      <p:ext uri="{BB962C8B-B14F-4D97-AF65-F5344CB8AC3E}">
        <p14:creationId xmlns:p14="http://schemas.microsoft.com/office/powerpoint/2010/main" val="1967511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endParaRPr lang="en-US" dirty="0"/>
          </a:p>
          <a:p>
            <a:pPr marL="171450" indent="-171450">
              <a:buFont typeface="Arial" panose="020B0604020202020204" pitchFamily="34" charset="0"/>
              <a:buChar char="•"/>
            </a:pPr>
            <a:r>
              <a:rPr lang="en-US" dirty="0"/>
              <a:t>Complete a sample M-CHAT-R.  </a:t>
            </a:r>
          </a:p>
          <a:p>
            <a:pPr marL="171450" indent="-171450">
              <a:buFont typeface="Arial" panose="020B0604020202020204" pitchFamily="34" charset="0"/>
              <a:buChar char="•"/>
            </a:pPr>
            <a:r>
              <a:rPr lang="en-US" dirty="0"/>
              <a:t>Be sure to score a “high risk” response for one of the reverse items (items 2, 5 and 12), so participants will have the opportunity to practice catching those items.  </a:t>
            </a:r>
          </a:p>
          <a:p>
            <a:pPr marL="171450" indent="-171450">
              <a:buFont typeface="Arial" panose="020B0604020202020204" pitchFamily="34" charset="0"/>
              <a:buChar char="•"/>
            </a:pPr>
            <a:r>
              <a:rPr lang="en-US" dirty="0"/>
              <a:t>Have each participant score the measure and then share the correct score. </a:t>
            </a:r>
          </a:p>
          <a:p>
            <a:pPr marL="171450" indent="-171450">
              <a:buFont typeface="Arial" panose="020B0604020202020204" pitchFamily="34" charset="0"/>
              <a:buChar char="•"/>
            </a:pPr>
            <a:r>
              <a:rPr lang="en-US" dirty="0"/>
              <a:t>Discuss any questions to ensure everyone understands how to score.</a:t>
            </a:r>
          </a:p>
        </p:txBody>
      </p:sp>
      <p:sp>
        <p:nvSpPr>
          <p:cNvPr id="4" name="Slide Number Placeholder 3"/>
          <p:cNvSpPr>
            <a:spLocks noGrp="1"/>
          </p:cNvSpPr>
          <p:nvPr>
            <p:ph type="sldNum" sz="quarter" idx="10"/>
          </p:nvPr>
        </p:nvSpPr>
        <p:spPr/>
        <p:txBody>
          <a:bodyPr/>
          <a:lstStyle/>
          <a:p>
            <a:fld id="{361CFD5B-AADA-6047-8C65-1D90AF722B0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722758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a:spcBef>
                <a:spcPts val="0"/>
              </a:spcBef>
              <a:buNone/>
            </a:pPr>
            <a:endParaRPr dirty="0"/>
          </a:p>
        </p:txBody>
      </p:sp>
      <p:sp>
        <p:nvSpPr>
          <p:cNvPr id="522" name="Shape 5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502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200" dirty="0"/>
              <a:t>Listed on the slide are several materials that will be useful both before and after the screening is conducted. Please customize the list according to your agency’s </a:t>
            </a:r>
            <a:r>
              <a:rPr lang="en-US" dirty="0"/>
              <a:t>procedures.  </a:t>
            </a:r>
          </a:p>
          <a:p>
            <a:pPr marL="285750" indent="-285750">
              <a:buFont typeface="Arial" panose="020B0604020202020204" pitchFamily="34" charset="0"/>
              <a:buChar char="•"/>
            </a:pPr>
            <a:r>
              <a:rPr lang="en-US" dirty="0"/>
              <a:t>Plan ahead. Staff should have procedures in place that specify where materials are stored for easy access, as well as what format or medium the materials will be available in (e.g., paper, electronic, etc.).</a:t>
            </a:r>
          </a:p>
        </p:txBody>
      </p:sp>
      <p:sp>
        <p:nvSpPr>
          <p:cNvPr id="4" name="Slide Number Placeholder 3"/>
          <p:cNvSpPr>
            <a:spLocks noGrp="1"/>
          </p:cNvSpPr>
          <p:nvPr>
            <p:ph type="sldNum" sz="quarter" idx="10"/>
          </p:nvPr>
        </p:nvSpPr>
        <p:spPr/>
        <p:txBody>
          <a:bodyPr/>
          <a:lstStyle/>
          <a:p>
            <a:fld id="{6D1356D5-A537-4BAB-BFC5-F302A101A0B2}" type="slidenum">
              <a:rPr lang="en-US" smtClean="0"/>
              <a:pPr/>
              <a:t>5</a:t>
            </a:fld>
            <a:endParaRPr lang="en-US" dirty="0"/>
          </a:p>
        </p:txBody>
      </p:sp>
    </p:spTree>
    <p:extLst>
      <p:ext uri="{BB962C8B-B14F-4D97-AF65-F5344CB8AC3E}">
        <p14:creationId xmlns:p14="http://schemas.microsoft.com/office/powerpoint/2010/main" val="930543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 name="Shape 222"/>
          <p:cNvSpPr txBox="1">
            <a:spLocks noGrp="1"/>
          </p:cNvSpPr>
          <p:nvPr>
            <p:ph type="body" idx="1"/>
          </p:nvPr>
        </p:nvSpPr>
        <p:spPr>
          <a:xfrm>
            <a:off x="701675" y="4416425"/>
            <a:ext cx="5607049" cy="2863695"/>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285750" indent="-285750">
              <a:buFont typeface="Arial" panose="020B0604020202020204" pitchFamily="34" charset="0"/>
              <a:buChar char="•"/>
            </a:pPr>
            <a:r>
              <a:rPr lang="en-US" sz="1800" dirty="0"/>
              <a:t>This is the first of three screening tools that will be covered. </a:t>
            </a:r>
          </a:p>
          <a:p>
            <a:pPr marL="285750" indent="-285750">
              <a:buFont typeface="Arial" panose="020B0604020202020204" pitchFamily="34" charset="0"/>
              <a:buChar char="•"/>
            </a:pPr>
            <a:r>
              <a:rPr lang="en-US" sz="1800" b="0" i="0" u="none" strike="noStrike" cap="none" baseline="0" dirty="0"/>
              <a:t>If your staff will be trained to use the ASQ-3 as a screening tool, we recommend that your agency purchase the materials for the measure. These are copyrighted materials, but if your agency purchases a site license, you can print out measures as needed for training staff.</a:t>
            </a:r>
          </a:p>
        </p:txBody>
      </p:sp>
      <p:sp>
        <p:nvSpPr>
          <p:cNvPr id="223" name="Shape 223"/>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345321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0" name="Shape 230"/>
          <p:cNvSpPr txBox="1">
            <a:spLocks noGrp="1"/>
          </p:cNvSpPr>
          <p:nvPr>
            <p:ph type="body" idx="1"/>
          </p:nvPr>
        </p:nvSpPr>
        <p:spPr>
          <a:xfrm>
            <a:off x="701675" y="4416425"/>
            <a:ext cx="5607049" cy="6867868"/>
          </a:xfrm>
          <a:prstGeom prst="rect">
            <a:avLst/>
          </a:prstGeom>
          <a:noFill/>
          <a:ln>
            <a:noFill/>
          </a:ln>
        </p:spPr>
        <p:txBody>
          <a:bodyPr lIns="92825" tIns="46400" rIns="92825" bIns="46400" anchor="t" anchorCtr="0">
            <a:spAutoFit/>
          </a:bodyPr>
          <a:lstStyle/>
          <a:p>
            <a:pPr marL="0" marR="0" lvl="0" indent="0" algn="l" rtl="0">
              <a:spcBef>
                <a:spcPts val="0"/>
              </a:spcBef>
              <a:buSzPct val="25000"/>
              <a:buFont typeface="Arial"/>
              <a:buNone/>
            </a:pPr>
            <a:r>
              <a:rPr lang="en-US" sz="1800" b="1" i="0" u="none" strike="noStrike" cap="none" baseline="0" dirty="0"/>
              <a:t>Suggested Talking Points:</a:t>
            </a:r>
          </a:p>
          <a:p>
            <a:pPr marL="285750" marR="0" lvl="0" indent="-285750" algn="l" rtl="0">
              <a:lnSpc>
                <a:spcPct val="90000"/>
              </a:lnSpc>
              <a:spcBef>
                <a:spcPts val="0"/>
              </a:spcBef>
              <a:spcAft>
                <a:spcPts val="0"/>
              </a:spcAft>
              <a:buSzPct val="100000"/>
              <a:buFont typeface="Arial" panose="020B0604020202020204" pitchFamily="34" charset="0"/>
              <a:buChar char="•"/>
            </a:pPr>
            <a:r>
              <a:rPr lang="en-US" sz="1800" b="0" kern="1200" dirty="0">
                <a:solidFill>
                  <a:schemeClr val="tx1"/>
                </a:solidFill>
                <a:latin typeface="Arial" panose="020B0604020202020204" pitchFamily="34" charset="0"/>
                <a:ea typeface="ＭＳ Ｐゴシック" panose="020B0600070205080204" pitchFamily="34" charset="-128"/>
                <a:cs typeface="+mn-cs"/>
                <a:sym typeface="Calibri"/>
              </a:rPr>
              <a:t>ASQ-3 is a standardized screening measure that is parent-focused and easy to use. </a:t>
            </a:r>
          </a:p>
          <a:p>
            <a:pPr marL="285750" marR="0" lvl="0" indent="-285750" algn="l" defTabSz="914400" rtl="0" eaLnBrk="1" fontAlgn="auto" latinLnBrk="0" hangingPunct="1">
              <a:lnSpc>
                <a:spcPct val="90000"/>
              </a:lnSpc>
              <a:spcBef>
                <a:spcPts val="0"/>
              </a:spcBef>
              <a:spcAft>
                <a:spcPts val="0"/>
              </a:spcAft>
              <a:buClrTx/>
              <a:buSzPct val="100000"/>
              <a:buFont typeface="Arial" panose="020B0604020202020204" pitchFamily="34" charset="0"/>
              <a:buChar char="•"/>
              <a:tabLst/>
              <a:defRPr/>
            </a:pPr>
            <a:r>
              <a:rPr lang="en-US" sz="1800" b="0" kern="1200" dirty="0">
                <a:solidFill>
                  <a:schemeClr val="tx1"/>
                </a:solidFill>
                <a:latin typeface="Arial" panose="020B0604020202020204" pitchFamily="34" charset="0"/>
                <a:ea typeface="ＭＳ Ｐゴシック" panose="020B0600070205080204" pitchFamily="34" charset="-128"/>
                <a:cs typeface="+mn-cs"/>
                <a:sym typeface="Calibri"/>
              </a:rPr>
              <a:t>The tool accurately identifies children at risk for developmental delays across five different domains</a:t>
            </a:r>
          </a:p>
          <a:p>
            <a:pPr marL="285750" marR="0" lvl="0" indent="-285750" algn="l" defTabSz="914400" rtl="0" eaLnBrk="1" fontAlgn="auto" latinLnBrk="0" hangingPunct="1">
              <a:lnSpc>
                <a:spcPct val="90000"/>
              </a:lnSpc>
              <a:spcBef>
                <a:spcPts val="640"/>
              </a:spcBef>
              <a:spcAft>
                <a:spcPts val="0"/>
              </a:spcAft>
              <a:buClrTx/>
              <a:buSzPct val="100000"/>
              <a:buFont typeface="Arial" panose="020B0604020202020204" pitchFamily="34" charset="0"/>
              <a:buChar char="•"/>
              <a:tabLst/>
              <a:defRPr/>
            </a:pPr>
            <a:r>
              <a:rPr lang="en-US" sz="1800" b="0" kern="1200" dirty="0">
                <a:solidFill>
                  <a:schemeClr val="tx1"/>
                </a:solidFill>
                <a:latin typeface="Arial" panose="020B0604020202020204" pitchFamily="34" charset="0"/>
                <a:ea typeface="ＭＳ Ｐゴシック" panose="020B0600070205080204" pitchFamily="34" charset="-128"/>
                <a:cs typeface="+mn-cs"/>
                <a:sym typeface="Calibri"/>
              </a:rPr>
              <a:t>ASQ-3 was designed to encourage parent involvement and help them learn </a:t>
            </a:r>
            <a:r>
              <a:rPr lang="en-US" sz="1800" dirty="0">
                <a:ea typeface="Calibri"/>
                <a:cs typeface="Arial" panose="020B0604020202020204" pitchFamily="34" charset="0"/>
                <a:sym typeface="Calibri"/>
              </a:rPr>
              <a:t>about development while they’re completing the measure.</a:t>
            </a:r>
          </a:p>
          <a:p>
            <a:pPr marL="285750" marR="0" lvl="0" indent="-285750" algn="l" rtl="0">
              <a:lnSpc>
                <a:spcPct val="90000"/>
              </a:lnSpc>
              <a:spcBef>
                <a:spcPts val="640"/>
              </a:spcBef>
              <a:spcAft>
                <a:spcPts val="0"/>
              </a:spcAft>
              <a:buSzPct val="100000"/>
              <a:buFont typeface="Arial" panose="020B0604020202020204" pitchFamily="34" charset="0"/>
              <a:buChar char="•"/>
            </a:pPr>
            <a:r>
              <a:rPr lang="en-US" sz="1800" b="0" kern="1200" dirty="0">
                <a:solidFill>
                  <a:schemeClr val="tx1"/>
                </a:solidFill>
                <a:latin typeface="Arial" panose="020B0604020202020204" pitchFamily="34" charset="0"/>
                <a:ea typeface="ＭＳ Ｐゴシック" panose="020B0600070205080204" pitchFamily="34" charset="-128"/>
                <a:cs typeface="+mn-cs"/>
                <a:sym typeface="Calibri"/>
              </a:rPr>
              <a:t>Ages 2 to 60 months (different forms for different ages)</a:t>
            </a:r>
          </a:p>
          <a:p>
            <a:pPr marL="285750" marR="0" lvl="0" indent="-285750" algn="l" defTabSz="914400" rtl="0" eaLnBrk="1" fontAlgn="auto" latinLnBrk="0" hangingPunct="1">
              <a:lnSpc>
                <a:spcPct val="90000"/>
              </a:lnSpc>
              <a:spcBef>
                <a:spcPts val="640"/>
              </a:spcBef>
              <a:spcAft>
                <a:spcPts val="0"/>
              </a:spcAft>
              <a:buClrTx/>
              <a:buSzPct val="100000"/>
              <a:buFont typeface="Arial" panose="020B0604020202020204" pitchFamily="34" charset="0"/>
              <a:buChar char="•"/>
              <a:tabLst/>
              <a:defRPr/>
            </a:pPr>
            <a:r>
              <a:rPr lang="en-US" sz="1800" b="0" kern="1200" dirty="0">
                <a:solidFill>
                  <a:schemeClr val="tx1"/>
                </a:solidFill>
                <a:latin typeface="Arial" panose="020B0604020202020204" pitchFamily="34" charset="0"/>
                <a:ea typeface="ＭＳ Ｐゴシック" panose="020B0600070205080204" pitchFamily="34" charset="-128"/>
                <a:cs typeface="+mn-cs"/>
                <a:sym typeface="Calibri"/>
              </a:rPr>
              <a:t>The tool was designed to be completed by parent or caregiver in under 15 minutes.</a:t>
            </a:r>
          </a:p>
          <a:p>
            <a:pPr marL="285750" marR="0" lvl="0" indent="-285750" algn="l" defTabSz="914400" rtl="0" eaLnBrk="1" fontAlgn="auto" latinLnBrk="0" hangingPunct="1">
              <a:lnSpc>
                <a:spcPct val="90000"/>
              </a:lnSpc>
              <a:spcBef>
                <a:spcPts val="640"/>
              </a:spcBef>
              <a:spcAft>
                <a:spcPts val="0"/>
              </a:spcAft>
              <a:buClrTx/>
              <a:buSzPct val="100000"/>
              <a:buFont typeface="Arial" panose="020B0604020202020204" pitchFamily="34" charset="0"/>
              <a:buChar char="•"/>
              <a:tabLst/>
              <a:defRPr/>
            </a:pPr>
            <a:r>
              <a:rPr lang="en-US" sz="1800" b="0" kern="1200" dirty="0">
                <a:solidFill>
                  <a:schemeClr val="tx1"/>
                </a:solidFill>
                <a:latin typeface="Arial" panose="020B0604020202020204" pitchFamily="34" charset="0"/>
                <a:ea typeface="ＭＳ Ｐゴシック" panose="020B0600070205080204" pitchFamily="34" charset="-128"/>
                <a:cs typeface="+mn-cs"/>
                <a:sym typeface="Calibri"/>
              </a:rPr>
              <a:t>It’s available in a variety of languages, including Spanish, Chinese, Vietnamese and Arabic. </a:t>
            </a:r>
          </a:p>
          <a:p>
            <a:pPr marL="285750" marR="0" lvl="0" indent="-285750" algn="l" rtl="0">
              <a:lnSpc>
                <a:spcPct val="90000"/>
              </a:lnSpc>
              <a:spcBef>
                <a:spcPts val="640"/>
              </a:spcBef>
              <a:spcAft>
                <a:spcPts val="0"/>
              </a:spcAft>
              <a:buSzPct val="100000"/>
              <a:buFont typeface="Arial" panose="020B0604020202020204" pitchFamily="34" charset="0"/>
              <a:buChar char="•"/>
            </a:pPr>
            <a:endParaRPr lang="en-US" sz="1800" u="none" strike="noStrike" cap="none" baseline="0" dirty="0">
              <a:ea typeface="Calibri"/>
              <a:cs typeface="Arial" panose="020B0604020202020204" pitchFamily="34" charset="0"/>
              <a:sym typeface="Calibri"/>
            </a:endParaRPr>
          </a:p>
          <a:p>
            <a:pPr marL="0" marR="0" lvl="0" indent="0" algn="l" rtl="0">
              <a:spcBef>
                <a:spcPts val="0"/>
              </a:spcBef>
              <a:buSzPct val="25000"/>
              <a:buFont typeface="Arial"/>
              <a:buNone/>
            </a:pPr>
            <a:r>
              <a:rPr lang="en-US" sz="1800" b="1" i="0" u="none" strike="noStrike" cap="none" baseline="0" dirty="0"/>
              <a:t>Additional Talking Points</a:t>
            </a:r>
          </a:p>
          <a:p>
            <a:pPr marL="171450" indent="-171450">
              <a:buFont typeface="Arial" panose="020B0604020202020204" pitchFamily="34" charset="0"/>
              <a:buChar char="•"/>
            </a:pPr>
            <a:r>
              <a:rPr lang="en-US" sz="1200" kern="1200" dirty="0">
                <a:solidFill>
                  <a:schemeClr val="tx1"/>
                </a:solidFill>
                <a:effectLst/>
                <a:ea typeface="+mn-ea"/>
                <a:cs typeface="+mn-cs"/>
              </a:rPr>
              <a:t>ASQ was initiated in 1980 at University of Oregon </a:t>
            </a:r>
          </a:p>
          <a:p>
            <a:pPr marL="171450" indent="-171450">
              <a:buFont typeface="Arial" panose="020B0604020202020204" pitchFamily="34" charset="0"/>
              <a:buChar char="•"/>
            </a:pPr>
            <a:r>
              <a:rPr lang="en-US" sz="1200" kern="1200" dirty="0">
                <a:solidFill>
                  <a:schemeClr val="tx1"/>
                </a:solidFill>
                <a:effectLst/>
                <a:ea typeface="+mn-ea"/>
                <a:cs typeface="+mn-cs"/>
              </a:rPr>
              <a:t>The authors reviewed other standardized tests and studied the literature extensively to design a better tool for screening </a:t>
            </a:r>
          </a:p>
          <a:p>
            <a:pPr marL="171450" indent="-171450">
              <a:buFont typeface="Arial" panose="020B0604020202020204" pitchFamily="34" charset="0"/>
              <a:buChar char="•"/>
            </a:pPr>
            <a:r>
              <a:rPr lang="en-US" sz="1200" kern="1200" dirty="0">
                <a:solidFill>
                  <a:schemeClr val="tx1"/>
                </a:solidFill>
                <a:effectLst/>
                <a:ea typeface="+mn-ea"/>
                <a:cs typeface="+mn-cs"/>
              </a:rPr>
              <a:t>ASQ skills were selected because they are easily observed or elicited by parents at home </a:t>
            </a:r>
          </a:p>
          <a:p>
            <a:pPr marL="171450" indent="-171450">
              <a:buFont typeface="Arial" panose="020B0604020202020204" pitchFamily="34" charset="0"/>
              <a:buChar char="•"/>
            </a:pPr>
            <a:r>
              <a:rPr lang="en-US" sz="1200" kern="1200" dirty="0">
                <a:solidFill>
                  <a:schemeClr val="tx1"/>
                </a:solidFill>
                <a:effectLst/>
                <a:ea typeface="+mn-ea"/>
                <a:cs typeface="+mn-cs"/>
              </a:rPr>
              <a:t>First edition published in June 1995 </a:t>
            </a:r>
          </a:p>
          <a:p>
            <a:pPr marL="171450" indent="-171450">
              <a:buFont typeface="Arial" panose="020B0604020202020204" pitchFamily="34" charset="0"/>
              <a:buChar char="•"/>
            </a:pPr>
            <a:r>
              <a:rPr lang="en-US" sz="1200" kern="1200" dirty="0">
                <a:solidFill>
                  <a:schemeClr val="tx1"/>
                </a:solidFill>
                <a:effectLst/>
                <a:ea typeface="+mn-ea"/>
                <a:cs typeface="+mn-cs"/>
              </a:rPr>
              <a:t>ASQ-3 published in June 2009 </a:t>
            </a:r>
          </a:p>
          <a:p>
            <a:pPr marL="0" marR="0" lvl="0" indent="0" algn="l" rtl="0">
              <a:spcBef>
                <a:spcPts val="0"/>
              </a:spcBef>
              <a:buSzPct val="25000"/>
              <a:buFont typeface="Arial"/>
              <a:buNone/>
            </a:pPr>
            <a:endParaRPr lang="en-US" sz="1800" b="0" i="0" u="none" strike="noStrike" cap="none" baseline="0" dirty="0"/>
          </a:p>
          <a:p>
            <a:pPr marL="0" marR="0" lvl="0" indent="0" algn="l" rtl="0">
              <a:spcBef>
                <a:spcPts val="0"/>
              </a:spcBef>
              <a:buSzPct val="25000"/>
              <a:buFont typeface="Arial"/>
              <a:buNone/>
            </a:pPr>
            <a:endParaRPr lang="en-US" sz="1800" b="0" i="0" u="none" strike="noStrike" cap="none" baseline="0" dirty="0"/>
          </a:p>
        </p:txBody>
      </p:sp>
      <p:sp>
        <p:nvSpPr>
          <p:cNvPr id="231" name="Shape 231"/>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2348551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675" y="4416425"/>
            <a:ext cx="5607049" cy="4183061"/>
          </a:xfrm>
          <a:prstGeom prst="rect">
            <a:avLst/>
          </a:prstGeom>
        </p:spPr>
        <p:txBody>
          <a:bodyPr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Arial" panose="020B0604020202020204" pitchFamily="34" charset="0"/>
                <a:ea typeface="ＭＳ Ｐゴシック" panose="020B0600070205080204" pitchFamily="34" charset="-128"/>
              </a:rPr>
              <a:t>Suggested Talking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latin typeface="Arial" panose="020B0604020202020204" pitchFamily="34" charset="0"/>
                <a:ea typeface="ＭＳ Ｐゴシック" panose="020B0600070205080204" pitchFamily="34" charset="-128"/>
                <a:cs typeface="+mn-cs"/>
                <a:sym typeface="Calibri"/>
              </a:rPr>
              <a:t>ASQ-3 accurately identifies children at risk for developmental delays across five key developmental areas</a:t>
            </a:r>
          </a:p>
          <a:p>
            <a:pPr marL="285750" indent="-285750">
              <a:buFont typeface="Arial" panose="020B0604020202020204" pitchFamily="34" charset="0"/>
              <a:buChar char="•"/>
            </a:pPr>
            <a:endParaRPr lang="en-US" sz="1200" dirty="0"/>
          </a:p>
          <a:p>
            <a:pPr>
              <a:spcBef>
                <a:spcPts val="0"/>
              </a:spcBef>
              <a:buNone/>
            </a:pPr>
            <a:endParaRPr dirty="0"/>
          </a:p>
        </p:txBody>
      </p:sp>
      <p:sp>
        <p:nvSpPr>
          <p:cNvPr id="238" name="Shape 2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15278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5" name="Shape 245"/>
          <p:cNvSpPr txBox="1">
            <a:spLocks noGrp="1"/>
          </p:cNvSpPr>
          <p:nvPr>
            <p:ph type="body" idx="1"/>
          </p:nvPr>
        </p:nvSpPr>
        <p:spPr>
          <a:xfrm>
            <a:off x="701675" y="4416425"/>
            <a:ext cx="5607049" cy="3140694"/>
          </a:xfrm>
          <a:prstGeom prst="rect">
            <a:avLst/>
          </a:prstGeom>
          <a:noFill/>
          <a:ln>
            <a:noFill/>
          </a:ln>
        </p:spPr>
        <p:txBody>
          <a:bodyPr lIns="92825" tIns="46400" rIns="92825" bIns="464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latin typeface="Arial" panose="020B0604020202020204" pitchFamily="34" charset="0"/>
                <a:ea typeface="ＭＳ Ｐゴシック" panose="020B0600070205080204" pitchFamily="34" charset="-128"/>
              </a:rPr>
              <a:t>Notes for the Trainer</a:t>
            </a:r>
          </a:p>
          <a:p>
            <a:pPr marL="285750" marR="0" lvl="0" indent="-285750" algn="l" rtl="0">
              <a:spcBef>
                <a:spcPts val="0"/>
              </a:spcBef>
              <a:buSzPct val="25000"/>
              <a:buFont typeface="Arial" panose="020B0604020202020204" pitchFamily="34" charset="0"/>
              <a:buChar char="•"/>
            </a:pPr>
            <a:r>
              <a:rPr lang="en-US" sz="1800" b="0" i="0" u="none" strike="noStrike" cap="none" baseline="0" dirty="0"/>
              <a:t>This slide assumes an agency is using the paper/printed version of the ASQ-3</a:t>
            </a:r>
          </a:p>
          <a:p>
            <a:pPr marL="285750" marR="0" lvl="0" indent="-285750" algn="l" rtl="0">
              <a:spcBef>
                <a:spcPts val="0"/>
              </a:spcBef>
              <a:buSzPct val="25000"/>
              <a:buFont typeface="Arial" panose="020B0604020202020204" pitchFamily="34" charset="0"/>
              <a:buChar char="•"/>
            </a:pPr>
            <a:r>
              <a:rPr lang="en-US" sz="1800" b="0" i="0" u="none" strike="noStrike" cap="none" baseline="0" dirty="0"/>
              <a:t>If using the paper/printed version, we recommend that you print a handout for participants with the Age Administration Chart. This will show the correct measure to use for each age group. </a:t>
            </a:r>
          </a:p>
          <a:p>
            <a:pPr marL="285750" marR="0" lvl="0" indent="-285750" algn="l" rtl="0">
              <a:spcBef>
                <a:spcPts val="0"/>
              </a:spcBef>
              <a:buSzPct val="25000"/>
              <a:buFont typeface="Arial" panose="020B0604020202020204" pitchFamily="34" charset="0"/>
              <a:buChar char="•"/>
            </a:pPr>
            <a:r>
              <a:rPr lang="en-US" sz="1800" b="0" i="0" u="none" strike="noStrike" cap="none" baseline="0" dirty="0"/>
              <a:t>You can then highlight the ages that you will be using for your screening initiative. </a:t>
            </a:r>
          </a:p>
          <a:p>
            <a:pPr marL="285750" marR="0" lvl="0" indent="-285750" algn="l" rtl="0">
              <a:spcBef>
                <a:spcPts val="0"/>
              </a:spcBef>
              <a:buSzPct val="25000"/>
              <a:buFont typeface="Arial" panose="020B0604020202020204" pitchFamily="34" charset="0"/>
              <a:buChar char="•"/>
            </a:pPr>
            <a:r>
              <a:rPr lang="en-US" sz="1800" b="0" i="0" u="none" strike="noStrike" cap="none" baseline="0" dirty="0"/>
              <a:t>NOTE: If using the on-line version, the program will select the correct measure for the child’s age. </a:t>
            </a:r>
          </a:p>
        </p:txBody>
      </p:sp>
      <p:sp>
        <p:nvSpPr>
          <p:cNvPr id="246" name="Shape 246"/>
          <p:cNvSpPr txBox="1"/>
          <p:nvPr/>
        </p:nvSpPr>
        <p:spPr>
          <a:xfrm>
            <a:off x="3970337" y="9016440"/>
            <a:ext cx="3038475" cy="278372"/>
          </a:xfrm>
          <a:prstGeom prst="rect">
            <a:avLst/>
          </a:prstGeom>
          <a:noFill/>
          <a:ln>
            <a:noFill/>
          </a:ln>
        </p:spPr>
        <p:txBody>
          <a:bodyPr lIns="92825" tIns="46400" rIns="92825" bIns="46400" anchor="b" anchorCtr="0">
            <a:spAutoFit/>
          </a:bodyPr>
          <a:lstStyle/>
          <a:p>
            <a:pPr marL="0" marR="0" lvl="0" indent="0" algn="r" rtl="0">
              <a:spcBef>
                <a:spcPts val="0"/>
              </a:spcBef>
              <a:buSzPct val="25000"/>
              <a:buFont typeface="Arial"/>
              <a:buNone/>
            </a:pPr>
            <a:r>
              <a:rPr lang="en-US" sz="1200" u="none" strike="noStrike" cap="none" baseline="0" dirty="0">
                <a:latin typeface="Arial" panose="020B0604020202020204" pitchFamily="34" charset="0"/>
              </a:rPr>
              <a:t>*</a:t>
            </a:r>
          </a:p>
        </p:txBody>
      </p:sp>
    </p:spTree>
    <p:extLst>
      <p:ext uri="{BB962C8B-B14F-4D97-AF65-F5344CB8AC3E}">
        <p14:creationId xmlns:p14="http://schemas.microsoft.com/office/powerpoint/2010/main" val="4100957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3BC5FF-8AB2-8C45-BC55-3D4001417B7E}"/>
              </a:ext>
            </a:extLst>
          </p:cNvPr>
          <p:cNvSpPr/>
          <p:nvPr userDrawn="1"/>
        </p:nvSpPr>
        <p:spPr>
          <a:xfrm>
            <a:off x="0" y="0"/>
            <a:ext cx="5638800" cy="5780905"/>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a:extLst>
              <a:ext uri="{FF2B5EF4-FFF2-40B4-BE49-F238E27FC236}">
                <a16:creationId xmlns:a16="http://schemas.microsoft.com/office/drawing/2014/main" id="{B8A86313-F69F-3D41-97E7-4BAA9367B736}"/>
              </a:ext>
            </a:extLst>
          </p:cNvPr>
          <p:cNvSpPr/>
          <p:nvPr userDrawn="1"/>
        </p:nvSpPr>
        <p:spPr>
          <a:xfrm>
            <a:off x="0" y="5882278"/>
            <a:ext cx="3886200" cy="980987"/>
          </a:xfrm>
          <a:prstGeom prst="rect">
            <a:avLst/>
          </a:prstGeom>
          <a:solidFill>
            <a:srgbClr val="78B0D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nvGrpSpPr>
          <p:cNvPr id="9" name="Group 8">
            <a:extLst>
              <a:ext uri="{FF2B5EF4-FFF2-40B4-BE49-F238E27FC236}">
                <a16:creationId xmlns:a16="http://schemas.microsoft.com/office/drawing/2014/main" id="{60B12256-231B-534A-9C09-D82DBCC2F347}"/>
              </a:ext>
            </a:extLst>
          </p:cNvPr>
          <p:cNvGrpSpPr/>
          <p:nvPr userDrawn="1"/>
        </p:nvGrpSpPr>
        <p:grpSpPr>
          <a:xfrm>
            <a:off x="123998" y="6188817"/>
            <a:ext cx="516009" cy="514407"/>
            <a:chOff x="76200" y="6199660"/>
            <a:chExt cx="516009" cy="514407"/>
          </a:xfrm>
        </p:grpSpPr>
        <p:sp>
          <p:nvSpPr>
            <p:cNvPr id="10" name="Rectangle 9">
              <a:extLst>
                <a:ext uri="{FF2B5EF4-FFF2-40B4-BE49-F238E27FC236}">
                  <a16:creationId xmlns:a16="http://schemas.microsoft.com/office/drawing/2014/main" id="{68E5C49B-84A9-674C-A4EA-04D63F644BD5}"/>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a:extLst>
                <a:ext uri="{FF2B5EF4-FFF2-40B4-BE49-F238E27FC236}">
                  <a16:creationId xmlns:a16="http://schemas.microsoft.com/office/drawing/2014/main" id="{A50F56D0-206F-4746-AD73-C09F59DEB4A2}"/>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a:extLst>
                <a:ext uri="{FF2B5EF4-FFF2-40B4-BE49-F238E27FC236}">
                  <a16:creationId xmlns:a16="http://schemas.microsoft.com/office/drawing/2014/main" id="{5B65AD0B-B55A-B645-A5EB-1BAA9D3FB9F8}"/>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sp>
        <p:nvSpPr>
          <p:cNvPr id="13" name="Rectangle 12">
            <a:extLst>
              <a:ext uri="{FF2B5EF4-FFF2-40B4-BE49-F238E27FC236}">
                <a16:creationId xmlns:a16="http://schemas.microsoft.com/office/drawing/2014/main" id="{C5F983A0-EAFA-DB42-B2B1-60A769A16221}"/>
              </a:ext>
            </a:extLst>
          </p:cNvPr>
          <p:cNvSpPr/>
          <p:nvPr userDrawn="1"/>
        </p:nvSpPr>
        <p:spPr>
          <a:xfrm>
            <a:off x="712572" y="6181636"/>
            <a:ext cx="3173628" cy="584775"/>
          </a:xfrm>
          <a:prstGeom prst="rect">
            <a:avLst/>
          </a:prstGeom>
          <a:noFill/>
        </p:spPr>
        <p:txBody>
          <a:bodyPr wrap="square">
            <a:spAutoFit/>
          </a:bodyPr>
          <a:lstStyle/>
          <a:p>
            <a:pPr algn="l">
              <a:lnSpc>
                <a:spcPct val="100000"/>
              </a:lnSpc>
            </a:pPr>
            <a:r>
              <a:rPr lang="en-US" sz="1100" b="1" i="0" kern="1200" dirty="0">
                <a:solidFill>
                  <a:srgbClr val="712B82"/>
                </a:solidFill>
                <a:latin typeface="Arial"/>
                <a:ea typeface="+mn-ea"/>
                <a:cs typeface="Arial"/>
              </a:rPr>
              <a:t>EARLY SCREENING, BETTER OUTCOMES:</a:t>
            </a:r>
          </a:p>
          <a:p>
            <a:pPr rtl="0"/>
            <a:r>
              <a:rPr lang="en-US" sz="1050" b="1" i="0" u="none" strike="noStrike" kern="1200" baseline="0" dirty="0">
                <a:solidFill>
                  <a:srgbClr val="FFFFFF"/>
                </a:solidFill>
                <a:latin typeface="Arial"/>
                <a:ea typeface="+mn-ea"/>
                <a:cs typeface="Arial"/>
              </a:rPr>
              <a:t>Developmental Screening, Referral and Outreach Toolkit for Family Resource Centers</a:t>
            </a:r>
          </a:p>
        </p:txBody>
      </p:sp>
      <p:pic>
        <p:nvPicPr>
          <p:cNvPr id="14" name="Picture 13">
            <a:extLst>
              <a:ext uri="{FF2B5EF4-FFF2-40B4-BE49-F238E27FC236}">
                <a16:creationId xmlns:a16="http://schemas.microsoft.com/office/drawing/2014/main" id="{BDEB5047-59B0-8E4A-9BBF-5B71B278BDD9}"/>
              </a:ext>
            </a:extLst>
          </p:cNvPr>
          <p:cNvPicPr preferRelativeResize="0">
            <a:picLocks/>
          </p:cNvPicPr>
          <p:nvPr userDrawn="1"/>
        </p:nvPicPr>
        <p:blipFill>
          <a:blip r:embed="rId2">
            <a:extLst>
              <a:ext uri="{28A0092B-C50C-407E-A947-70E740481C1C}">
                <a14:useLocalDpi xmlns:a14="http://schemas.microsoft.com/office/drawing/2010/main" val="0"/>
              </a:ext>
            </a:extLst>
          </a:blip>
          <a:srcRect l="29773" r="29773"/>
          <a:stretch/>
        </p:blipFill>
        <p:spPr>
          <a:xfrm flipH="1">
            <a:off x="5638800" y="0"/>
            <a:ext cx="3505200" cy="5780905"/>
          </a:xfrm>
          <a:prstGeom prst="rect">
            <a:avLst/>
          </a:prstGeom>
        </p:spPr>
      </p:pic>
      <p:grpSp>
        <p:nvGrpSpPr>
          <p:cNvPr id="15" name="Group 14">
            <a:extLst>
              <a:ext uri="{FF2B5EF4-FFF2-40B4-BE49-F238E27FC236}">
                <a16:creationId xmlns:a16="http://schemas.microsoft.com/office/drawing/2014/main" id="{17008BDB-0A87-5248-A1C8-4D7583BB03E8}"/>
              </a:ext>
            </a:extLst>
          </p:cNvPr>
          <p:cNvGrpSpPr/>
          <p:nvPr userDrawn="1"/>
        </p:nvGrpSpPr>
        <p:grpSpPr>
          <a:xfrm>
            <a:off x="4013465" y="5974770"/>
            <a:ext cx="4978135" cy="724539"/>
            <a:chOff x="5610032" y="6351959"/>
            <a:chExt cx="3369203" cy="490368"/>
          </a:xfrm>
        </p:grpSpPr>
        <p:pic>
          <p:nvPicPr>
            <p:cNvPr id="16" name="Picture 15" descr="F5LA_Logo_color-2014.png">
              <a:extLst>
                <a:ext uri="{FF2B5EF4-FFF2-40B4-BE49-F238E27FC236}">
                  <a16:creationId xmlns:a16="http://schemas.microsoft.com/office/drawing/2014/main" id="{62BEEAAE-2EFA-5D4B-8D75-023E5A4AF3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17" name="Picture 16" descr="CHLA Butterfly Logo®_No Tagline.png">
              <a:extLst>
                <a:ext uri="{FF2B5EF4-FFF2-40B4-BE49-F238E27FC236}">
                  <a16:creationId xmlns:a16="http://schemas.microsoft.com/office/drawing/2014/main" id="{9C7A4DB3-55D1-7E4C-B966-F0D0613E6E5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18" name="Picture 17">
              <a:extLst>
                <a:ext uri="{FF2B5EF4-FFF2-40B4-BE49-F238E27FC236}">
                  <a16:creationId xmlns:a16="http://schemas.microsoft.com/office/drawing/2014/main" id="{D49CE7E3-1F14-5949-9B7C-3D0A01B77DA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19" name="Picture 18">
              <a:extLst>
                <a:ext uri="{FF2B5EF4-FFF2-40B4-BE49-F238E27FC236}">
                  <a16:creationId xmlns:a16="http://schemas.microsoft.com/office/drawing/2014/main" id="{818E530A-E991-D84B-9CE7-3D852AAC869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73952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288D-0F9B-477E-A324-599CF105AD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D630B7-09B0-4F8C-A21D-F9DAA10F2B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3A4A-0A7D-4236-9A7B-C1D4BDB755BF}"/>
              </a:ext>
            </a:extLst>
          </p:cNvPr>
          <p:cNvSpPr>
            <a:spLocks noGrp="1"/>
          </p:cNvSpPr>
          <p:nvPr>
            <p:ph type="dt" sz="half" idx="10"/>
          </p:nvPr>
        </p:nvSpPr>
        <p:spPr/>
        <p:txBody>
          <a:bodyPr/>
          <a:lstStyle/>
          <a:p>
            <a:fld id="{DAA6DFB6-8AEB-4442-B047-144CD6B025B0}" type="datetime1">
              <a:rPr lang="en-US" smtClean="0"/>
              <a:pPr/>
              <a:t>7/6/2022</a:t>
            </a:fld>
            <a:endParaRPr lang="en-US" dirty="0"/>
          </a:p>
        </p:txBody>
      </p:sp>
      <p:sp>
        <p:nvSpPr>
          <p:cNvPr id="5" name="Footer Placeholder 4">
            <a:extLst>
              <a:ext uri="{FF2B5EF4-FFF2-40B4-BE49-F238E27FC236}">
                <a16:creationId xmlns:a16="http://schemas.microsoft.com/office/drawing/2014/main" id="{E6E85F5C-BA30-44A6-BFD5-3AA70AD75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BF0876-9893-4905-990B-C5FF36636006}"/>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283126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9BC2D-CCBD-4F86-ACBB-2E1A548C938D}"/>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94BBA-CFEA-4EEE-BD38-40FE603BD9A4}"/>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7C5FE-49FD-4A7A-967C-1B4F8DE931D3}"/>
              </a:ext>
            </a:extLst>
          </p:cNvPr>
          <p:cNvSpPr>
            <a:spLocks noGrp="1"/>
          </p:cNvSpPr>
          <p:nvPr>
            <p:ph type="dt" sz="half" idx="10"/>
          </p:nvPr>
        </p:nvSpPr>
        <p:spPr/>
        <p:txBody>
          <a:bodyPr/>
          <a:lstStyle/>
          <a:p>
            <a:fld id="{3AA08D5C-F59F-4EFF-B959-FDE6DE40B3D3}" type="datetime1">
              <a:rPr lang="en-US" smtClean="0"/>
              <a:pPr/>
              <a:t>7/6/2022</a:t>
            </a:fld>
            <a:endParaRPr lang="en-US" dirty="0"/>
          </a:p>
        </p:txBody>
      </p:sp>
      <p:sp>
        <p:nvSpPr>
          <p:cNvPr id="5" name="Footer Placeholder 4">
            <a:extLst>
              <a:ext uri="{FF2B5EF4-FFF2-40B4-BE49-F238E27FC236}">
                <a16:creationId xmlns:a16="http://schemas.microsoft.com/office/drawing/2014/main" id="{A38DE64E-858D-4AA2-A765-0675BBD700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CFAB96-99A1-4051-8D5F-C459B75857CF}"/>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2855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3D434D-AD74-4624-A73C-4D6DCA574447}"/>
              </a:ext>
            </a:extLst>
          </p:cNvPr>
          <p:cNvSpPr>
            <a:spLocks noGrp="1"/>
          </p:cNvSpPr>
          <p:nvPr>
            <p:ph type="sldNum" sz="quarter" idx="12"/>
          </p:nvPr>
        </p:nvSpPr>
        <p:spPr>
          <a:xfrm>
            <a:off x="7086600" y="5943600"/>
            <a:ext cx="2057400" cy="365125"/>
          </a:xfrm>
        </p:spPr>
        <p:txBody>
          <a:bodyPr/>
          <a:lstStyle>
            <a:lvl1pPr>
              <a:defRPr>
                <a:latin typeface="Arial" panose="020B0604020202020204" pitchFamily="34" charset="0"/>
                <a:cs typeface="Arial" panose="020B0604020202020204" pitchFamily="34" charset="0"/>
              </a:defRPr>
            </a:lvl1pPr>
          </a:lstStyle>
          <a:p>
            <a:fld id="{C0D807CB-5B1A-418C-A20A-893A08BAD7BC}" type="slidenum">
              <a:rPr lang="en-US" smtClean="0"/>
              <a:pPr/>
              <a:t>‹#›</a:t>
            </a:fld>
            <a:endParaRPr lang="en-US" dirty="0"/>
          </a:p>
        </p:txBody>
      </p:sp>
      <p:sp>
        <p:nvSpPr>
          <p:cNvPr id="7" name="Rectangle 6">
            <a:extLst>
              <a:ext uri="{FF2B5EF4-FFF2-40B4-BE49-F238E27FC236}">
                <a16:creationId xmlns:a16="http://schemas.microsoft.com/office/drawing/2014/main" id="{31CEDAD7-9D68-C943-A45D-B8D06A557AAD}"/>
              </a:ext>
            </a:extLst>
          </p:cNvPr>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Rectangle 7">
            <a:extLst>
              <a:ext uri="{FF2B5EF4-FFF2-40B4-BE49-F238E27FC236}">
                <a16:creationId xmlns:a16="http://schemas.microsoft.com/office/drawing/2014/main" id="{306903E4-09D0-0042-9363-69CC4CB8298D}"/>
              </a:ext>
            </a:extLst>
          </p:cNvPr>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9" name="Group 8">
            <a:extLst>
              <a:ext uri="{FF2B5EF4-FFF2-40B4-BE49-F238E27FC236}">
                <a16:creationId xmlns:a16="http://schemas.microsoft.com/office/drawing/2014/main" id="{4BBCFE19-F8E8-024B-ADF3-400A9A285A62}"/>
              </a:ext>
            </a:extLst>
          </p:cNvPr>
          <p:cNvGrpSpPr/>
          <p:nvPr userDrawn="1"/>
        </p:nvGrpSpPr>
        <p:grpSpPr>
          <a:xfrm rot="10800000">
            <a:off x="8551791" y="76201"/>
            <a:ext cx="516009" cy="514407"/>
            <a:chOff x="76200" y="6199660"/>
            <a:chExt cx="516009" cy="514407"/>
          </a:xfrm>
        </p:grpSpPr>
        <p:sp>
          <p:nvSpPr>
            <p:cNvPr id="10" name="Rectangle 9">
              <a:extLst>
                <a:ext uri="{FF2B5EF4-FFF2-40B4-BE49-F238E27FC236}">
                  <a16:creationId xmlns:a16="http://schemas.microsoft.com/office/drawing/2014/main" id="{BB7E6D07-05AD-A24E-82DB-A51786571E0F}"/>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1" name="Rectangle 10">
              <a:extLst>
                <a:ext uri="{FF2B5EF4-FFF2-40B4-BE49-F238E27FC236}">
                  <a16:creationId xmlns:a16="http://schemas.microsoft.com/office/drawing/2014/main" id="{DA043B5B-C5FE-8747-AA24-F8641C67033E}"/>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2" name="Rectangle 11">
              <a:extLst>
                <a:ext uri="{FF2B5EF4-FFF2-40B4-BE49-F238E27FC236}">
                  <a16:creationId xmlns:a16="http://schemas.microsoft.com/office/drawing/2014/main" id="{D31B8C9A-D53E-FA42-AC89-D09DC23C6842}"/>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3" name="Group 12">
            <a:extLst>
              <a:ext uri="{FF2B5EF4-FFF2-40B4-BE49-F238E27FC236}">
                <a16:creationId xmlns:a16="http://schemas.microsoft.com/office/drawing/2014/main" id="{021E3453-E717-4342-A5B1-BCC9C755FD50}"/>
              </a:ext>
            </a:extLst>
          </p:cNvPr>
          <p:cNvGrpSpPr/>
          <p:nvPr userDrawn="1"/>
        </p:nvGrpSpPr>
        <p:grpSpPr>
          <a:xfrm>
            <a:off x="76201" y="6468533"/>
            <a:ext cx="314243" cy="313267"/>
            <a:chOff x="76200" y="6199660"/>
            <a:chExt cx="516009" cy="514407"/>
          </a:xfrm>
        </p:grpSpPr>
        <p:sp>
          <p:nvSpPr>
            <p:cNvPr id="14" name="Rectangle 13">
              <a:extLst>
                <a:ext uri="{FF2B5EF4-FFF2-40B4-BE49-F238E27FC236}">
                  <a16:creationId xmlns:a16="http://schemas.microsoft.com/office/drawing/2014/main" id="{BBE05A35-9F14-844C-9115-4F887EC5C8F0}"/>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5" name="Rectangle 14">
              <a:extLst>
                <a:ext uri="{FF2B5EF4-FFF2-40B4-BE49-F238E27FC236}">
                  <a16:creationId xmlns:a16="http://schemas.microsoft.com/office/drawing/2014/main" id="{48DFA3A8-960C-FA43-9104-2FB596628277}"/>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16" name="Rectangle 15">
              <a:extLst>
                <a:ext uri="{FF2B5EF4-FFF2-40B4-BE49-F238E27FC236}">
                  <a16:creationId xmlns:a16="http://schemas.microsoft.com/office/drawing/2014/main" id="{F7DFD9A3-19D5-4443-8B7D-258BB25FE8E7}"/>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17" name="Group 16">
            <a:extLst>
              <a:ext uri="{FF2B5EF4-FFF2-40B4-BE49-F238E27FC236}">
                <a16:creationId xmlns:a16="http://schemas.microsoft.com/office/drawing/2014/main" id="{11CC9248-1F6B-9E4F-B834-69078DE71A84}"/>
              </a:ext>
            </a:extLst>
          </p:cNvPr>
          <p:cNvGrpSpPr/>
          <p:nvPr userDrawn="1"/>
        </p:nvGrpSpPr>
        <p:grpSpPr>
          <a:xfrm>
            <a:off x="5610032" y="6351959"/>
            <a:ext cx="3369203" cy="490368"/>
            <a:chOff x="5610032" y="6351959"/>
            <a:chExt cx="3369203" cy="490368"/>
          </a:xfrm>
        </p:grpSpPr>
        <p:pic>
          <p:nvPicPr>
            <p:cNvPr id="18" name="Picture 17" descr="F5LA_Logo_color-2014.png">
              <a:extLst>
                <a:ext uri="{FF2B5EF4-FFF2-40B4-BE49-F238E27FC236}">
                  <a16:creationId xmlns:a16="http://schemas.microsoft.com/office/drawing/2014/main" id="{630CCD67-F1ED-4648-B737-F054089304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19" name="Picture 18" descr="CHLA Butterfly Logo®_No Tagline.png">
              <a:extLst>
                <a:ext uri="{FF2B5EF4-FFF2-40B4-BE49-F238E27FC236}">
                  <a16:creationId xmlns:a16="http://schemas.microsoft.com/office/drawing/2014/main" id="{BB808556-1CF8-894B-930E-C92EB415E2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20" name="Picture 19">
              <a:extLst>
                <a:ext uri="{FF2B5EF4-FFF2-40B4-BE49-F238E27FC236}">
                  <a16:creationId xmlns:a16="http://schemas.microsoft.com/office/drawing/2014/main" id="{EEC9105B-77B2-B244-9A59-4B246D622FC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21" name="Picture 20">
              <a:extLst>
                <a:ext uri="{FF2B5EF4-FFF2-40B4-BE49-F238E27FC236}">
                  <a16:creationId xmlns:a16="http://schemas.microsoft.com/office/drawing/2014/main" id="{BC324C58-A186-0049-B983-5E36124936A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263148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E661-02F7-4310-842A-25057A780E53}"/>
              </a:ext>
            </a:extLst>
          </p:cNvPr>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727F102-F8B3-49E2-A4F2-E9C295B9C5F0}"/>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EA5B41C-7135-41A7-8C92-942F4D424F0B}"/>
              </a:ext>
            </a:extLst>
          </p:cNvPr>
          <p:cNvSpPr>
            <a:spLocks noGrp="1"/>
          </p:cNvSpPr>
          <p:nvPr>
            <p:ph type="dt" sz="half" idx="10"/>
          </p:nvPr>
        </p:nvSpPr>
        <p:spPr/>
        <p:txBody>
          <a:bodyPr/>
          <a:lstStyle/>
          <a:p>
            <a:fld id="{B3E385BF-86DB-45D6-886E-60A26F2B8CBB}" type="datetime1">
              <a:rPr lang="en-US" smtClean="0"/>
              <a:pPr/>
              <a:t>7/6/2022</a:t>
            </a:fld>
            <a:endParaRPr lang="en-US" dirty="0"/>
          </a:p>
        </p:txBody>
      </p:sp>
      <p:sp>
        <p:nvSpPr>
          <p:cNvPr id="5" name="Footer Placeholder 4">
            <a:extLst>
              <a:ext uri="{FF2B5EF4-FFF2-40B4-BE49-F238E27FC236}">
                <a16:creationId xmlns:a16="http://schemas.microsoft.com/office/drawing/2014/main" id="{075D16D3-1551-40CE-BF74-10220E1CBE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903044-4B93-49B6-8231-202712AF49EA}"/>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36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AD39-BA8F-47DB-8415-DE06A6DD4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F43768-C076-41FF-A21F-696B6E118C90}"/>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3AB7E-5F2F-41F7-9366-510289B8884E}"/>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24E18E-C2DE-4F0C-A85B-25CE402D945F}"/>
              </a:ext>
            </a:extLst>
          </p:cNvPr>
          <p:cNvSpPr>
            <a:spLocks noGrp="1"/>
          </p:cNvSpPr>
          <p:nvPr>
            <p:ph type="dt" sz="half" idx="10"/>
          </p:nvPr>
        </p:nvSpPr>
        <p:spPr/>
        <p:txBody>
          <a:bodyPr/>
          <a:lstStyle/>
          <a:p>
            <a:fld id="{21FD4ED0-408F-4322-9082-9334B13FCA5A}" type="datetime1">
              <a:rPr lang="en-US" smtClean="0"/>
              <a:pPr/>
              <a:t>7/6/2022</a:t>
            </a:fld>
            <a:endParaRPr lang="en-US" dirty="0"/>
          </a:p>
        </p:txBody>
      </p:sp>
      <p:sp>
        <p:nvSpPr>
          <p:cNvPr id="6" name="Footer Placeholder 5">
            <a:extLst>
              <a:ext uri="{FF2B5EF4-FFF2-40B4-BE49-F238E27FC236}">
                <a16:creationId xmlns:a16="http://schemas.microsoft.com/office/drawing/2014/main" id="{208B4629-B889-46FB-A177-B9A1D59BA4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31F4DA-5036-4342-9B92-7DF8BA24177B}"/>
              </a:ext>
            </a:extLst>
          </p:cNvPr>
          <p:cNvSpPr>
            <a:spLocks noGrp="1"/>
          </p:cNvSpPr>
          <p:nvPr>
            <p:ph type="sldNum" sz="quarter" idx="12"/>
          </p:nvPr>
        </p:nvSpPr>
        <p:spPr/>
        <p:txBody>
          <a:bodyPr/>
          <a:lstStyle/>
          <a:p>
            <a:fld id="{C0D807CB-5B1A-418C-A20A-893A08BAD7BC}" type="slidenum">
              <a:rPr lang="en-US" smtClean="0"/>
              <a:pPr/>
              <a:t>‹#›</a:t>
            </a:fld>
            <a:endParaRPr lang="en-US" dirty="0"/>
          </a:p>
        </p:txBody>
      </p:sp>
      <p:sp>
        <p:nvSpPr>
          <p:cNvPr id="21" name="Rectangle 20">
            <a:extLst>
              <a:ext uri="{FF2B5EF4-FFF2-40B4-BE49-F238E27FC236}">
                <a16:creationId xmlns:a16="http://schemas.microsoft.com/office/drawing/2014/main" id="{C5A17274-8018-AD4F-8A57-8A8AEF5A8CF7}"/>
              </a:ext>
            </a:extLst>
          </p:cNvPr>
          <p:cNvSpPr/>
          <p:nvPr userDrawn="1"/>
        </p:nvSpPr>
        <p:spPr>
          <a:xfrm>
            <a:off x="0" y="6248400"/>
            <a:ext cx="9144000" cy="609600"/>
          </a:xfrm>
          <a:prstGeom prst="rect">
            <a:avLst/>
          </a:prstGeom>
          <a:solidFill>
            <a:srgbClr val="A7CCEA"/>
          </a:solidFill>
          <a:ln>
            <a:solidFill>
              <a:srgbClr val="BBD7D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2" name="Rectangle 21">
            <a:extLst>
              <a:ext uri="{FF2B5EF4-FFF2-40B4-BE49-F238E27FC236}">
                <a16:creationId xmlns:a16="http://schemas.microsoft.com/office/drawing/2014/main" id="{874393CA-FC33-EC45-87C2-B073C7056E3E}"/>
              </a:ext>
            </a:extLst>
          </p:cNvPr>
          <p:cNvSpPr/>
          <p:nvPr userDrawn="1"/>
        </p:nvSpPr>
        <p:spPr>
          <a:xfrm>
            <a:off x="457200" y="6370965"/>
            <a:ext cx="7924800" cy="407804"/>
          </a:xfrm>
          <a:prstGeom prst="rect">
            <a:avLst/>
          </a:prstGeom>
          <a:noFill/>
        </p:spPr>
        <p:txBody>
          <a:bodyPr wrap="square">
            <a:spAutoFit/>
          </a:bodyPr>
          <a:lstStyle/>
          <a:p>
            <a:pPr algn="l">
              <a:lnSpc>
                <a:spcPct val="100000"/>
              </a:lnSpc>
            </a:pPr>
            <a:r>
              <a:rPr lang="en-US" sz="1050" b="1" i="0" kern="1200" dirty="0">
                <a:solidFill>
                  <a:srgbClr val="78B0DF"/>
                </a:solidFill>
                <a:latin typeface="Arial"/>
                <a:ea typeface="+mn-ea"/>
                <a:cs typeface="Arial"/>
              </a:rPr>
              <a:t>EARLY SCREENING, BETTER OUTCOMES:</a:t>
            </a:r>
          </a:p>
          <a:p>
            <a:pPr rtl="0"/>
            <a:r>
              <a:rPr lang="en-US" sz="1000" b="0" i="0" u="none" strike="noStrike" kern="1200" baseline="0" dirty="0">
                <a:solidFill>
                  <a:schemeClr val="bg1"/>
                </a:solidFill>
                <a:latin typeface="Arial"/>
                <a:ea typeface="+mn-ea"/>
                <a:cs typeface="Arial"/>
              </a:rPr>
              <a:t>Developmental Screening, Referral and Outreach Toolkit for Family Resource Centers</a:t>
            </a:r>
          </a:p>
        </p:txBody>
      </p:sp>
      <p:grpSp>
        <p:nvGrpSpPr>
          <p:cNvPr id="23" name="Group 22">
            <a:extLst>
              <a:ext uri="{FF2B5EF4-FFF2-40B4-BE49-F238E27FC236}">
                <a16:creationId xmlns:a16="http://schemas.microsoft.com/office/drawing/2014/main" id="{C4C88187-5FCF-754C-A538-324E6DAC37C0}"/>
              </a:ext>
            </a:extLst>
          </p:cNvPr>
          <p:cNvGrpSpPr/>
          <p:nvPr userDrawn="1"/>
        </p:nvGrpSpPr>
        <p:grpSpPr>
          <a:xfrm rot="10800000">
            <a:off x="8551791" y="76201"/>
            <a:ext cx="516009" cy="514407"/>
            <a:chOff x="76200" y="6199660"/>
            <a:chExt cx="516009" cy="514407"/>
          </a:xfrm>
        </p:grpSpPr>
        <p:sp>
          <p:nvSpPr>
            <p:cNvPr id="24" name="Rectangle 23">
              <a:extLst>
                <a:ext uri="{FF2B5EF4-FFF2-40B4-BE49-F238E27FC236}">
                  <a16:creationId xmlns:a16="http://schemas.microsoft.com/office/drawing/2014/main" id="{8C88F539-2496-D248-A91C-A59436B76C6A}"/>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5" name="Rectangle 24">
              <a:extLst>
                <a:ext uri="{FF2B5EF4-FFF2-40B4-BE49-F238E27FC236}">
                  <a16:creationId xmlns:a16="http://schemas.microsoft.com/office/drawing/2014/main" id="{BF143FC9-4307-6042-B833-F4EDB50D6969}"/>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6" name="Rectangle 25">
              <a:extLst>
                <a:ext uri="{FF2B5EF4-FFF2-40B4-BE49-F238E27FC236}">
                  <a16:creationId xmlns:a16="http://schemas.microsoft.com/office/drawing/2014/main" id="{57635B35-AF12-7542-BF79-E878CE154AFC}"/>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27" name="Group 26">
            <a:extLst>
              <a:ext uri="{FF2B5EF4-FFF2-40B4-BE49-F238E27FC236}">
                <a16:creationId xmlns:a16="http://schemas.microsoft.com/office/drawing/2014/main" id="{160E9705-8839-C343-A1E9-EABC29604811}"/>
              </a:ext>
            </a:extLst>
          </p:cNvPr>
          <p:cNvGrpSpPr/>
          <p:nvPr userDrawn="1"/>
        </p:nvGrpSpPr>
        <p:grpSpPr>
          <a:xfrm>
            <a:off x="76201" y="6468533"/>
            <a:ext cx="314243" cy="313267"/>
            <a:chOff x="76200" y="6199660"/>
            <a:chExt cx="516009" cy="514407"/>
          </a:xfrm>
        </p:grpSpPr>
        <p:sp>
          <p:nvSpPr>
            <p:cNvPr id="28" name="Rectangle 27">
              <a:extLst>
                <a:ext uri="{FF2B5EF4-FFF2-40B4-BE49-F238E27FC236}">
                  <a16:creationId xmlns:a16="http://schemas.microsoft.com/office/drawing/2014/main" id="{EBE88F3B-1539-6B47-9886-619B4AEB899C}"/>
                </a:ext>
              </a:extLst>
            </p:cNvPr>
            <p:cNvSpPr/>
            <p:nvPr userDrawn="1"/>
          </p:nvSpPr>
          <p:spPr>
            <a:xfrm>
              <a:off x="76200" y="6199660"/>
              <a:ext cx="237067" cy="237067"/>
            </a:xfrm>
            <a:prstGeom prst="rect">
              <a:avLst/>
            </a:prstGeom>
            <a:solidFill>
              <a:srgbClr val="712B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29" name="Rectangle 28">
              <a:extLst>
                <a:ext uri="{FF2B5EF4-FFF2-40B4-BE49-F238E27FC236}">
                  <a16:creationId xmlns:a16="http://schemas.microsoft.com/office/drawing/2014/main" id="{DE538AE4-91BC-5741-9158-B9F59B263AEF}"/>
                </a:ext>
              </a:extLst>
            </p:cNvPr>
            <p:cNvSpPr/>
            <p:nvPr userDrawn="1"/>
          </p:nvSpPr>
          <p:spPr>
            <a:xfrm>
              <a:off x="76200" y="6477000"/>
              <a:ext cx="237067" cy="237067"/>
            </a:xfrm>
            <a:prstGeom prst="rect">
              <a:avLst/>
            </a:prstGeom>
            <a:solidFill>
              <a:srgbClr val="D059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0" name="Rectangle 29">
              <a:extLst>
                <a:ext uri="{FF2B5EF4-FFF2-40B4-BE49-F238E27FC236}">
                  <a16:creationId xmlns:a16="http://schemas.microsoft.com/office/drawing/2014/main" id="{2544DB69-DB0F-AF42-AE5F-5AF8F2B9F778}"/>
                </a:ext>
              </a:extLst>
            </p:cNvPr>
            <p:cNvSpPr/>
            <p:nvPr userDrawn="1"/>
          </p:nvSpPr>
          <p:spPr>
            <a:xfrm>
              <a:off x="355142" y="6477000"/>
              <a:ext cx="237067" cy="237067"/>
            </a:xfrm>
            <a:prstGeom prst="rect">
              <a:avLst/>
            </a:prstGeom>
            <a:solidFill>
              <a:srgbClr val="0C8A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grpSp>
      <p:grpSp>
        <p:nvGrpSpPr>
          <p:cNvPr id="31" name="Group 30">
            <a:extLst>
              <a:ext uri="{FF2B5EF4-FFF2-40B4-BE49-F238E27FC236}">
                <a16:creationId xmlns:a16="http://schemas.microsoft.com/office/drawing/2014/main" id="{624568B1-33DB-1D4D-BEEE-2AC8F7A822F0}"/>
              </a:ext>
            </a:extLst>
          </p:cNvPr>
          <p:cNvGrpSpPr/>
          <p:nvPr userDrawn="1"/>
        </p:nvGrpSpPr>
        <p:grpSpPr>
          <a:xfrm>
            <a:off x="5610032" y="6351959"/>
            <a:ext cx="3369203" cy="490368"/>
            <a:chOff x="5610032" y="6351959"/>
            <a:chExt cx="3369203" cy="490368"/>
          </a:xfrm>
        </p:grpSpPr>
        <p:pic>
          <p:nvPicPr>
            <p:cNvPr id="32" name="Picture 31" descr="F5LA_Logo_color-2014.png">
              <a:extLst>
                <a:ext uri="{FF2B5EF4-FFF2-40B4-BE49-F238E27FC236}">
                  <a16:creationId xmlns:a16="http://schemas.microsoft.com/office/drawing/2014/main" id="{52F9789D-E072-2143-A834-C48BBCBC66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51" t="17231" r="10354" b="14407"/>
            <a:stretch/>
          </p:blipFill>
          <p:spPr>
            <a:xfrm>
              <a:off x="5610032" y="6379612"/>
              <a:ext cx="835171" cy="462715"/>
            </a:xfrm>
            <a:prstGeom prst="rect">
              <a:avLst/>
            </a:prstGeom>
          </p:spPr>
        </p:pic>
        <p:pic>
          <p:nvPicPr>
            <p:cNvPr id="33" name="Picture 32" descr="CHLA Butterfly Logo®_No Tagline.png">
              <a:extLst>
                <a:ext uri="{FF2B5EF4-FFF2-40B4-BE49-F238E27FC236}">
                  <a16:creationId xmlns:a16="http://schemas.microsoft.com/office/drawing/2014/main" id="{F3317812-EFB1-1A41-B7D4-04DB6A249B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6465" y="6397741"/>
              <a:ext cx="883695" cy="357276"/>
            </a:xfrm>
            <a:prstGeom prst="rect">
              <a:avLst/>
            </a:prstGeom>
          </p:spPr>
        </p:pic>
        <p:pic>
          <p:nvPicPr>
            <p:cNvPr id="34" name="Picture 33">
              <a:extLst>
                <a:ext uri="{FF2B5EF4-FFF2-40B4-BE49-F238E27FC236}">
                  <a16:creationId xmlns:a16="http://schemas.microsoft.com/office/drawing/2014/main" id="{56A9D45C-69D7-2B4C-B15F-79D5D479127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591422" y="6351959"/>
              <a:ext cx="762870" cy="461271"/>
            </a:xfrm>
            <a:prstGeom prst="rect">
              <a:avLst/>
            </a:prstGeom>
          </p:spPr>
        </p:pic>
        <p:pic>
          <p:nvPicPr>
            <p:cNvPr id="35" name="Picture 34">
              <a:extLst>
                <a:ext uri="{FF2B5EF4-FFF2-40B4-BE49-F238E27FC236}">
                  <a16:creationId xmlns:a16="http://schemas.microsoft.com/office/drawing/2014/main" id="{539DCC09-C21A-794B-9DA3-915E4A6F2DC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474984" y="6390349"/>
              <a:ext cx="504251" cy="419568"/>
            </a:xfrm>
            <a:prstGeom prst="rect">
              <a:avLst/>
            </a:prstGeom>
          </p:spPr>
        </p:pic>
      </p:grpSp>
    </p:spTree>
    <p:extLst>
      <p:ext uri="{BB962C8B-B14F-4D97-AF65-F5344CB8AC3E}">
        <p14:creationId xmlns:p14="http://schemas.microsoft.com/office/powerpoint/2010/main" val="387028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640E-3DA1-4319-8426-931AAF5B932C}"/>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492C9C-A090-4894-9BC4-22AEF86AE0D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0ED0302-6378-43E2-8646-3A9376DE2E4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7CE1E-372D-48D1-9208-3EE06352B26E}"/>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923EE70-390F-47D8-8D2D-BD5427153F08}"/>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C64DF3-243F-4C5D-8B08-6DE8450F97DA}"/>
              </a:ext>
            </a:extLst>
          </p:cNvPr>
          <p:cNvSpPr>
            <a:spLocks noGrp="1"/>
          </p:cNvSpPr>
          <p:nvPr>
            <p:ph type="dt" sz="half" idx="10"/>
          </p:nvPr>
        </p:nvSpPr>
        <p:spPr/>
        <p:txBody>
          <a:bodyPr/>
          <a:lstStyle/>
          <a:p>
            <a:fld id="{C5C5AD5F-4DB8-4D69-B237-570F01B96C22}" type="datetime1">
              <a:rPr lang="en-US" smtClean="0"/>
              <a:pPr/>
              <a:t>7/6/2022</a:t>
            </a:fld>
            <a:endParaRPr lang="en-US" dirty="0"/>
          </a:p>
        </p:txBody>
      </p:sp>
      <p:sp>
        <p:nvSpPr>
          <p:cNvPr id="8" name="Footer Placeholder 7">
            <a:extLst>
              <a:ext uri="{FF2B5EF4-FFF2-40B4-BE49-F238E27FC236}">
                <a16:creationId xmlns:a16="http://schemas.microsoft.com/office/drawing/2014/main" id="{4577D3D0-AC48-412B-8958-7A807D71EE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527A78-17F5-4899-BB8F-8A3DC71C58F7}"/>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11885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8B7D-DFB0-4599-8C8A-9D05FEEFA7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01C22-F621-45E1-AA80-AFE9D37C295F}"/>
              </a:ext>
            </a:extLst>
          </p:cNvPr>
          <p:cNvSpPr>
            <a:spLocks noGrp="1"/>
          </p:cNvSpPr>
          <p:nvPr>
            <p:ph type="dt" sz="half" idx="10"/>
          </p:nvPr>
        </p:nvSpPr>
        <p:spPr/>
        <p:txBody>
          <a:bodyPr/>
          <a:lstStyle/>
          <a:p>
            <a:fld id="{977CAA79-A029-4604-96E0-71F974D3378B}" type="datetime1">
              <a:rPr lang="en-US" smtClean="0"/>
              <a:pPr/>
              <a:t>7/6/2022</a:t>
            </a:fld>
            <a:endParaRPr lang="en-US" dirty="0"/>
          </a:p>
        </p:txBody>
      </p:sp>
      <p:sp>
        <p:nvSpPr>
          <p:cNvPr id="4" name="Footer Placeholder 3">
            <a:extLst>
              <a:ext uri="{FF2B5EF4-FFF2-40B4-BE49-F238E27FC236}">
                <a16:creationId xmlns:a16="http://schemas.microsoft.com/office/drawing/2014/main" id="{CEA2A441-30D9-4C39-86AE-4AD73D3D6D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E4D598-29F6-4947-B825-32C58272DAEC}"/>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44081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1F4BA-78C8-499A-8756-5FC45053640D}"/>
              </a:ext>
            </a:extLst>
          </p:cNvPr>
          <p:cNvSpPr>
            <a:spLocks noGrp="1"/>
          </p:cNvSpPr>
          <p:nvPr>
            <p:ph type="dt" sz="half" idx="10"/>
          </p:nvPr>
        </p:nvSpPr>
        <p:spPr/>
        <p:txBody>
          <a:bodyPr/>
          <a:lstStyle/>
          <a:p>
            <a:fld id="{0A8CEC84-3558-4918-B6BE-85075D769E89}" type="datetime1">
              <a:rPr lang="en-US" smtClean="0"/>
              <a:pPr/>
              <a:t>7/6/2022</a:t>
            </a:fld>
            <a:endParaRPr lang="en-US" dirty="0"/>
          </a:p>
        </p:txBody>
      </p:sp>
      <p:sp>
        <p:nvSpPr>
          <p:cNvPr id="3" name="Footer Placeholder 2">
            <a:extLst>
              <a:ext uri="{FF2B5EF4-FFF2-40B4-BE49-F238E27FC236}">
                <a16:creationId xmlns:a16="http://schemas.microsoft.com/office/drawing/2014/main" id="{4A9FA395-35FD-43A5-B985-B10AC371DB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D7F5FA-3558-4053-B462-826F02B1711E}"/>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8994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1D6DB-E2CD-4562-A824-AADE78E18B7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5CB828-3632-4754-BF55-10A502189895}"/>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0D9313F-4213-44A3-8B6C-D7163433A8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2F3449-72EC-4E4E-B76C-84BC5BE6B2E9}"/>
              </a:ext>
            </a:extLst>
          </p:cNvPr>
          <p:cNvSpPr>
            <a:spLocks noGrp="1"/>
          </p:cNvSpPr>
          <p:nvPr>
            <p:ph type="dt" sz="half" idx="10"/>
          </p:nvPr>
        </p:nvSpPr>
        <p:spPr/>
        <p:txBody>
          <a:bodyPr/>
          <a:lstStyle/>
          <a:p>
            <a:fld id="{5E529399-5127-4A48-8F93-5824EE0E15C7}" type="datetime1">
              <a:rPr lang="en-US" smtClean="0"/>
              <a:pPr/>
              <a:t>7/6/2022</a:t>
            </a:fld>
            <a:endParaRPr lang="en-US" dirty="0"/>
          </a:p>
        </p:txBody>
      </p:sp>
      <p:sp>
        <p:nvSpPr>
          <p:cNvPr id="6" name="Footer Placeholder 5">
            <a:extLst>
              <a:ext uri="{FF2B5EF4-FFF2-40B4-BE49-F238E27FC236}">
                <a16:creationId xmlns:a16="http://schemas.microsoft.com/office/drawing/2014/main" id="{0FB8A8E7-4336-4BA9-B5EA-936DC57E7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4E71A0-2F66-463A-BF8F-F9D193F85181}"/>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38706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4EE6-8985-4D47-971A-0EE2960432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3D72DA8-04D4-49A9-B878-5E0CDA2FF19B}"/>
              </a:ext>
            </a:extLst>
          </p:cNvPr>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FC7D71B-174A-4A8E-9B7D-BF4888C8E18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61115E7-9F46-45BF-82F3-0F8A3E818AF1}"/>
              </a:ext>
            </a:extLst>
          </p:cNvPr>
          <p:cNvSpPr>
            <a:spLocks noGrp="1"/>
          </p:cNvSpPr>
          <p:nvPr>
            <p:ph type="dt" sz="half" idx="10"/>
          </p:nvPr>
        </p:nvSpPr>
        <p:spPr/>
        <p:txBody>
          <a:bodyPr/>
          <a:lstStyle/>
          <a:p>
            <a:fld id="{CC222297-6F76-4D73-903F-F586D7E147B3}" type="datetime1">
              <a:rPr lang="en-US" smtClean="0"/>
              <a:pPr/>
              <a:t>7/6/2022</a:t>
            </a:fld>
            <a:endParaRPr lang="en-US" dirty="0"/>
          </a:p>
        </p:txBody>
      </p:sp>
      <p:sp>
        <p:nvSpPr>
          <p:cNvPr id="6" name="Footer Placeholder 5">
            <a:extLst>
              <a:ext uri="{FF2B5EF4-FFF2-40B4-BE49-F238E27FC236}">
                <a16:creationId xmlns:a16="http://schemas.microsoft.com/office/drawing/2014/main" id="{D6F36FAB-F6BC-4945-9D78-F2CED70381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D430C-674E-439B-A07F-DC4A6F580770}"/>
              </a:ext>
            </a:extLst>
          </p:cNvPr>
          <p:cNvSpPr>
            <a:spLocks noGrp="1"/>
          </p:cNvSpPr>
          <p:nvPr>
            <p:ph type="sldNum" sz="quarter" idx="12"/>
          </p:nvPr>
        </p:nvSpPr>
        <p:spPr/>
        <p:txBody>
          <a:body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248050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9989D9-B8E3-4BCD-B570-877EDAE595F0}"/>
              </a:ext>
            </a:extLst>
          </p:cNvPr>
          <p:cNvSpPr>
            <a:spLocks noGrp="1"/>
          </p:cNvSpPr>
          <p:nvPr>
            <p:ph type="title"/>
          </p:nvPr>
        </p:nvSpPr>
        <p:spPr>
          <a:xfrm>
            <a:off x="358487" y="18255"/>
            <a:ext cx="8156863" cy="10485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3B3F8F-7CF8-44E2-8024-AF681EA3AF36}"/>
              </a:ext>
            </a:extLst>
          </p:cNvPr>
          <p:cNvSpPr>
            <a:spLocks noGrp="1"/>
          </p:cNvSpPr>
          <p:nvPr>
            <p:ph type="body" idx="1"/>
          </p:nvPr>
        </p:nvSpPr>
        <p:spPr>
          <a:xfrm>
            <a:off x="628650" y="1828800"/>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10538F2-8B65-48D1-AD6A-AF36BB51A31F}"/>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rial" panose="020B0604020202020204" pitchFamily="34" charset="0"/>
              </a:defRPr>
            </a:lvl1pPr>
          </a:lstStyle>
          <a:p>
            <a:fld id="{5E5973AB-4BF1-4BD4-A8A5-FF4514C6EC65}" type="datetime1">
              <a:rPr lang="en-US" smtClean="0"/>
              <a:pPr/>
              <a:t>7/6/2022</a:t>
            </a:fld>
            <a:endParaRPr lang="en-US" dirty="0"/>
          </a:p>
        </p:txBody>
      </p:sp>
      <p:sp>
        <p:nvSpPr>
          <p:cNvPr id="5" name="Footer Placeholder 4">
            <a:extLst>
              <a:ext uri="{FF2B5EF4-FFF2-40B4-BE49-F238E27FC236}">
                <a16:creationId xmlns:a16="http://schemas.microsoft.com/office/drawing/2014/main" id="{C2C943D5-CC42-46B4-85CD-6FD9D825270F}"/>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DDD427F-8E9F-4F1C-8019-2A11EAE364FE}"/>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defRPr>
            </a:lvl1pPr>
          </a:lstStyle>
          <a:p>
            <a:fld id="{C0D807CB-5B1A-418C-A20A-893A08BAD7BC}" type="slidenum">
              <a:rPr lang="en-US" smtClean="0"/>
              <a:pPr/>
              <a:t>‹#›</a:t>
            </a:fld>
            <a:endParaRPr lang="en-US" dirty="0"/>
          </a:p>
        </p:txBody>
      </p:sp>
    </p:spTree>
    <p:extLst>
      <p:ext uri="{BB962C8B-B14F-4D97-AF65-F5344CB8AC3E}">
        <p14:creationId xmlns:p14="http://schemas.microsoft.com/office/powerpoint/2010/main" val="497451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4000" b="1" i="0" kern="1200">
          <a:solidFill>
            <a:srgbClr val="712A8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gesandstages.com/age-calculat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chatscreen.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8600" y="914400"/>
            <a:ext cx="5181600" cy="3276600"/>
          </a:xfrm>
        </p:spPr>
        <p:txBody>
          <a:bodyPr>
            <a:noAutofit/>
          </a:bodyPr>
          <a:lstStyle/>
          <a:p>
            <a:r>
              <a:rPr lang="en-US" sz="4400" dirty="0">
                <a:ea typeface="Calibri"/>
                <a:sym typeface="Calibri"/>
              </a:rPr>
              <a:t>DEVELOPMENTAL SCREENING: </a:t>
            </a:r>
            <a:r>
              <a:rPr lang="en-US" sz="4400" dirty="0">
                <a:solidFill>
                  <a:schemeClr val="bg1"/>
                </a:solidFill>
                <a:ea typeface="Calibri"/>
                <a:sym typeface="Calibri"/>
              </a:rPr>
              <a:t>Administration, Scoring and Interpretation</a:t>
            </a:r>
            <a:endParaRPr lang="en-US" sz="4400" dirty="0">
              <a:solidFill>
                <a:schemeClr val="bg1"/>
              </a:solidFill>
            </a:endParaRPr>
          </a:p>
        </p:txBody>
      </p:sp>
      <p:sp>
        <p:nvSpPr>
          <p:cNvPr id="4" name="Slide Number Placeholder 3"/>
          <p:cNvSpPr>
            <a:spLocks noGrp="1"/>
          </p:cNvSpPr>
          <p:nvPr>
            <p:ph type="sldNum" sz="quarter" idx="4294967295"/>
          </p:nvPr>
        </p:nvSpPr>
        <p:spPr>
          <a:xfrm>
            <a:off x="6457950" y="6356355"/>
            <a:ext cx="2057400" cy="365125"/>
          </a:xfrm>
        </p:spPr>
        <p:txBody>
          <a:bodyPr/>
          <a:lstStyle/>
          <a:p>
            <a:fld id="{C0D807CB-5B1A-418C-A20A-893A08BAD7BC}"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idx="4294967295"/>
          </p:nvPr>
        </p:nvSpPr>
        <p:spPr>
          <a:xfrm>
            <a:off x="370609" y="206554"/>
            <a:ext cx="7412182" cy="707846"/>
          </a:xfrm>
          <a:prstGeom prst="rect">
            <a:avLst/>
          </a:prstGeom>
          <a:noFill/>
          <a:ln>
            <a:noFill/>
          </a:ln>
        </p:spPr>
        <p:txBody>
          <a:bodyPr wrap="square"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u="none" strike="noStrike" cap="none" baseline="0" dirty="0">
                <a:ea typeface="Calibri"/>
                <a:sym typeface="Calibri"/>
              </a:rPr>
              <a:t>ASQ-3: Online Age Calculator</a:t>
            </a:r>
          </a:p>
        </p:txBody>
      </p:sp>
      <p:sp>
        <p:nvSpPr>
          <p:cNvPr id="249" name="Shape 249"/>
          <p:cNvSpPr txBox="1">
            <a:spLocks noGrp="1"/>
          </p:cNvSpPr>
          <p:nvPr>
            <p:ph type="body" idx="4294967295"/>
          </p:nvPr>
        </p:nvSpPr>
        <p:spPr>
          <a:xfrm>
            <a:off x="457200" y="1000820"/>
            <a:ext cx="8229600" cy="52318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chemeClr val="lt1"/>
              </a:buClr>
              <a:buSzPct val="100000"/>
              <a:buNone/>
            </a:pPr>
            <a:r>
              <a:rPr lang="en-US" sz="2800" u="none" strike="noStrike" cap="none" baseline="0" dirty="0">
                <a:solidFill>
                  <a:schemeClr val="lt1"/>
                </a:solidFill>
                <a:ea typeface="Calibri"/>
                <a:sym typeface="Calibri"/>
                <a:hlinkClick r:id="rId3"/>
              </a:rPr>
              <a:t>http://agesandstages.com/age-calculator/</a:t>
            </a:r>
            <a:endParaRPr lang="en-US" sz="2800" u="none" strike="noStrike" cap="none" baseline="0" dirty="0">
              <a:solidFill>
                <a:schemeClr val="lt1"/>
              </a:solidFill>
              <a:ea typeface="Calibri"/>
              <a:sym typeface="Calibri"/>
            </a:endParaRPr>
          </a:p>
        </p:txBody>
      </p:sp>
      <p:sp>
        <p:nvSpPr>
          <p:cNvPr id="251" name="Shape 251"/>
          <p:cNvSpPr txBox="1"/>
          <p:nvPr/>
        </p:nvSpPr>
        <p:spPr>
          <a:xfrm>
            <a:off x="6553202" y="6400437"/>
            <a:ext cx="2133599" cy="276959"/>
          </a:xfrm>
          <a:prstGeom prst="rect">
            <a:avLst/>
          </a:prstGeom>
          <a:noFill/>
          <a:ln>
            <a:noFill/>
          </a:ln>
        </p:spPr>
        <p:txBody>
          <a:bodyPr lIns="91425" tIns="45700" rIns="91425" bIns="45700" anchor="ctr" anchorCtr="0">
            <a:spAutoFit/>
          </a:bodyPr>
          <a:lstStyle/>
          <a:p>
            <a:pPr marL="0" marR="0" lvl="0" indent="0" algn="r" rtl="0">
              <a:lnSpc>
                <a:spcPct val="100000"/>
              </a:lnSpc>
              <a:spcBef>
                <a:spcPts val="0"/>
              </a:spcBef>
              <a:spcAft>
                <a:spcPts val="0"/>
              </a:spcAft>
              <a:buClr>
                <a:srgbClr val="FFFFFF"/>
              </a:buClr>
              <a:buSzPct val="25000"/>
              <a:buFont typeface="Arial"/>
              <a:buNone/>
            </a:pPr>
            <a:r>
              <a:rPr lang="en-US" sz="1200" b="0" i="0" u="none" strike="noStrike" cap="none" baseline="0" dirty="0">
                <a:solidFill>
                  <a:srgbClr val="FFFFFF"/>
                </a:solidFill>
                <a:latin typeface="Arial"/>
                <a:ea typeface="Arial"/>
                <a:cs typeface="Arial"/>
                <a:sym typeface="Arial"/>
              </a:rPr>
              <a:t>*</a:t>
            </a:r>
          </a:p>
        </p:txBody>
      </p:sp>
      <p:sp>
        <p:nvSpPr>
          <p:cNvPr id="4" name="Rectangle 3">
            <a:extLst>
              <a:ext uri="{FF2B5EF4-FFF2-40B4-BE49-F238E27FC236}">
                <a16:creationId xmlns:a16="http://schemas.microsoft.com/office/drawing/2014/main" id="{FFD6BDAF-4CDF-0305-0AE5-C10C913838CE}"/>
              </a:ext>
            </a:extLst>
          </p:cNvPr>
          <p:cNvSpPr>
            <a:spLocks noChangeArrowheads="1"/>
          </p:cNvSpPr>
          <p:nvPr/>
        </p:nvSpPr>
        <p:spPr bwMode="auto">
          <a:xfrm>
            <a:off x="2490144" y="5943600"/>
            <a:ext cx="4163712" cy="216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174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u="none" strike="noStrike" cap="none" normalizeH="0" baseline="0" dirty="0">
                <a:ln>
                  <a:noFill/>
                </a:ln>
                <a:effectLst/>
              </a:rPr>
              <a:t>Copyright © 2022 | Paul H. Brookes Publishing Co., Inc. All Rights Reserved.</a:t>
            </a:r>
          </a:p>
        </p:txBody>
      </p:sp>
      <p:pic>
        <p:nvPicPr>
          <p:cNvPr id="6" name="Picture 5" descr="Graphical user interface, application&#10;&#10;Description automatically generated">
            <a:extLst>
              <a:ext uri="{FF2B5EF4-FFF2-40B4-BE49-F238E27FC236}">
                <a16:creationId xmlns:a16="http://schemas.microsoft.com/office/drawing/2014/main" id="{B22D76F9-176B-3C0B-3ACA-633AE79A4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601" y="1676344"/>
            <a:ext cx="5964798" cy="4191056"/>
          </a:xfrm>
          <a:prstGeom prst="rect">
            <a:avLst/>
          </a:prstGeom>
          <a:ln w="38100">
            <a:solidFill>
              <a:srgbClr val="78B0E0"/>
            </a:solidFill>
          </a:ln>
        </p:spPr>
      </p:pic>
    </p:spTree>
    <p:extLst>
      <p:ext uri="{BB962C8B-B14F-4D97-AF65-F5344CB8AC3E}">
        <p14:creationId xmlns:p14="http://schemas.microsoft.com/office/powerpoint/2010/main" val="200227072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idx="4294967295"/>
          </p:nvPr>
        </p:nvSpPr>
        <p:spPr>
          <a:xfrm>
            <a:off x="396744" y="200601"/>
            <a:ext cx="7934875" cy="1323399"/>
          </a:xfrm>
          <a:prstGeom prst="rect">
            <a:avLst/>
          </a:prstGeom>
          <a:noFill/>
          <a:ln>
            <a:noFill/>
          </a:ln>
        </p:spPr>
        <p:txBody>
          <a:bodyPr wrap="square"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u="none" strike="noStrike" cap="none" baseline="0" dirty="0">
                <a:ea typeface="Calibri"/>
                <a:sym typeface="Calibri"/>
              </a:rPr>
              <a:t>ASQ-3:</a:t>
            </a:r>
            <a:br>
              <a:rPr lang="en-US" u="none" strike="noStrike" cap="none" baseline="0" dirty="0">
                <a:ea typeface="Calibri"/>
                <a:sym typeface="Calibri"/>
              </a:rPr>
            </a:br>
            <a:r>
              <a:rPr lang="en-US" u="none" strike="noStrike" cap="none" baseline="0" dirty="0">
                <a:ea typeface="Calibri"/>
                <a:sym typeface="Calibri"/>
              </a:rPr>
              <a:t>Adjustment for Prematurity</a:t>
            </a:r>
          </a:p>
        </p:txBody>
      </p:sp>
      <p:sp>
        <p:nvSpPr>
          <p:cNvPr id="258" name="Shape 258"/>
          <p:cNvSpPr txBox="1">
            <a:spLocks noGrp="1"/>
          </p:cNvSpPr>
          <p:nvPr>
            <p:ph type="body" idx="4294967295"/>
          </p:nvPr>
        </p:nvSpPr>
        <p:spPr>
          <a:xfrm>
            <a:off x="457200" y="1676400"/>
            <a:ext cx="8153400" cy="3505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640"/>
              </a:spcBef>
              <a:spcAft>
                <a:spcPts val="0"/>
              </a:spcAft>
              <a:buClr>
                <a:srgbClr val="0C8A7D"/>
              </a:buClr>
              <a:buSzPct val="100000"/>
              <a:buFont typeface="Calibri"/>
              <a:buChar char="•"/>
            </a:pPr>
            <a:r>
              <a:rPr lang="en-US" sz="2200" u="none" strike="noStrike" cap="none" baseline="0" dirty="0">
                <a:ea typeface="Calibri"/>
                <a:sym typeface="Calibri"/>
              </a:rPr>
              <a:t>Children are considered premature if born before 37 weeks of gestational age.</a:t>
            </a:r>
          </a:p>
          <a:p>
            <a:pPr marL="342900" marR="0" lvl="0" indent="-342900" algn="l" rtl="0">
              <a:lnSpc>
                <a:spcPct val="100000"/>
              </a:lnSpc>
              <a:spcBef>
                <a:spcPts val="640"/>
              </a:spcBef>
              <a:spcAft>
                <a:spcPts val="0"/>
              </a:spcAft>
              <a:buClr>
                <a:srgbClr val="0C8A7D"/>
              </a:buClr>
              <a:buSzPct val="100000"/>
              <a:buFont typeface="Calibri"/>
              <a:buChar char="•"/>
            </a:pPr>
            <a:r>
              <a:rPr lang="en-US" sz="2200" u="none" strike="noStrike" cap="none" baseline="0" dirty="0">
                <a:ea typeface="Calibri"/>
                <a:sym typeface="Calibri"/>
              </a:rPr>
              <a:t>For an accurate screening, adjust the age for prematurity for children younger than 24 months.</a:t>
            </a:r>
          </a:p>
          <a:p>
            <a:pPr marL="342900" lvl="0" indent="-342900">
              <a:lnSpc>
                <a:spcPct val="100000"/>
              </a:lnSpc>
              <a:spcBef>
                <a:spcPts val="640"/>
              </a:spcBef>
              <a:buClr>
                <a:srgbClr val="0C8A7D"/>
              </a:buClr>
              <a:buSzPct val="100000"/>
              <a:buFont typeface="Calibri"/>
              <a:buChar char="•"/>
            </a:pPr>
            <a:r>
              <a:rPr lang="en-US" sz="2200" dirty="0">
                <a:ea typeface="Calibri"/>
                <a:sym typeface="Calibri"/>
              </a:rPr>
              <a:t>Example: Alexandra is 18 months and 2 days old. According to the Age Administration Chart, she should be screened using the 18-month ASQ-3 tool. But because she was born six weeks premature, she will be screened with the 16-month ASQ instead.</a:t>
            </a:r>
            <a:endParaRPr lang="en-US" sz="2200" u="none" strike="noStrike" cap="none" baseline="0" dirty="0">
              <a:ea typeface="Calibri"/>
              <a:sym typeface="Calibri"/>
            </a:endParaRPr>
          </a:p>
        </p:txBody>
      </p:sp>
    </p:spTree>
    <p:extLst>
      <p:ext uri="{BB962C8B-B14F-4D97-AF65-F5344CB8AC3E}">
        <p14:creationId xmlns:p14="http://schemas.microsoft.com/office/powerpoint/2010/main" val="2187318560"/>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idx="4294967295"/>
          </p:nvPr>
        </p:nvSpPr>
        <p:spPr>
          <a:xfrm>
            <a:off x="374073" y="228600"/>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z="4000" strike="noStrike" cap="none" baseline="0" dirty="0">
                <a:ea typeface="Calibri"/>
                <a:sym typeface="Calibri"/>
              </a:rPr>
              <a:t>ASQ-3: Administration</a:t>
            </a:r>
          </a:p>
        </p:txBody>
      </p:sp>
      <p:sp>
        <p:nvSpPr>
          <p:cNvPr id="266" name="Shape 266"/>
          <p:cNvSpPr txBox="1">
            <a:spLocks noGrp="1"/>
          </p:cNvSpPr>
          <p:nvPr>
            <p:ph type="body" idx="4294967295"/>
          </p:nvPr>
        </p:nvSpPr>
        <p:spPr>
          <a:xfrm>
            <a:off x="457200" y="1219200"/>
            <a:ext cx="8229600" cy="3352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640"/>
              </a:spcBef>
              <a:spcAft>
                <a:spcPts val="0"/>
              </a:spcAft>
              <a:buClr>
                <a:srgbClr val="0C8A7D"/>
              </a:buClr>
              <a:buSzPct val="100000"/>
              <a:buFont typeface="Calibri"/>
              <a:buChar char="•"/>
            </a:pPr>
            <a:r>
              <a:rPr lang="en-US" sz="2200" u="none" strike="noStrike" cap="none" baseline="0" dirty="0">
                <a:ea typeface="Calibri"/>
                <a:sym typeface="Calibri"/>
              </a:rPr>
              <a:t>Explain to parents how to complete the questionnaire.</a:t>
            </a:r>
          </a:p>
          <a:p>
            <a:pPr marL="800100" marR="0" lvl="1" indent="-342900" algn="l" rtl="0">
              <a:lnSpc>
                <a:spcPct val="100000"/>
              </a:lnSpc>
              <a:spcBef>
                <a:spcPts val="560"/>
              </a:spcBef>
              <a:spcAft>
                <a:spcPts val="0"/>
              </a:spcAft>
              <a:buClr>
                <a:schemeClr val="tx1"/>
              </a:buClr>
              <a:buSzPct val="100000"/>
              <a:buFont typeface="Wingdings" pitchFamily="2" charset="2"/>
              <a:buChar char="§"/>
            </a:pPr>
            <a:r>
              <a:rPr lang="en-US" sz="2200" u="none" strike="noStrike" cap="none" baseline="0" dirty="0">
                <a:ea typeface="Calibri"/>
                <a:sym typeface="Calibri"/>
              </a:rPr>
              <a:t>Parents can answer questions by selecting one of three options: YES, SOMETIMES, or NOT YET. </a:t>
            </a:r>
          </a:p>
          <a:p>
            <a:pPr marL="800100" lvl="1" indent="-342900">
              <a:lnSpc>
                <a:spcPct val="100000"/>
              </a:lnSpc>
              <a:spcBef>
                <a:spcPts val="560"/>
              </a:spcBef>
              <a:buClr>
                <a:schemeClr val="tx1"/>
              </a:buClr>
              <a:buSzPct val="100000"/>
              <a:buFont typeface="Wingdings" pitchFamily="2" charset="2"/>
              <a:buChar char="§"/>
            </a:pPr>
            <a:r>
              <a:rPr lang="en-US" sz="2200" dirty="0">
                <a:ea typeface="Calibri"/>
                <a:sym typeface="Calibri"/>
              </a:rPr>
              <a:t>In the Overall section, ask</a:t>
            </a:r>
            <a:r>
              <a:rPr lang="en-US" sz="2200" u="none" strike="noStrike" cap="none" baseline="0" dirty="0">
                <a:ea typeface="Calibri"/>
                <a:sym typeface="Calibri"/>
              </a:rPr>
              <a:t> parents to check YES or NO for each question. If parents check YES, ask them to write an explanation.</a:t>
            </a:r>
            <a:endParaRPr sz="2200" u="none" strike="noStrike" cap="none" baseline="0" dirty="0">
              <a:ea typeface="Calibri"/>
              <a:sym typeface="Calibri"/>
            </a:endParaRPr>
          </a:p>
          <a:p>
            <a:pPr marL="342900" indent="-342900">
              <a:lnSpc>
                <a:spcPct val="100000"/>
              </a:lnSpc>
              <a:spcBef>
                <a:spcPts val="640"/>
              </a:spcBef>
              <a:buClr>
                <a:srgbClr val="0C8A7D"/>
              </a:buClr>
              <a:buSzPct val="100000"/>
              <a:buFont typeface="Calibri"/>
              <a:buChar char="•"/>
            </a:pPr>
            <a:r>
              <a:rPr lang="en-US" sz="2200" dirty="0">
                <a:sym typeface="Calibri"/>
              </a:rPr>
              <a:t>Allow parents to complete the questionnaire independently, providing assistance when needed.</a:t>
            </a:r>
            <a:endParaRPr sz="2200" dirty="0">
              <a:sym typeface="Calibri"/>
            </a:endParaRPr>
          </a:p>
        </p:txBody>
      </p:sp>
    </p:spTree>
    <p:extLst>
      <p:ext uri="{BB962C8B-B14F-4D97-AF65-F5344CB8AC3E}">
        <p14:creationId xmlns:p14="http://schemas.microsoft.com/office/powerpoint/2010/main" val="2862763404"/>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idx="4294967295"/>
          </p:nvPr>
        </p:nvSpPr>
        <p:spPr>
          <a:xfrm>
            <a:off x="374073" y="315600"/>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trike="noStrike" cap="none" baseline="0" dirty="0">
                <a:ea typeface="Calibri"/>
                <a:sym typeface="Calibri"/>
              </a:rPr>
              <a:t>ASQ-3: Scoring</a:t>
            </a:r>
          </a:p>
        </p:txBody>
      </p:sp>
      <p:sp>
        <p:nvSpPr>
          <p:cNvPr id="281" name="Shape 281"/>
          <p:cNvSpPr txBox="1">
            <a:spLocks noGrp="1"/>
          </p:cNvSpPr>
          <p:nvPr>
            <p:ph type="body" idx="4294967295"/>
          </p:nvPr>
        </p:nvSpPr>
        <p:spPr>
          <a:xfrm>
            <a:off x="1447800" y="1480646"/>
            <a:ext cx="5727701" cy="769401"/>
          </a:xfrm>
          <a:prstGeom prst="rect">
            <a:avLst/>
          </a:prstGeom>
          <a:noFill/>
          <a:ln>
            <a:noFill/>
          </a:ln>
        </p:spPr>
        <p:txBody>
          <a:bodyPr wrap="square" lIns="91425" tIns="45700" rIns="91425" bIns="45700" anchor="t" anchorCtr="0">
            <a:spAutoFit/>
          </a:bodyPr>
          <a:lstStyle/>
          <a:p>
            <a:pPr marL="0" lvl="2" indent="0" algn="ctr">
              <a:lnSpc>
                <a:spcPct val="100000"/>
              </a:lnSpc>
              <a:spcBef>
                <a:spcPts val="0"/>
              </a:spcBef>
              <a:buClr>
                <a:schemeClr val="lt1"/>
              </a:buClr>
              <a:buSzPct val="100000"/>
              <a:buNone/>
            </a:pPr>
            <a:r>
              <a:rPr lang="en-US" sz="2200" b="1" u="none" strike="noStrike" cap="none" baseline="0" dirty="0">
                <a:solidFill>
                  <a:srgbClr val="0C8A7D"/>
                </a:solidFill>
                <a:ea typeface="Calibri"/>
                <a:sym typeface="Calibri"/>
              </a:rPr>
              <a:t>Score each section of the questionnaire using the following point system:</a:t>
            </a:r>
          </a:p>
        </p:txBody>
      </p:sp>
      <p:sp>
        <p:nvSpPr>
          <p:cNvPr id="9" name="Rectangle 8">
            <a:extLst>
              <a:ext uri="{FF2B5EF4-FFF2-40B4-BE49-F238E27FC236}">
                <a16:creationId xmlns:a16="http://schemas.microsoft.com/office/drawing/2014/main" id="{8B4E0EDE-3B96-CF4B-BFD2-887E5BAF9DEE}"/>
              </a:ext>
            </a:extLst>
          </p:cNvPr>
          <p:cNvSpPr/>
          <p:nvPr/>
        </p:nvSpPr>
        <p:spPr>
          <a:xfrm>
            <a:off x="6140954" y="2868474"/>
            <a:ext cx="2465526" cy="2465526"/>
          </a:xfrm>
          <a:prstGeom prst="rect">
            <a:avLst/>
          </a:prstGeom>
          <a:solidFill>
            <a:srgbClr val="712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Not Yet = 0</a:t>
            </a:r>
          </a:p>
        </p:txBody>
      </p:sp>
      <p:sp>
        <p:nvSpPr>
          <p:cNvPr id="10" name="Rectangle 9">
            <a:extLst>
              <a:ext uri="{FF2B5EF4-FFF2-40B4-BE49-F238E27FC236}">
                <a16:creationId xmlns:a16="http://schemas.microsoft.com/office/drawing/2014/main" id="{F7BE4B45-41CE-2646-B8FE-481786A5C29B}"/>
              </a:ext>
            </a:extLst>
          </p:cNvPr>
          <p:cNvSpPr/>
          <p:nvPr/>
        </p:nvSpPr>
        <p:spPr>
          <a:xfrm>
            <a:off x="3299077" y="2868474"/>
            <a:ext cx="2465526" cy="2465526"/>
          </a:xfrm>
          <a:prstGeom prst="rect">
            <a:avLst/>
          </a:prstGeom>
          <a:solidFill>
            <a:srgbClr val="0C8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Sometimes = 5</a:t>
            </a:r>
          </a:p>
        </p:txBody>
      </p:sp>
      <p:sp>
        <p:nvSpPr>
          <p:cNvPr id="11" name="Rectangle 10">
            <a:extLst>
              <a:ext uri="{FF2B5EF4-FFF2-40B4-BE49-F238E27FC236}">
                <a16:creationId xmlns:a16="http://schemas.microsoft.com/office/drawing/2014/main" id="{A30B2909-EBC1-F140-AD3C-AC83958A0C0C}"/>
              </a:ext>
            </a:extLst>
          </p:cNvPr>
          <p:cNvSpPr/>
          <p:nvPr/>
        </p:nvSpPr>
        <p:spPr>
          <a:xfrm>
            <a:off x="457200" y="2849183"/>
            <a:ext cx="2465526" cy="2465526"/>
          </a:xfrm>
          <a:prstGeom prst="rect">
            <a:avLst/>
          </a:prstGeom>
          <a:solidFill>
            <a:srgbClr val="D15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Yes = 5</a:t>
            </a:r>
          </a:p>
        </p:txBody>
      </p:sp>
    </p:spTree>
    <p:extLst>
      <p:ext uri="{BB962C8B-B14F-4D97-AF65-F5344CB8AC3E}">
        <p14:creationId xmlns:p14="http://schemas.microsoft.com/office/powerpoint/2010/main" val="4085163847"/>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8B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218324BA-9FE4-49D3-BF2D-56EA10246771}"/>
              </a:ext>
            </a:extLst>
          </p:cNvPr>
          <p:cNvSpPr>
            <a:spLocks noGrp="1"/>
          </p:cNvSpPr>
          <p:nvPr>
            <p:ph type="title" idx="4294967295"/>
          </p:nvPr>
        </p:nvSpPr>
        <p:spPr>
          <a:xfrm>
            <a:off x="1371600" y="1905000"/>
            <a:ext cx="6400800" cy="3048000"/>
          </a:xfrm>
        </p:spPr>
        <p:txBody>
          <a:bodyPr anchor="ctr">
            <a:normAutofit/>
          </a:bodyPr>
          <a:lstStyle/>
          <a:p>
            <a:pPr algn="ctr"/>
            <a:r>
              <a:rPr lang="en-US" sz="4500" dirty="0">
                <a:solidFill>
                  <a:srgbClr val="FFFFFF"/>
                </a:solidFill>
                <a:latin typeface="Arial"/>
              </a:rPr>
              <a:t>SAMPLE </a:t>
            </a:r>
            <a:r>
              <a:rPr lang="en-US" sz="4500" dirty="0">
                <a:solidFill>
                  <a:srgbClr val="A7CCEA"/>
                </a:solidFill>
                <a:latin typeface="Arial"/>
              </a:rPr>
              <a:t>SCORING</a:t>
            </a:r>
          </a:p>
        </p:txBody>
      </p:sp>
    </p:spTree>
    <p:extLst>
      <p:ext uri="{BB962C8B-B14F-4D97-AF65-F5344CB8AC3E}">
        <p14:creationId xmlns:p14="http://schemas.microsoft.com/office/powerpoint/2010/main" val="2588465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idx="4294967295"/>
          </p:nvPr>
        </p:nvSpPr>
        <p:spPr>
          <a:xfrm>
            <a:off x="374073" y="282754"/>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z="4000" strike="noStrike" cap="none" baseline="0" dirty="0">
                <a:ea typeface="Calibri"/>
                <a:sym typeface="Calibri"/>
              </a:rPr>
              <a:t>ASQ-3: Scoring Steps</a:t>
            </a:r>
          </a:p>
        </p:txBody>
      </p:sp>
      <p:sp>
        <p:nvSpPr>
          <p:cNvPr id="288" name="Shape 288"/>
          <p:cNvSpPr txBox="1">
            <a:spLocks noGrp="1"/>
          </p:cNvSpPr>
          <p:nvPr>
            <p:ph type="body" idx="4294967295"/>
          </p:nvPr>
        </p:nvSpPr>
        <p:spPr>
          <a:xfrm>
            <a:off x="381002" y="1356772"/>
            <a:ext cx="8381999" cy="3901028"/>
          </a:xfrm>
          <a:prstGeom prst="rect">
            <a:avLst/>
          </a:prstGeom>
          <a:noFill/>
          <a:ln>
            <a:noFill/>
          </a:ln>
        </p:spPr>
        <p:txBody>
          <a:bodyPr lIns="91425" tIns="45700" rIns="91425" bIns="45700" anchor="t" anchorCtr="0">
            <a:spAutoFit/>
          </a:bodyPr>
          <a:lstStyle/>
          <a:p>
            <a:pPr marL="514350" marR="0" lvl="0" indent="-514350" algn="l" rtl="0">
              <a:lnSpc>
                <a:spcPct val="100000"/>
              </a:lnSpc>
              <a:spcBef>
                <a:spcPts val="560"/>
              </a:spcBef>
              <a:spcAft>
                <a:spcPts val="0"/>
              </a:spcAft>
              <a:buClr>
                <a:srgbClr val="0C8A7D"/>
              </a:buClr>
              <a:buSzPct val="100000"/>
              <a:buFont typeface="+mj-lt"/>
              <a:buAutoNum type="arabicPeriod"/>
            </a:pPr>
            <a:r>
              <a:rPr lang="en-US" sz="2200" u="none" strike="noStrike" cap="none" baseline="0" dirty="0">
                <a:ea typeface="Calibri"/>
                <a:sym typeface="Calibri"/>
              </a:rPr>
              <a:t>Write the score from each item in the blank to the right of each question.</a:t>
            </a:r>
          </a:p>
          <a:p>
            <a:pPr marL="514350" marR="0" lvl="0" indent="-514350" algn="l" rtl="0">
              <a:lnSpc>
                <a:spcPct val="100000"/>
              </a:lnSpc>
              <a:spcBef>
                <a:spcPts val="560"/>
              </a:spcBef>
              <a:spcAft>
                <a:spcPts val="0"/>
              </a:spcAft>
              <a:buClr>
                <a:srgbClr val="0C8A7D"/>
              </a:buClr>
              <a:buSzPct val="123000"/>
              <a:buFont typeface="+mj-lt"/>
              <a:buAutoNum type="arabicPeriod"/>
            </a:pPr>
            <a:endParaRPr lang="en-US" sz="2200" u="none" strike="noStrike" cap="none" baseline="0" dirty="0">
              <a:ea typeface="Calibri"/>
              <a:sym typeface="Calibri"/>
            </a:endParaRPr>
          </a:p>
          <a:p>
            <a:pPr marL="514350" marR="0" lvl="0" indent="-514350" algn="l" rtl="0">
              <a:lnSpc>
                <a:spcPct val="100000"/>
              </a:lnSpc>
              <a:spcBef>
                <a:spcPts val="560"/>
              </a:spcBef>
              <a:spcAft>
                <a:spcPts val="0"/>
              </a:spcAft>
              <a:buClr>
                <a:srgbClr val="0C8A7D"/>
              </a:buClr>
              <a:buSzPct val="100000"/>
              <a:buFont typeface="+mj-lt"/>
              <a:buAutoNum type="arabicPeriod"/>
            </a:pPr>
            <a:r>
              <a:rPr lang="en-US" sz="2200" u="none" strike="noStrike" cap="none" baseline="0" dirty="0">
                <a:ea typeface="Calibri"/>
                <a:sym typeface="Calibri"/>
              </a:rPr>
              <a:t>Add the number of points and write in the total number for that specific domain</a:t>
            </a:r>
          </a:p>
          <a:p>
            <a:pPr marL="800100" marR="0" lvl="1" indent="-342900" algn="l" rtl="0">
              <a:lnSpc>
                <a:spcPct val="100000"/>
              </a:lnSpc>
              <a:spcBef>
                <a:spcPts val="480"/>
              </a:spcBef>
              <a:spcAft>
                <a:spcPts val="0"/>
              </a:spcAft>
              <a:buClr>
                <a:srgbClr val="0C8A7D"/>
              </a:buClr>
              <a:buSzPct val="123000"/>
              <a:buFont typeface="Wingdings" pitchFamily="2" charset="2"/>
              <a:buChar char="§"/>
            </a:pPr>
            <a:r>
              <a:rPr lang="en-US" sz="2200" u="none" strike="noStrike" cap="none" baseline="0" dirty="0">
                <a:ea typeface="Calibri"/>
                <a:sym typeface="Calibri"/>
              </a:rPr>
              <a:t>Communication Total ___, Gross Motor Total___ etc.</a:t>
            </a:r>
          </a:p>
          <a:p>
            <a:pPr marL="800100" marR="0" lvl="1" indent="-342900" algn="l" rtl="0">
              <a:lnSpc>
                <a:spcPct val="100000"/>
              </a:lnSpc>
              <a:spcBef>
                <a:spcPts val="480"/>
              </a:spcBef>
              <a:spcAft>
                <a:spcPts val="0"/>
              </a:spcAft>
              <a:buClr>
                <a:srgbClr val="0C8A7D"/>
              </a:buClr>
              <a:buSzPct val="123000"/>
              <a:buFont typeface="Wingdings" pitchFamily="2" charset="2"/>
              <a:buChar char="§"/>
            </a:pPr>
            <a:endParaRPr lang="en-US" sz="2200" u="none" strike="noStrike" cap="none" baseline="0" dirty="0">
              <a:ea typeface="Calibri"/>
              <a:sym typeface="Calibri"/>
            </a:endParaRPr>
          </a:p>
          <a:p>
            <a:pPr marL="514350" marR="0" lvl="0" indent="-514350" algn="l" rtl="0">
              <a:lnSpc>
                <a:spcPct val="100000"/>
              </a:lnSpc>
              <a:spcBef>
                <a:spcPts val="560"/>
              </a:spcBef>
              <a:spcAft>
                <a:spcPts val="0"/>
              </a:spcAft>
              <a:buClr>
                <a:srgbClr val="0C8A7D"/>
              </a:buClr>
              <a:buSzPct val="100000"/>
              <a:buFont typeface="+mj-lt"/>
              <a:buAutoNum type="arabicPeriod"/>
            </a:pPr>
            <a:r>
              <a:rPr lang="en-US" sz="2200" u="none" strike="noStrike" cap="none" baseline="0" dirty="0">
                <a:ea typeface="Calibri"/>
                <a:sym typeface="Calibri"/>
              </a:rPr>
              <a:t>Section 1 of “ASQ-3 Information Summary” page</a:t>
            </a:r>
          </a:p>
          <a:p>
            <a:pPr marL="800100" marR="0" lvl="1" indent="-342900" algn="l" rtl="0">
              <a:lnSpc>
                <a:spcPct val="100000"/>
              </a:lnSpc>
              <a:spcBef>
                <a:spcPts val="480"/>
              </a:spcBef>
              <a:spcAft>
                <a:spcPts val="0"/>
              </a:spcAft>
              <a:buClr>
                <a:srgbClr val="0C8A7D"/>
              </a:buClr>
              <a:buSzPct val="100000"/>
              <a:buFont typeface="Wingdings" pitchFamily="2" charset="2"/>
              <a:buChar char="§"/>
            </a:pPr>
            <a:r>
              <a:rPr lang="en-US" sz="2200" u="none" strike="noStrike" cap="none" baseline="0" dirty="0">
                <a:ea typeface="Calibri"/>
                <a:sym typeface="Calibri"/>
              </a:rPr>
              <a:t>Transfer the </a:t>
            </a:r>
            <a:r>
              <a:rPr lang="en-US" sz="2200" dirty="0">
                <a:ea typeface="Calibri"/>
                <a:sym typeface="Calibri"/>
              </a:rPr>
              <a:t>t</a:t>
            </a:r>
            <a:r>
              <a:rPr lang="en-US" sz="2200" u="none" strike="noStrike" cap="none" baseline="0" dirty="0">
                <a:ea typeface="Calibri"/>
                <a:sym typeface="Calibri"/>
              </a:rPr>
              <a:t>otal score for each domain in the Total Score column.</a:t>
            </a:r>
          </a:p>
        </p:txBody>
      </p:sp>
    </p:spTree>
    <p:extLst>
      <p:ext uri="{BB962C8B-B14F-4D97-AF65-F5344CB8AC3E}">
        <p14:creationId xmlns:p14="http://schemas.microsoft.com/office/powerpoint/2010/main" val="3044156593"/>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idx="4294967295"/>
          </p:nvPr>
        </p:nvSpPr>
        <p:spPr>
          <a:xfrm>
            <a:off x="391391" y="282754"/>
            <a:ext cx="7827818" cy="707846"/>
          </a:xfrm>
          <a:prstGeom prst="rect">
            <a:avLst/>
          </a:prstGeom>
          <a:noFill/>
          <a:ln>
            <a:noFill/>
          </a:ln>
        </p:spPr>
        <p:txBody>
          <a:bodyPr wrap="square"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z="4000" strike="noStrike" cap="none" baseline="0" dirty="0">
                <a:ea typeface="Calibri"/>
                <a:sym typeface="Calibri"/>
              </a:rPr>
              <a:t>ASQ-3: Scoring Steps (cont’d)</a:t>
            </a:r>
            <a:r>
              <a:rPr lang="en-US" sz="4000" strike="noStrike" cap="none" baseline="0" dirty="0">
                <a:solidFill>
                  <a:schemeClr val="lt1"/>
                </a:solidFill>
                <a:ea typeface="Calibri"/>
                <a:sym typeface="Calibri"/>
              </a:rPr>
              <a:t>s</a:t>
            </a:r>
          </a:p>
        </p:txBody>
      </p:sp>
      <p:sp>
        <p:nvSpPr>
          <p:cNvPr id="294" name="Shape 294"/>
          <p:cNvSpPr txBox="1">
            <a:spLocks noGrp="1"/>
          </p:cNvSpPr>
          <p:nvPr>
            <p:ph type="body" idx="4294967295"/>
          </p:nvPr>
        </p:nvSpPr>
        <p:spPr>
          <a:xfrm>
            <a:off x="457201" y="1456294"/>
            <a:ext cx="7696200" cy="2277506"/>
          </a:xfrm>
          <a:prstGeom prst="rect">
            <a:avLst/>
          </a:prstGeom>
          <a:noFill/>
          <a:ln>
            <a:noFill/>
          </a:ln>
        </p:spPr>
        <p:txBody>
          <a:bodyPr wrap="square" lIns="91425" tIns="45700" rIns="91425" bIns="45700" anchor="t" anchorCtr="0">
            <a:spAutoFit/>
          </a:bodyPr>
          <a:lstStyle/>
          <a:p>
            <a:pPr marL="514350" indent="-514350">
              <a:lnSpc>
                <a:spcPct val="100000"/>
              </a:lnSpc>
              <a:spcBef>
                <a:spcPts val="560"/>
              </a:spcBef>
              <a:buClr>
                <a:srgbClr val="0C8A7D"/>
              </a:buClr>
              <a:buSzPct val="123000"/>
              <a:buFont typeface="+mj-lt"/>
              <a:buAutoNum type="arabicPeriod" startAt="4"/>
            </a:pPr>
            <a:r>
              <a:rPr lang="en-US" sz="2200" dirty="0">
                <a:ea typeface="Calibri"/>
                <a:sym typeface="Calibri"/>
              </a:rPr>
              <a:t>Fill in the circles with the corresponding score for each domain</a:t>
            </a:r>
          </a:p>
          <a:p>
            <a:pPr marL="0" indent="0">
              <a:lnSpc>
                <a:spcPct val="100000"/>
              </a:lnSpc>
              <a:spcBef>
                <a:spcPts val="560"/>
              </a:spcBef>
              <a:buSzPct val="100000"/>
              <a:buNone/>
            </a:pPr>
            <a:endParaRPr lang="en-US" sz="2200" dirty="0">
              <a:ea typeface="Calibri"/>
              <a:sym typeface="Calibri"/>
            </a:endParaRPr>
          </a:p>
          <a:p>
            <a:pPr marL="514350" marR="0" lvl="0" indent="-514350" algn="l" rtl="0">
              <a:lnSpc>
                <a:spcPct val="100000"/>
              </a:lnSpc>
              <a:spcBef>
                <a:spcPts val="560"/>
              </a:spcBef>
              <a:spcAft>
                <a:spcPts val="0"/>
              </a:spcAft>
              <a:buClr>
                <a:srgbClr val="0C8A7D"/>
              </a:buClr>
              <a:buSzPct val="123000"/>
              <a:buFont typeface="+mj-lt"/>
              <a:buAutoNum type="arabicPeriod" startAt="5"/>
            </a:pPr>
            <a:r>
              <a:rPr lang="en-US" sz="2200" u="none" strike="noStrike" cap="none" baseline="0" dirty="0">
                <a:ea typeface="Calibri"/>
                <a:sym typeface="Calibri"/>
              </a:rPr>
              <a:t>Transfer the Overall responses into Section 2 of the scoring sheet by circling “yes” or “no” (depending on the parent’s response to each question).</a:t>
            </a:r>
          </a:p>
        </p:txBody>
      </p:sp>
    </p:spTree>
    <p:extLst>
      <p:ext uri="{BB962C8B-B14F-4D97-AF65-F5344CB8AC3E}">
        <p14:creationId xmlns:p14="http://schemas.microsoft.com/office/powerpoint/2010/main" val="416249930"/>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8B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rm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rgbClr val="FFFFFF"/>
                </a:solidFill>
              </a:rPr>
              <a:t>PRACTICE </a:t>
            </a:r>
            <a:r>
              <a:rPr lang="en-US" sz="4500" dirty="0">
                <a:solidFill>
                  <a:srgbClr val="A7CCEA"/>
                </a:solidFill>
              </a:rPr>
              <a:t>SCORING</a:t>
            </a:r>
          </a:p>
        </p:txBody>
      </p:sp>
    </p:spTree>
    <p:extLst>
      <p:ext uri="{BB962C8B-B14F-4D97-AF65-F5344CB8AC3E}">
        <p14:creationId xmlns:p14="http://schemas.microsoft.com/office/powerpoint/2010/main" val="18613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idx="4294967295"/>
          </p:nvPr>
        </p:nvSpPr>
        <p:spPr>
          <a:xfrm>
            <a:off x="395548" y="304800"/>
            <a:ext cx="7910945" cy="707846"/>
          </a:xfrm>
          <a:prstGeom prst="rect">
            <a:avLst/>
          </a:prstGeom>
          <a:noFill/>
          <a:ln>
            <a:noFill/>
          </a:ln>
        </p:spPr>
        <p:txBody>
          <a:bodyPr wrap="square"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trike="noStrike" cap="none" baseline="0" dirty="0">
                <a:ea typeface="Calibri"/>
                <a:sym typeface="Calibri"/>
              </a:rPr>
              <a:t>ASQ-3: Scoring Omitted Items</a:t>
            </a:r>
          </a:p>
        </p:txBody>
      </p:sp>
      <p:sp>
        <p:nvSpPr>
          <p:cNvPr id="312" name="Shape 312"/>
          <p:cNvSpPr txBox="1">
            <a:spLocks noGrp="1"/>
          </p:cNvSpPr>
          <p:nvPr>
            <p:ph type="body" idx="4294967295"/>
          </p:nvPr>
        </p:nvSpPr>
        <p:spPr>
          <a:xfrm>
            <a:off x="412173" y="1295400"/>
            <a:ext cx="8243455" cy="3142358"/>
          </a:xfrm>
          <a:prstGeom prst="rect">
            <a:avLst/>
          </a:prstGeom>
          <a:noFill/>
          <a:ln>
            <a:noFill/>
          </a:ln>
        </p:spPr>
        <p:txBody>
          <a:bodyPr wrap="square" lIns="91425" tIns="45700" rIns="91425" bIns="45700" anchor="t" anchorCtr="0">
            <a:spAutoFit/>
          </a:bodyPr>
          <a:lstStyle/>
          <a:p>
            <a:pPr>
              <a:spcBef>
                <a:spcPts val="0"/>
              </a:spcBef>
              <a:buClr>
                <a:srgbClr val="0C8A7D"/>
              </a:buClr>
              <a:buSzPct val="100000"/>
            </a:pPr>
            <a:r>
              <a:rPr lang="en-US" sz="2200" u="none" strike="noStrike" cap="none" baseline="0" dirty="0">
                <a:ea typeface="Calibri"/>
                <a:sym typeface="Calibri"/>
              </a:rPr>
              <a:t> Try to obtain answers from parent; encourage them to make their “best guess.”</a:t>
            </a:r>
          </a:p>
          <a:p>
            <a:pPr marL="342900" lvl="0" indent="-342900">
              <a:spcBef>
                <a:spcPts val="640"/>
              </a:spcBef>
              <a:buClr>
                <a:srgbClr val="0C8A7D"/>
              </a:buClr>
              <a:buSzPct val="100000"/>
              <a:buFont typeface="Calibri"/>
              <a:buChar char="•"/>
            </a:pPr>
            <a:r>
              <a:rPr lang="en-US" sz="2200" dirty="0">
                <a:ea typeface="Arial"/>
                <a:cs typeface="Arial"/>
                <a:sym typeface="Calibri"/>
              </a:rPr>
              <a:t>A maximum of two (2) items can be omitted. </a:t>
            </a:r>
          </a:p>
          <a:p>
            <a:pPr marL="342900" lvl="0" indent="-342900">
              <a:spcBef>
                <a:spcPts val="640"/>
              </a:spcBef>
              <a:buClr>
                <a:srgbClr val="0C8A7D"/>
              </a:buClr>
              <a:buSzPct val="100000"/>
              <a:buFont typeface="Calibri"/>
              <a:buChar char="•"/>
            </a:pPr>
            <a:r>
              <a:rPr lang="en-US" sz="2200" u="none" strike="noStrike" cap="none" baseline="0" dirty="0">
                <a:ea typeface="Calibri"/>
                <a:sym typeface="Calibri"/>
              </a:rPr>
              <a:t>Steps to take when 1-2 items are omitted:</a:t>
            </a:r>
            <a:endParaRPr sz="2200" u="none" strike="noStrike" cap="none" baseline="0" dirty="0">
              <a:ea typeface="Calibri"/>
              <a:sym typeface="Calibri"/>
            </a:endParaRPr>
          </a:p>
          <a:p>
            <a:pPr marL="514350" marR="0" lvl="0" indent="-514350" algn="l" rtl="0">
              <a:lnSpc>
                <a:spcPct val="90000"/>
              </a:lnSpc>
              <a:spcBef>
                <a:spcPts val="640"/>
              </a:spcBef>
              <a:spcAft>
                <a:spcPts val="0"/>
              </a:spcAft>
              <a:buSzPct val="100000"/>
              <a:buFont typeface="+mj-lt"/>
              <a:buAutoNum type="arabicPeriod"/>
            </a:pPr>
            <a:r>
              <a:rPr lang="en-US" sz="2200" u="none" strike="noStrike" cap="none" baseline="0" dirty="0">
                <a:ea typeface="Calibri"/>
                <a:sym typeface="Calibri"/>
              </a:rPr>
              <a:t>Calculate the average score for the answered questions in that domain (divide the total score by the number of questions answered in that domain).</a:t>
            </a:r>
          </a:p>
          <a:p>
            <a:pPr marL="514350" marR="0" lvl="0" indent="-514350" algn="l" rtl="0">
              <a:lnSpc>
                <a:spcPct val="90000"/>
              </a:lnSpc>
              <a:spcBef>
                <a:spcPts val="640"/>
              </a:spcBef>
              <a:spcAft>
                <a:spcPts val="0"/>
              </a:spcAft>
              <a:buSzPct val="100000"/>
              <a:buFont typeface="+mj-lt"/>
              <a:buAutoNum type="arabicPeriod"/>
            </a:pPr>
            <a:r>
              <a:rPr lang="en-US" sz="2200" u="none" strike="noStrike" cap="none" baseline="0" dirty="0">
                <a:ea typeface="Calibri"/>
                <a:sym typeface="Calibri"/>
              </a:rPr>
              <a:t>Add that number (th</a:t>
            </a:r>
            <a:r>
              <a:rPr lang="en-US" sz="2200" dirty="0">
                <a:ea typeface="Calibri"/>
                <a:sym typeface="Calibri"/>
              </a:rPr>
              <a:t>e average score) </a:t>
            </a:r>
            <a:r>
              <a:rPr lang="en-US" sz="2200" u="none" strike="noStrike" cap="none" baseline="0" dirty="0">
                <a:ea typeface="Calibri"/>
                <a:sym typeface="Calibri"/>
              </a:rPr>
              <a:t>to the total score to get a new Total Score for that domain.</a:t>
            </a:r>
            <a:endParaRPr sz="2200" u="none" strike="noStrike" cap="none" baseline="0" dirty="0">
              <a:solidFill>
                <a:schemeClr val="lt1"/>
              </a:solidFill>
              <a:ea typeface="Calibri"/>
              <a:sym typeface="Calibri"/>
            </a:endParaRPr>
          </a:p>
        </p:txBody>
      </p:sp>
    </p:spTree>
    <p:extLst>
      <p:ext uri="{BB962C8B-B14F-4D97-AF65-F5344CB8AC3E}">
        <p14:creationId xmlns:p14="http://schemas.microsoft.com/office/powerpoint/2010/main" val="4063940983"/>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4294967295"/>
          </p:nvPr>
        </p:nvSpPr>
        <p:spPr>
          <a:xfrm>
            <a:off x="533400" y="1447800"/>
            <a:ext cx="8153400" cy="3447057"/>
          </a:xfrm>
          <a:prstGeom prst="rect">
            <a:avLst/>
          </a:prstGeom>
          <a:noFill/>
          <a:ln>
            <a:noFill/>
          </a:ln>
        </p:spPr>
        <p:txBody>
          <a:bodyPr lIns="0" tIns="0" rIns="0" bIns="0" anchor="t" anchorCtr="0">
            <a:noAutofit/>
          </a:bodyPr>
          <a:lstStyle/>
          <a:p>
            <a:pPr marL="571500" indent="-457200">
              <a:lnSpc>
                <a:spcPct val="100000"/>
              </a:lnSpc>
              <a:spcBef>
                <a:spcPts val="560"/>
              </a:spcBef>
              <a:buClr>
                <a:srgbClr val="0C8A7D"/>
              </a:buClr>
              <a:buSzPct val="100000"/>
              <a:buFont typeface="+mj-lt"/>
              <a:buAutoNum type="arabicPeriod"/>
            </a:pPr>
            <a:r>
              <a:rPr lang="en-US" sz="2200" u="none" strike="noStrike" cap="none" baseline="0" dirty="0">
                <a:ea typeface="Calibri"/>
                <a:sym typeface="Calibri"/>
              </a:rPr>
              <a:t>Divide total domain score by the number of items answered in that domain.  Example: The domain has 6 items, and the parent only answered 5 of them.  The total score for the 5 items that were answered is 45.</a:t>
            </a:r>
          </a:p>
          <a:p>
            <a:pPr marL="1371600" marR="0" lvl="3" indent="0" algn="ctr" rtl="0">
              <a:lnSpc>
                <a:spcPct val="100000"/>
              </a:lnSpc>
              <a:spcBef>
                <a:spcPts val="560"/>
              </a:spcBef>
              <a:spcAft>
                <a:spcPts val="0"/>
              </a:spcAft>
              <a:buClr>
                <a:schemeClr val="lt1"/>
              </a:buClr>
              <a:buSzPct val="25000"/>
              <a:buNone/>
            </a:pPr>
            <a:r>
              <a:rPr lang="en-US" sz="2200" b="1" u="none" strike="noStrike" cap="none" baseline="0" dirty="0">
                <a:ea typeface="Calibri"/>
                <a:sym typeface="Calibri"/>
              </a:rPr>
              <a:t>45 (area score) ÷ 5 (items) = </a:t>
            </a:r>
            <a:r>
              <a:rPr lang="en-US" sz="2200" b="1" u="sng" strike="noStrike" cap="none" baseline="0" dirty="0">
                <a:ea typeface="Calibri"/>
                <a:sym typeface="Calibri"/>
              </a:rPr>
              <a:t>9 points</a:t>
            </a:r>
            <a:r>
              <a:rPr lang="en-US" sz="2200" b="1" u="none" strike="noStrike" cap="none" baseline="0" dirty="0">
                <a:ea typeface="Calibri"/>
                <a:sym typeface="Calibri"/>
              </a:rPr>
              <a:t>.</a:t>
            </a:r>
          </a:p>
          <a:p>
            <a:pPr marL="1371600" marR="0" lvl="3" indent="0" algn="l" rtl="0">
              <a:lnSpc>
                <a:spcPct val="100000"/>
              </a:lnSpc>
              <a:spcBef>
                <a:spcPts val="560"/>
              </a:spcBef>
              <a:spcAft>
                <a:spcPts val="0"/>
              </a:spcAft>
              <a:buClr>
                <a:schemeClr val="lt1"/>
              </a:buClr>
              <a:buSzPct val="25000"/>
              <a:buNone/>
            </a:pPr>
            <a:endParaRPr lang="en-US" sz="2200" u="none" strike="noStrike" cap="none" baseline="0" dirty="0">
              <a:ea typeface="Calibri"/>
              <a:sym typeface="Calibri"/>
            </a:endParaRPr>
          </a:p>
          <a:p>
            <a:pPr marL="576072" indent="-457200">
              <a:lnSpc>
                <a:spcPct val="100000"/>
              </a:lnSpc>
              <a:spcBef>
                <a:spcPts val="560"/>
              </a:spcBef>
              <a:buClr>
                <a:srgbClr val="0C8A7D"/>
              </a:buClr>
              <a:buSzPct val="100000"/>
              <a:buFont typeface="+mj-lt"/>
              <a:buAutoNum type="arabicPeriod"/>
            </a:pPr>
            <a:r>
              <a:rPr lang="en-US" sz="2200" u="none" strike="noStrike" cap="none" baseline="0" dirty="0">
                <a:ea typeface="Calibri"/>
                <a:sym typeface="Calibri"/>
              </a:rPr>
              <a:t>Add this average item score to the total domain score to get a new total score.</a:t>
            </a:r>
          </a:p>
          <a:p>
            <a:pPr marL="1600200" marR="0" lvl="3" indent="-228600" algn="ctr" rtl="0">
              <a:lnSpc>
                <a:spcPct val="100000"/>
              </a:lnSpc>
              <a:spcBef>
                <a:spcPts val="560"/>
              </a:spcBef>
              <a:spcAft>
                <a:spcPts val="0"/>
              </a:spcAft>
              <a:buClr>
                <a:schemeClr val="lt1"/>
              </a:buClr>
              <a:buSzPct val="25000"/>
              <a:buFont typeface="Calibri"/>
              <a:buNone/>
            </a:pPr>
            <a:r>
              <a:rPr lang="en-US" sz="2200" b="1" u="none" strike="noStrike" cap="none" baseline="0" dirty="0">
                <a:ea typeface="Calibri"/>
                <a:sym typeface="Calibri"/>
              </a:rPr>
              <a:t>45 + 9 points = new total of </a:t>
            </a:r>
            <a:r>
              <a:rPr lang="en-US" sz="2200" b="1" u="sng" strike="noStrike" cap="none" baseline="0" dirty="0">
                <a:ea typeface="Calibri"/>
                <a:sym typeface="Calibri"/>
              </a:rPr>
              <a:t>54 points</a:t>
            </a:r>
          </a:p>
        </p:txBody>
      </p:sp>
      <p:sp>
        <p:nvSpPr>
          <p:cNvPr id="320" name="Shape 320"/>
          <p:cNvSpPr txBox="1">
            <a:spLocks noGrp="1"/>
          </p:cNvSpPr>
          <p:nvPr>
            <p:ph type="title" idx="4294967295"/>
          </p:nvPr>
        </p:nvSpPr>
        <p:spPr>
          <a:xfrm>
            <a:off x="419100" y="358954"/>
            <a:ext cx="8382000" cy="707846"/>
          </a:xfrm>
          <a:prstGeom prst="rect">
            <a:avLst/>
          </a:prstGeom>
          <a:noFill/>
          <a:ln>
            <a:noFill/>
          </a:ln>
        </p:spPr>
        <p:txBody>
          <a:bodyPr wrap="square"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z="4000" strike="noStrike" cap="none" baseline="0" dirty="0">
                <a:ea typeface="Calibri"/>
                <a:sym typeface="Calibri"/>
              </a:rPr>
              <a:t>ASQ-3</a:t>
            </a:r>
            <a:r>
              <a:rPr lang="en-US" sz="4000" baseline="30000" dirty="0">
                <a:ea typeface="Calibri"/>
                <a:sym typeface="Calibri"/>
              </a:rPr>
              <a:t>:</a:t>
            </a:r>
            <a:r>
              <a:rPr lang="en-US" baseline="30000" dirty="0">
                <a:ea typeface="Calibri"/>
                <a:sym typeface="Calibri"/>
              </a:rPr>
              <a:t> </a:t>
            </a:r>
            <a:r>
              <a:rPr lang="en-US" sz="4000" strike="noStrike" cap="none" baseline="0" dirty="0">
                <a:ea typeface="Calibri"/>
                <a:sym typeface="Calibri"/>
              </a:rPr>
              <a:t>Example of Omitted Items</a:t>
            </a:r>
          </a:p>
        </p:txBody>
      </p:sp>
      <p:pic>
        <p:nvPicPr>
          <p:cNvPr id="321" name="Shape 321"/>
          <p:cNvPicPr preferRelativeResize="0"/>
          <p:nvPr/>
        </p:nvPicPr>
        <p:blipFill rotWithShape="1">
          <a:blip r:embed="rId3">
            <a:alphaModFix/>
          </a:blip>
          <a:srcRect/>
          <a:stretch/>
        </p:blipFill>
        <p:spPr>
          <a:xfrm>
            <a:off x="4484688" y="3092454"/>
            <a:ext cx="176212" cy="671511"/>
          </a:xfrm>
          <a:prstGeom prst="rect">
            <a:avLst/>
          </a:prstGeom>
          <a:noFill/>
          <a:ln>
            <a:noFill/>
          </a:ln>
        </p:spPr>
      </p:pic>
    </p:spTree>
    <p:extLst>
      <p:ext uri="{BB962C8B-B14F-4D97-AF65-F5344CB8AC3E}">
        <p14:creationId xmlns:p14="http://schemas.microsoft.com/office/powerpoint/2010/main" val="14274644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idx="4294967295"/>
          </p:nvPr>
        </p:nvSpPr>
        <p:spPr>
          <a:xfrm>
            <a:off x="374073" y="152400"/>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u="none" strike="noStrike" cap="none" baseline="0" dirty="0">
                <a:ea typeface="Calibri"/>
                <a:sym typeface="Calibri"/>
              </a:rPr>
              <a:t>The Perez Family: Miguel</a:t>
            </a:r>
          </a:p>
        </p:txBody>
      </p:sp>
      <p:sp>
        <p:nvSpPr>
          <p:cNvPr id="5" name="Shape 86"/>
          <p:cNvSpPr txBox="1">
            <a:spLocks/>
          </p:cNvSpPr>
          <p:nvPr/>
        </p:nvSpPr>
        <p:spPr>
          <a:xfrm>
            <a:off x="457200" y="826492"/>
            <a:ext cx="5867400" cy="4539664"/>
          </a:xfrm>
          <a:prstGeom prst="rect">
            <a:avLst/>
          </a:prstGeom>
          <a:noFill/>
          <a:ln>
            <a:noFill/>
          </a:ln>
        </p:spPr>
        <p:txBody>
          <a:bodyPr wrap="square" lIns="91425" tIns="45700" rIns="91425" bIns="45700" anchor="ctr" anchorCtr="0">
            <a:spAutoFit/>
          </a:bodyPr>
          <a:lstStyle/>
          <a:p>
            <a:pPr marL="342900" lvl="0" indent="-342900">
              <a:spcAft>
                <a:spcPts val="600"/>
              </a:spcAft>
              <a:buClr>
                <a:srgbClr val="0C8A7D"/>
              </a:buClr>
              <a:buSzPct val="100000"/>
              <a:buFont typeface="Arial" panose="020B0604020202020204" pitchFamily="34" charset="0"/>
              <a:buChar char="•"/>
              <a:defRPr/>
            </a:pPr>
            <a:r>
              <a:rPr lang="en-US" sz="2200" dirty="0">
                <a:latin typeface="Arial" panose="020B0604020202020204" pitchFamily="34" charset="0"/>
                <a:ea typeface="Calibri"/>
                <a:cs typeface="Arial" panose="020B0604020202020204" pitchFamily="34" charset="0"/>
                <a:sym typeface="Calibri"/>
              </a:rPr>
              <a:t>Miguel is a 9-month-old boy</a:t>
            </a:r>
          </a:p>
          <a:p>
            <a:pPr marL="342900" lvl="0" indent="-342900">
              <a:spcAft>
                <a:spcPts val="600"/>
              </a:spcAft>
              <a:buClr>
                <a:srgbClr val="0C8A7D"/>
              </a:buClr>
              <a:buSzPct val="100000"/>
              <a:buFont typeface="Arial" panose="020B0604020202020204" pitchFamily="34" charset="0"/>
              <a:buChar char="•"/>
              <a:defRPr/>
            </a:pPr>
            <a:r>
              <a:rPr lang="en-US" sz="2200" dirty="0">
                <a:latin typeface="Arial" panose="020B0604020202020204" pitchFamily="34" charset="0"/>
                <a:ea typeface="Calibri"/>
                <a:cs typeface="Arial" panose="020B0604020202020204" pitchFamily="34" charset="0"/>
                <a:sym typeface="Calibri"/>
              </a:rPr>
              <a:t>His mother walked into the FRC and completed the ASQ-3 and ASQ:SE-2 questionnaires.</a:t>
            </a:r>
          </a:p>
          <a:p>
            <a:pPr marL="342900" lvl="0" indent="-342900">
              <a:spcAft>
                <a:spcPts val="600"/>
              </a:spcAft>
              <a:buClr>
                <a:srgbClr val="0C8A7D"/>
              </a:buClr>
              <a:buSzPct val="100000"/>
              <a:buFont typeface="Arial" panose="020B0604020202020204" pitchFamily="34" charset="0"/>
              <a:buChar char="•"/>
              <a:defRPr/>
            </a:pPr>
            <a:r>
              <a:rPr lang="en-US" sz="2200" dirty="0">
                <a:latin typeface="Arial" panose="020B0604020202020204" pitchFamily="34" charset="0"/>
                <a:ea typeface="Calibri"/>
                <a:cs typeface="Arial" panose="020B0604020202020204" pitchFamily="34" charset="0"/>
                <a:sym typeface="Calibri"/>
              </a:rPr>
              <a:t>She expressed concerns because Miguel cries “all the time” and she has difficulty keeping him on a consistent feeding and eating schedule.</a:t>
            </a:r>
          </a:p>
          <a:p>
            <a:pPr marL="342900" lvl="0" indent="-342900">
              <a:spcAft>
                <a:spcPts val="600"/>
              </a:spcAft>
              <a:buClr>
                <a:srgbClr val="0C8A7D"/>
              </a:buClr>
              <a:buSzPct val="100000"/>
              <a:buFont typeface="Arial" panose="020B0604020202020204" pitchFamily="34" charset="0"/>
              <a:buChar char="•"/>
              <a:defRPr/>
            </a:pPr>
            <a:r>
              <a:rPr lang="en-US" sz="2200" dirty="0">
                <a:latin typeface="Arial" panose="020B0604020202020204" pitchFamily="34" charset="0"/>
                <a:ea typeface="Calibri"/>
                <a:cs typeface="Arial" panose="020B0604020202020204" pitchFamily="34" charset="0"/>
                <a:sym typeface="Calibri"/>
              </a:rPr>
              <a:t>Miguel’s mother was anxious to hear the results of the screening ….</a:t>
            </a:r>
          </a:p>
          <a:p>
            <a:pPr lvl="0">
              <a:spcAft>
                <a:spcPts val="600"/>
              </a:spcAft>
              <a:buClr>
                <a:schemeClr val="lt1"/>
              </a:buClr>
              <a:buSzPct val="25000"/>
              <a:defRPr/>
            </a:pPr>
            <a:endParaRPr lang="en-US" sz="2200" dirty="0">
              <a:latin typeface="Arial" panose="020B0604020202020204" pitchFamily="34" charset="0"/>
              <a:ea typeface="Calibri"/>
              <a:cs typeface="Arial" panose="020B0604020202020204" pitchFamily="34" charset="0"/>
              <a:sym typeface="Calibri"/>
            </a:endParaRPr>
          </a:p>
          <a:p>
            <a:pPr lvl="0">
              <a:spcAft>
                <a:spcPts val="600"/>
              </a:spcAft>
              <a:buClr>
                <a:schemeClr val="lt1"/>
              </a:buClr>
              <a:buSzPct val="25000"/>
              <a:defRPr/>
            </a:pPr>
            <a:r>
              <a:rPr lang="en-US" sz="2200" b="1" dirty="0">
                <a:latin typeface="Arial" panose="020B0604020202020204" pitchFamily="34" charset="0"/>
                <a:ea typeface="Calibri"/>
                <a:cs typeface="Arial" panose="020B0604020202020204" pitchFamily="34" charset="0"/>
                <a:sym typeface="Calibri"/>
              </a:rPr>
              <a:t>To be continued . . . </a:t>
            </a:r>
          </a:p>
        </p:txBody>
      </p:sp>
      <p:grpSp>
        <p:nvGrpSpPr>
          <p:cNvPr id="34" name="Group 33">
            <a:extLst>
              <a:ext uri="{FF2B5EF4-FFF2-40B4-BE49-F238E27FC236}">
                <a16:creationId xmlns:a16="http://schemas.microsoft.com/office/drawing/2014/main" id="{BAEA2071-FD0E-534B-B8C2-E5974FA9559F}"/>
              </a:ext>
            </a:extLst>
          </p:cNvPr>
          <p:cNvGrpSpPr/>
          <p:nvPr/>
        </p:nvGrpSpPr>
        <p:grpSpPr>
          <a:xfrm>
            <a:off x="6254911" y="685800"/>
            <a:ext cx="2577778" cy="5113991"/>
            <a:chOff x="5871591" y="685800"/>
            <a:chExt cx="2577778" cy="5113991"/>
          </a:xfrm>
        </p:grpSpPr>
        <p:grpSp>
          <p:nvGrpSpPr>
            <p:cNvPr id="32" name="Group 31">
              <a:extLst>
                <a:ext uri="{FF2B5EF4-FFF2-40B4-BE49-F238E27FC236}">
                  <a16:creationId xmlns:a16="http://schemas.microsoft.com/office/drawing/2014/main" id="{085D5593-FBCC-7643-B2C8-6682E8E1C50E}"/>
                </a:ext>
              </a:extLst>
            </p:cNvPr>
            <p:cNvGrpSpPr/>
            <p:nvPr/>
          </p:nvGrpSpPr>
          <p:grpSpPr>
            <a:xfrm>
              <a:off x="5993757" y="685800"/>
              <a:ext cx="2455612" cy="5113991"/>
              <a:chOff x="2738356" y="242569"/>
              <a:chExt cx="2455612" cy="5113991"/>
            </a:xfrm>
            <a:solidFill>
              <a:srgbClr val="D15927"/>
            </a:solidFill>
          </p:grpSpPr>
          <p:sp>
            <p:nvSpPr>
              <p:cNvPr id="11" name="Oval 10">
                <a:extLst>
                  <a:ext uri="{FF2B5EF4-FFF2-40B4-BE49-F238E27FC236}">
                    <a16:creationId xmlns:a16="http://schemas.microsoft.com/office/drawing/2014/main" id="{D1F5F9EF-BF24-7541-BFC0-AC3A1704F07B}"/>
                  </a:ext>
                </a:extLst>
              </p:cNvPr>
              <p:cNvSpPr/>
              <p:nvPr/>
            </p:nvSpPr>
            <p:spPr>
              <a:xfrm>
                <a:off x="3425193" y="242569"/>
                <a:ext cx="896549" cy="1069704"/>
              </a:xfrm>
              <a:custGeom>
                <a:avLst/>
                <a:gdLst>
                  <a:gd name="connsiteX0" fmla="*/ 0 w 1053548"/>
                  <a:gd name="connsiteY0" fmla="*/ 628576 h 1257151"/>
                  <a:gd name="connsiteX1" fmla="*/ 526774 w 1053548"/>
                  <a:gd name="connsiteY1" fmla="*/ 0 h 1257151"/>
                  <a:gd name="connsiteX2" fmla="*/ 1053548 w 1053548"/>
                  <a:gd name="connsiteY2" fmla="*/ 628576 h 1257151"/>
                  <a:gd name="connsiteX3" fmla="*/ 526774 w 1053548"/>
                  <a:gd name="connsiteY3" fmla="*/ 1257152 h 1257151"/>
                  <a:gd name="connsiteX4" fmla="*/ 0 w 1053548"/>
                  <a:gd name="connsiteY4" fmla="*/ 628576 h 1257151"/>
                  <a:gd name="connsiteX0" fmla="*/ 0 w 1053655"/>
                  <a:gd name="connsiteY0" fmla="*/ 628576 h 1257152"/>
                  <a:gd name="connsiteX1" fmla="*/ 526774 w 1053655"/>
                  <a:gd name="connsiteY1" fmla="*/ 0 h 1257152"/>
                  <a:gd name="connsiteX2" fmla="*/ 1053548 w 1053655"/>
                  <a:gd name="connsiteY2" fmla="*/ 628576 h 1257152"/>
                  <a:gd name="connsiteX3" fmla="*/ 526774 w 1053655"/>
                  <a:gd name="connsiteY3" fmla="*/ 1257152 h 1257152"/>
                  <a:gd name="connsiteX4" fmla="*/ 0 w 1053655"/>
                  <a:gd name="connsiteY4" fmla="*/ 628576 h 1257152"/>
                  <a:gd name="connsiteX0" fmla="*/ 0 w 1053655"/>
                  <a:gd name="connsiteY0" fmla="*/ 628576 h 1257152"/>
                  <a:gd name="connsiteX1" fmla="*/ 526774 w 1053655"/>
                  <a:gd name="connsiteY1" fmla="*/ 0 h 1257152"/>
                  <a:gd name="connsiteX2" fmla="*/ 1053548 w 1053655"/>
                  <a:gd name="connsiteY2" fmla="*/ 628576 h 1257152"/>
                  <a:gd name="connsiteX3" fmla="*/ 526774 w 1053655"/>
                  <a:gd name="connsiteY3" fmla="*/ 1257152 h 1257152"/>
                  <a:gd name="connsiteX4" fmla="*/ 0 w 1053655"/>
                  <a:gd name="connsiteY4" fmla="*/ 628576 h 1257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55" h="1257152">
                    <a:moveTo>
                      <a:pt x="0" y="628576"/>
                    </a:moveTo>
                    <a:cubicBezTo>
                      <a:pt x="0" y="91418"/>
                      <a:pt x="235845" y="0"/>
                      <a:pt x="526774" y="0"/>
                    </a:cubicBezTo>
                    <a:cubicBezTo>
                      <a:pt x="817703" y="0"/>
                      <a:pt x="1059485" y="103293"/>
                      <a:pt x="1053548" y="628576"/>
                    </a:cubicBezTo>
                    <a:cubicBezTo>
                      <a:pt x="1053548" y="975729"/>
                      <a:pt x="817703" y="1257152"/>
                      <a:pt x="526774" y="1257152"/>
                    </a:cubicBezTo>
                    <a:cubicBezTo>
                      <a:pt x="235845" y="1257152"/>
                      <a:pt x="0" y="975729"/>
                      <a:pt x="0" y="628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36442706-797E-7C4E-B60A-CC241B47368A}"/>
                  </a:ext>
                </a:extLst>
              </p:cNvPr>
              <p:cNvSpPr/>
              <p:nvPr/>
            </p:nvSpPr>
            <p:spPr>
              <a:xfrm rot="20625114" flipH="1">
                <a:off x="2738356" y="1329923"/>
                <a:ext cx="2455612" cy="4026637"/>
              </a:xfrm>
              <a:custGeom>
                <a:avLst/>
                <a:gdLst>
                  <a:gd name="connsiteX0" fmla="*/ 617001 w 2599423"/>
                  <a:gd name="connsiteY0" fmla="*/ 152693 h 3815473"/>
                  <a:gd name="connsiteX1" fmla="*/ 521051 w 2599423"/>
                  <a:gd name="connsiteY1" fmla="*/ 192793 h 3815473"/>
                  <a:gd name="connsiteX2" fmla="*/ 134896 w 2599423"/>
                  <a:gd name="connsiteY2" fmla="*/ 399109 h 3815473"/>
                  <a:gd name="connsiteX3" fmla="*/ 124728 w 2599423"/>
                  <a:gd name="connsiteY3" fmla="*/ 539299 h 3815473"/>
                  <a:gd name="connsiteX4" fmla="*/ 0 w 2599423"/>
                  <a:gd name="connsiteY4" fmla="*/ 2157956 h 3815473"/>
                  <a:gd name="connsiteX5" fmla="*/ 292345 w 2599423"/>
                  <a:gd name="connsiteY5" fmla="*/ 2163360 h 3815473"/>
                  <a:gd name="connsiteX6" fmla="*/ 439421 w 2599423"/>
                  <a:gd name="connsiteY6" fmla="*/ 1384874 h 3815473"/>
                  <a:gd name="connsiteX7" fmla="*/ 573994 w 2599423"/>
                  <a:gd name="connsiteY7" fmla="*/ 2832043 h 3815473"/>
                  <a:gd name="connsiteX8" fmla="*/ 891882 w 2599423"/>
                  <a:gd name="connsiteY8" fmla="*/ 2739399 h 3815473"/>
                  <a:gd name="connsiteX9" fmla="*/ 1252032 w 2599423"/>
                  <a:gd name="connsiteY9" fmla="*/ 3815473 h 3815473"/>
                  <a:gd name="connsiteX10" fmla="*/ 1706125 w 2599423"/>
                  <a:gd name="connsiteY10" fmla="*/ 3683134 h 3815473"/>
                  <a:gd name="connsiteX11" fmla="*/ 1468915 w 2599423"/>
                  <a:gd name="connsiteY11" fmla="*/ 2571231 h 3815473"/>
                  <a:gd name="connsiteX12" fmla="*/ 1563869 w 2599423"/>
                  <a:gd name="connsiteY12" fmla="*/ 2543557 h 3815473"/>
                  <a:gd name="connsiteX13" fmla="*/ 1961162 w 2599423"/>
                  <a:gd name="connsiteY13" fmla="*/ 3608806 h 3815473"/>
                  <a:gd name="connsiteX14" fmla="*/ 2415255 w 2599423"/>
                  <a:gd name="connsiteY14" fmla="*/ 3476466 h 3815473"/>
                  <a:gd name="connsiteX15" fmla="*/ 2140902 w 2599423"/>
                  <a:gd name="connsiteY15" fmla="*/ 2375388 h 3815473"/>
                  <a:gd name="connsiteX16" fmla="*/ 2477451 w 2599423"/>
                  <a:gd name="connsiteY16" fmla="*/ 2277306 h 3815473"/>
                  <a:gd name="connsiteX17" fmla="*/ 1801866 w 2599423"/>
                  <a:gd name="connsiteY17" fmla="*/ 972064 h 3815473"/>
                  <a:gd name="connsiteX18" fmla="*/ 2355755 w 2599423"/>
                  <a:gd name="connsiteY18" fmla="*/ 1562004 h 3815473"/>
                  <a:gd name="connsiteX19" fmla="*/ 2599423 w 2599423"/>
                  <a:gd name="connsiteY19" fmla="*/ 1400386 h 3815473"/>
                  <a:gd name="connsiteX20" fmla="*/ 1538221 w 2599423"/>
                  <a:gd name="connsiteY20" fmla="*/ 8087 h 3815473"/>
                  <a:gd name="connsiteX21" fmla="*/ 1537763 w 2599423"/>
                  <a:gd name="connsiteY21" fmla="*/ 9489 h 3815473"/>
                  <a:gd name="connsiteX22" fmla="*/ 1534903 w 2599423"/>
                  <a:gd name="connsiteY22" fmla="*/ 0 h 3815473"/>
                  <a:gd name="connsiteX23" fmla="*/ 959208 w 2599423"/>
                  <a:gd name="connsiteY23" fmla="*/ 55393 h 3815473"/>
                  <a:gd name="connsiteX24" fmla="*/ 932622 w 2599423"/>
                  <a:gd name="connsiteY24" fmla="*/ 60879 h 3815473"/>
                  <a:gd name="connsiteX25" fmla="*/ 882144 w 2599423"/>
                  <a:gd name="connsiteY25" fmla="*/ 474947 h 3815473"/>
                  <a:gd name="connsiteX0" fmla="*/ 595162 w 2577584"/>
                  <a:gd name="connsiteY0" fmla="*/ 152693 h 3815473"/>
                  <a:gd name="connsiteX1" fmla="*/ 499212 w 2577584"/>
                  <a:gd name="connsiteY1" fmla="*/ 192793 h 3815473"/>
                  <a:gd name="connsiteX2" fmla="*/ 113057 w 2577584"/>
                  <a:gd name="connsiteY2" fmla="*/ 399109 h 3815473"/>
                  <a:gd name="connsiteX3" fmla="*/ 102889 w 2577584"/>
                  <a:gd name="connsiteY3" fmla="*/ 539299 h 3815473"/>
                  <a:gd name="connsiteX4" fmla="*/ 0 w 2577584"/>
                  <a:gd name="connsiteY4" fmla="*/ 2046143 h 3815473"/>
                  <a:gd name="connsiteX5" fmla="*/ 270506 w 2577584"/>
                  <a:gd name="connsiteY5" fmla="*/ 2163360 h 3815473"/>
                  <a:gd name="connsiteX6" fmla="*/ 417582 w 2577584"/>
                  <a:gd name="connsiteY6" fmla="*/ 1384874 h 3815473"/>
                  <a:gd name="connsiteX7" fmla="*/ 552155 w 2577584"/>
                  <a:gd name="connsiteY7" fmla="*/ 2832043 h 3815473"/>
                  <a:gd name="connsiteX8" fmla="*/ 870043 w 2577584"/>
                  <a:gd name="connsiteY8" fmla="*/ 2739399 h 3815473"/>
                  <a:gd name="connsiteX9" fmla="*/ 1230193 w 2577584"/>
                  <a:gd name="connsiteY9" fmla="*/ 3815473 h 3815473"/>
                  <a:gd name="connsiteX10" fmla="*/ 1684286 w 2577584"/>
                  <a:gd name="connsiteY10" fmla="*/ 3683134 h 3815473"/>
                  <a:gd name="connsiteX11" fmla="*/ 1447076 w 2577584"/>
                  <a:gd name="connsiteY11" fmla="*/ 2571231 h 3815473"/>
                  <a:gd name="connsiteX12" fmla="*/ 1542030 w 2577584"/>
                  <a:gd name="connsiteY12" fmla="*/ 2543557 h 3815473"/>
                  <a:gd name="connsiteX13" fmla="*/ 1939323 w 2577584"/>
                  <a:gd name="connsiteY13" fmla="*/ 3608806 h 3815473"/>
                  <a:gd name="connsiteX14" fmla="*/ 2393416 w 2577584"/>
                  <a:gd name="connsiteY14" fmla="*/ 3476466 h 3815473"/>
                  <a:gd name="connsiteX15" fmla="*/ 2119063 w 2577584"/>
                  <a:gd name="connsiteY15" fmla="*/ 2375388 h 3815473"/>
                  <a:gd name="connsiteX16" fmla="*/ 2455612 w 2577584"/>
                  <a:gd name="connsiteY16" fmla="*/ 2277306 h 3815473"/>
                  <a:gd name="connsiteX17" fmla="*/ 1780027 w 2577584"/>
                  <a:gd name="connsiteY17" fmla="*/ 972064 h 3815473"/>
                  <a:gd name="connsiteX18" fmla="*/ 2333916 w 2577584"/>
                  <a:gd name="connsiteY18" fmla="*/ 1562004 h 3815473"/>
                  <a:gd name="connsiteX19" fmla="*/ 2577584 w 2577584"/>
                  <a:gd name="connsiteY19" fmla="*/ 1400386 h 3815473"/>
                  <a:gd name="connsiteX20" fmla="*/ 1516382 w 2577584"/>
                  <a:gd name="connsiteY20" fmla="*/ 8087 h 3815473"/>
                  <a:gd name="connsiteX21" fmla="*/ 1515924 w 2577584"/>
                  <a:gd name="connsiteY21" fmla="*/ 9489 h 3815473"/>
                  <a:gd name="connsiteX22" fmla="*/ 1513064 w 2577584"/>
                  <a:gd name="connsiteY22" fmla="*/ 0 h 3815473"/>
                  <a:gd name="connsiteX23" fmla="*/ 937369 w 2577584"/>
                  <a:gd name="connsiteY23" fmla="*/ 55393 h 3815473"/>
                  <a:gd name="connsiteX24" fmla="*/ 910783 w 2577584"/>
                  <a:gd name="connsiteY24" fmla="*/ 60879 h 3815473"/>
                  <a:gd name="connsiteX25" fmla="*/ 860305 w 2577584"/>
                  <a:gd name="connsiteY25" fmla="*/ 474947 h 3815473"/>
                  <a:gd name="connsiteX26" fmla="*/ 595162 w 2577584"/>
                  <a:gd name="connsiteY26" fmla="*/ 152693 h 3815473"/>
                  <a:gd name="connsiteX0" fmla="*/ 595162 w 2577584"/>
                  <a:gd name="connsiteY0" fmla="*/ 152693 h 3815473"/>
                  <a:gd name="connsiteX1" fmla="*/ 499212 w 2577584"/>
                  <a:gd name="connsiteY1" fmla="*/ 192793 h 3815473"/>
                  <a:gd name="connsiteX2" fmla="*/ 113057 w 2577584"/>
                  <a:gd name="connsiteY2" fmla="*/ 399109 h 3815473"/>
                  <a:gd name="connsiteX3" fmla="*/ 102889 w 2577584"/>
                  <a:gd name="connsiteY3" fmla="*/ 539299 h 3815473"/>
                  <a:gd name="connsiteX4" fmla="*/ 0 w 2577584"/>
                  <a:gd name="connsiteY4" fmla="*/ 2046143 h 3815473"/>
                  <a:gd name="connsiteX5" fmla="*/ 282938 w 2577584"/>
                  <a:gd name="connsiteY5" fmla="*/ 2054288 h 3815473"/>
                  <a:gd name="connsiteX6" fmla="*/ 417582 w 2577584"/>
                  <a:gd name="connsiteY6" fmla="*/ 1384874 h 3815473"/>
                  <a:gd name="connsiteX7" fmla="*/ 552155 w 2577584"/>
                  <a:gd name="connsiteY7" fmla="*/ 2832043 h 3815473"/>
                  <a:gd name="connsiteX8" fmla="*/ 870043 w 2577584"/>
                  <a:gd name="connsiteY8" fmla="*/ 2739399 h 3815473"/>
                  <a:gd name="connsiteX9" fmla="*/ 1230193 w 2577584"/>
                  <a:gd name="connsiteY9" fmla="*/ 3815473 h 3815473"/>
                  <a:gd name="connsiteX10" fmla="*/ 1684286 w 2577584"/>
                  <a:gd name="connsiteY10" fmla="*/ 3683134 h 3815473"/>
                  <a:gd name="connsiteX11" fmla="*/ 1447076 w 2577584"/>
                  <a:gd name="connsiteY11" fmla="*/ 2571231 h 3815473"/>
                  <a:gd name="connsiteX12" fmla="*/ 1542030 w 2577584"/>
                  <a:gd name="connsiteY12" fmla="*/ 2543557 h 3815473"/>
                  <a:gd name="connsiteX13" fmla="*/ 1939323 w 2577584"/>
                  <a:gd name="connsiteY13" fmla="*/ 3608806 h 3815473"/>
                  <a:gd name="connsiteX14" fmla="*/ 2393416 w 2577584"/>
                  <a:gd name="connsiteY14" fmla="*/ 3476466 h 3815473"/>
                  <a:gd name="connsiteX15" fmla="*/ 2119063 w 2577584"/>
                  <a:gd name="connsiteY15" fmla="*/ 2375388 h 3815473"/>
                  <a:gd name="connsiteX16" fmla="*/ 2455612 w 2577584"/>
                  <a:gd name="connsiteY16" fmla="*/ 2277306 h 3815473"/>
                  <a:gd name="connsiteX17" fmla="*/ 1780027 w 2577584"/>
                  <a:gd name="connsiteY17" fmla="*/ 972064 h 3815473"/>
                  <a:gd name="connsiteX18" fmla="*/ 2333916 w 2577584"/>
                  <a:gd name="connsiteY18" fmla="*/ 1562004 h 3815473"/>
                  <a:gd name="connsiteX19" fmla="*/ 2577584 w 2577584"/>
                  <a:gd name="connsiteY19" fmla="*/ 1400386 h 3815473"/>
                  <a:gd name="connsiteX20" fmla="*/ 1516382 w 2577584"/>
                  <a:gd name="connsiteY20" fmla="*/ 8087 h 3815473"/>
                  <a:gd name="connsiteX21" fmla="*/ 1515924 w 2577584"/>
                  <a:gd name="connsiteY21" fmla="*/ 9489 h 3815473"/>
                  <a:gd name="connsiteX22" fmla="*/ 1513064 w 2577584"/>
                  <a:gd name="connsiteY22" fmla="*/ 0 h 3815473"/>
                  <a:gd name="connsiteX23" fmla="*/ 937369 w 2577584"/>
                  <a:gd name="connsiteY23" fmla="*/ 55393 h 3815473"/>
                  <a:gd name="connsiteX24" fmla="*/ 910783 w 2577584"/>
                  <a:gd name="connsiteY24" fmla="*/ 60879 h 3815473"/>
                  <a:gd name="connsiteX25" fmla="*/ 860305 w 2577584"/>
                  <a:gd name="connsiteY25" fmla="*/ 474947 h 3815473"/>
                  <a:gd name="connsiteX26" fmla="*/ 595162 w 2577584"/>
                  <a:gd name="connsiteY26" fmla="*/ 152693 h 3815473"/>
                  <a:gd name="connsiteX0" fmla="*/ 595162 w 2577584"/>
                  <a:gd name="connsiteY0" fmla="*/ 152693 h 3815473"/>
                  <a:gd name="connsiteX1" fmla="*/ 499212 w 2577584"/>
                  <a:gd name="connsiteY1" fmla="*/ 192793 h 3815473"/>
                  <a:gd name="connsiteX2" fmla="*/ 113057 w 2577584"/>
                  <a:gd name="connsiteY2" fmla="*/ 399109 h 3815473"/>
                  <a:gd name="connsiteX3" fmla="*/ 102889 w 2577584"/>
                  <a:gd name="connsiteY3" fmla="*/ 539299 h 3815473"/>
                  <a:gd name="connsiteX4" fmla="*/ 0 w 2577584"/>
                  <a:gd name="connsiteY4" fmla="*/ 2046143 h 3815473"/>
                  <a:gd name="connsiteX5" fmla="*/ 282938 w 2577584"/>
                  <a:gd name="connsiteY5" fmla="*/ 2054288 h 3815473"/>
                  <a:gd name="connsiteX6" fmla="*/ 417582 w 2577584"/>
                  <a:gd name="connsiteY6" fmla="*/ 1384874 h 3815473"/>
                  <a:gd name="connsiteX7" fmla="*/ 552155 w 2577584"/>
                  <a:gd name="connsiteY7" fmla="*/ 2832043 h 3815473"/>
                  <a:gd name="connsiteX8" fmla="*/ 870043 w 2577584"/>
                  <a:gd name="connsiteY8" fmla="*/ 2739399 h 3815473"/>
                  <a:gd name="connsiteX9" fmla="*/ 1230193 w 2577584"/>
                  <a:gd name="connsiteY9" fmla="*/ 3815473 h 3815473"/>
                  <a:gd name="connsiteX10" fmla="*/ 1684286 w 2577584"/>
                  <a:gd name="connsiteY10" fmla="*/ 3683134 h 3815473"/>
                  <a:gd name="connsiteX11" fmla="*/ 1447076 w 2577584"/>
                  <a:gd name="connsiteY11" fmla="*/ 2571231 h 3815473"/>
                  <a:gd name="connsiteX12" fmla="*/ 1542030 w 2577584"/>
                  <a:gd name="connsiteY12" fmla="*/ 2543557 h 3815473"/>
                  <a:gd name="connsiteX13" fmla="*/ 1939323 w 2577584"/>
                  <a:gd name="connsiteY13" fmla="*/ 3608806 h 3815473"/>
                  <a:gd name="connsiteX14" fmla="*/ 2393416 w 2577584"/>
                  <a:gd name="connsiteY14" fmla="*/ 3476466 h 3815473"/>
                  <a:gd name="connsiteX15" fmla="*/ 2119063 w 2577584"/>
                  <a:gd name="connsiteY15" fmla="*/ 2375388 h 3815473"/>
                  <a:gd name="connsiteX16" fmla="*/ 2455612 w 2577584"/>
                  <a:gd name="connsiteY16" fmla="*/ 2277306 h 3815473"/>
                  <a:gd name="connsiteX17" fmla="*/ 1780027 w 2577584"/>
                  <a:gd name="connsiteY17" fmla="*/ 972064 h 3815473"/>
                  <a:gd name="connsiteX18" fmla="*/ 2226294 w 2577584"/>
                  <a:gd name="connsiteY18" fmla="*/ 1484519 h 3815473"/>
                  <a:gd name="connsiteX19" fmla="*/ 2577584 w 2577584"/>
                  <a:gd name="connsiteY19" fmla="*/ 1400386 h 3815473"/>
                  <a:gd name="connsiteX20" fmla="*/ 1516382 w 2577584"/>
                  <a:gd name="connsiteY20" fmla="*/ 8087 h 3815473"/>
                  <a:gd name="connsiteX21" fmla="*/ 1515924 w 2577584"/>
                  <a:gd name="connsiteY21" fmla="*/ 9489 h 3815473"/>
                  <a:gd name="connsiteX22" fmla="*/ 1513064 w 2577584"/>
                  <a:gd name="connsiteY22" fmla="*/ 0 h 3815473"/>
                  <a:gd name="connsiteX23" fmla="*/ 937369 w 2577584"/>
                  <a:gd name="connsiteY23" fmla="*/ 55393 h 3815473"/>
                  <a:gd name="connsiteX24" fmla="*/ 910783 w 2577584"/>
                  <a:gd name="connsiteY24" fmla="*/ 60879 h 3815473"/>
                  <a:gd name="connsiteX25" fmla="*/ 860305 w 2577584"/>
                  <a:gd name="connsiteY25" fmla="*/ 474947 h 3815473"/>
                  <a:gd name="connsiteX26" fmla="*/ 595162 w 2577584"/>
                  <a:gd name="connsiteY26" fmla="*/ 152693 h 3815473"/>
                  <a:gd name="connsiteX0" fmla="*/ 595162 w 2470481"/>
                  <a:gd name="connsiteY0" fmla="*/ 152693 h 3815473"/>
                  <a:gd name="connsiteX1" fmla="*/ 499212 w 2470481"/>
                  <a:gd name="connsiteY1" fmla="*/ 192793 h 3815473"/>
                  <a:gd name="connsiteX2" fmla="*/ 113057 w 2470481"/>
                  <a:gd name="connsiteY2" fmla="*/ 399109 h 3815473"/>
                  <a:gd name="connsiteX3" fmla="*/ 102889 w 2470481"/>
                  <a:gd name="connsiteY3" fmla="*/ 539299 h 3815473"/>
                  <a:gd name="connsiteX4" fmla="*/ 0 w 2470481"/>
                  <a:gd name="connsiteY4" fmla="*/ 2046143 h 3815473"/>
                  <a:gd name="connsiteX5" fmla="*/ 282938 w 2470481"/>
                  <a:gd name="connsiteY5" fmla="*/ 2054288 h 3815473"/>
                  <a:gd name="connsiteX6" fmla="*/ 417582 w 2470481"/>
                  <a:gd name="connsiteY6" fmla="*/ 1384874 h 3815473"/>
                  <a:gd name="connsiteX7" fmla="*/ 552155 w 2470481"/>
                  <a:gd name="connsiteY7" fmla="*/ 2832043 h 3815473"/>
                  <a:gd name="connsiteX8" fmla="*/ 870043 w 2470481"/>
                  <a:gd name="connsiteY8" fmla="*/ 2739399 h 3815473"/>
                  <a:gd name="connsiteX9" fmla="*/ 1230193 w 2470481"/>
                  <a:gd name="connsiteY9" fmla="*/ 3815473 h 3815473"/>
                  <a:gd name="connsiteX10" fmla="*/ 1684286 w 2470481"/>
                  <a:gd name="connsiteY10" fmla="*/ 3683134 h 3815473"/>
                  <a:gd name="connsiteX11" fmla="*/ 1447076 w 2470481"/>
                  <a:gd name="connsiteY11" fmla="*/ 2571231 h 3815473"/>
                  <a:gd name="connsiteX12" fmla="*/ 1542030 w 2470481"/>
                  <a:gd name="connsiteY12" fmla="*/ 2543557 h 3815473"/>
                  <a:gd name="connsiteX13" fmla="*/ 1939323 w 2470481"/>
                  <a:gd name="connsiteY13" fmla="*/ 3608806 h 3815473"/>
                  <a:gd name="connsiteX14" fmla="*/ 2393416 w 2470481"/>
                  <a:gd name="connsiteY14" fmla="*/ 3476466 h 3815473"/>
                  <a:gd name="connsiteX15" fmla="*/ 2119063 w 2470481"/>
                  <a:gd name="connsiteY15" fmla="*/ 2375388 h 3815473"/>
                  <a:gd name="connsiteX16" fmla="*/ 2455612 w 2470481"/>
                  <a:gd name="connsiteY16" fmla="*/ 2277306 h 3815473"/>
                  <a:gd name="connsiteX17" fmla="*/ 1780027 w 2470481"/>
                  <a:gd name="connsiteY17" fmla="*/ 972064 h 3815473"/>
                  <a:gd name="connsiteX18" fmla="*/ 2226294 w 2470481"/>
                  <a:gd name="connsiteY18" fmla="*/ 1484519 h 3815473"/>
                  <a:gd name="connsiteX19" fmla="*/ 2470481 w 2470481"/>
                  <a:gd name="connsiteY19" fmla="*/ 1336355 h 3815473"/>
                  <a:gd name="connsiteX20" fmla="*/ 1516382 w 2470481"/>
                  <a:gd name="connsiteY20" fmla="*/ 8087 h 3815473"/>
                  <a:gd name="connsiteX21" fmla="*/ 1515924 w 2470481"/>
                  <a:gd name="connsiteY21" fmla="*/ 9489 h 3815473"/>
                  <a:gd name="connsiteX22" fmla="*/ 1513064 w 2470481"/>
                  <a:gd name="connsiteY22" fmla="*/ 0 h 3815473"/>
                  <a:gd name="connsiteX23" fmla="*/ 937369 w 2470481"/>
                  <a:gd name="connsiteY23" fmla="*/ 55393 h 3815473"/>
                  <a:gd name="connsiteX24" fmla="*/ 910783 w 2470481"/>
                  <a:gd name="connsiteY24" fmla="*/ 60879 h 3815473"/>
                  <a:gd name="connsiteX25" fmla="*/ 860305 w 2470481"/>
                  <a:gd name="connsiteY25" fmla="*/ 474947 h 3815473"/>
                  <a:gd name="connsiteX26" fmla="*/ 595162 w 2470481"/>
                  <a:gd name="connsiteY26" fmla="*/ 152693 h 3815473"/>
                  <a:gd name="connsiteX0" fmla="*/ 595162 w 2470481"/>
                  <a:gd name="connsiteY0" fmla="*/ 152693 h 3815473"/>
                  <a:gd name="connsiteX1" fmla="*/ 499212 w 2470481"/>
                  <a:gd name="connsiteY1" fmla="*/ 192793 h 3815473"/>
                  <a:gd name="connsiteX2" fmla="*/ 96846 w 2470481"/>
                  <a:gd name="connsiteY2" fmla="*/ 407569 h 3815473"/>
                  <a:gd name="connsiteX3" fmla="*/ 102889 w 2470481"/>
                  <a:gd name="connsiteY3" fmla="*/ 539299 h 3815473"/>
                  <a:gd name="connsiteX4" fmla="*/ 0 w 2470481"/>
                  <a:gd name="connsiteY4" fmla="*/ 2046143 h 3815473"/>
                  <a:gd name="connsiteX5" fmla="*/ 282938 w 2470481"/>
                  <a:gd name="connsiteY5" fmla="*/ 2054288 h 3815473"/>
                  <a:gd name="connsiteX6" fmla="*/ 417582 w 2470481"/>
                  <a:gd name="connsiteY6" fmla="*/ 1384874 h 3815473"/>
                  <a:gd name="connsiteX7" fmla="*/ 552155 w 2470481"/>
                  <a:gd name="connsiteY7" fmla="*/ 2832043 h 3815473"/>
                  <a:gd name="connsiteX8" fmla="*/ 870043 w 2470481"/>
                  <a:gd name="connsiteY8" fmla="*/ 2739399 h 3815473"/>
                  <a:gd name="connsiteX9" fmla="*/ 1230193 w 2470481"/>
                  <a:gd name="connsiteY9" fmla="*/ 3815473 h 3815473"/>
                  <a:gd name="connsiteX10" fmla="*/ 1684286 w 2470481"/>
                  <a:gd name="connsiteY10" fmla="*/ 3683134 h 3815473"/>
                  <a:gd name="connsiteX11" fmla="*/ 1447076 w 2470481"/>
                  <a:gd name="connsiteY11" fmla="*/ 2571231 h 3815473"/>
                  <a:gd name="connsiteX12" fmla="*/ 1542030 w 2470481"/>
                  <a:gd name="connsiteY12" fmla="*/ 2543557 h 3815473"/>
                  <a:gd name="connsiteX13" fmla="*/ 1939323 w 2470481"/>
                  <a:gd name="connsiteY13" fmla="*/ 3608806 h 3815473"/>
                  <a:gd name="connsiteX14" fmla="*/ 2393416 w 2470481"/>
                  <a:gd name="connsiteY14" fmla="*/ 3476466 h 3815473"/>
                  <a:gd name="connsiteX15" fmla="*/ 2119063 w 2470481"/>
                  <a:gd name="connsiteY15" fmla="*/ 2375388 h 3815473"/>
                  <a:gd name="connsiteX16" fmla="*/ 2455612 w 2470481"/>
                  <a:gd name="connsiteY16" fmla="*/ 2277306 h 3815473"/>
                  <a:gd name="connsiteX17" fmla="*/ 1780027 w 2470481"/>
                  <a:gd name="connsiteY17" fmla="*/ 972064 h 3815473"/>
                  <a:gd name="connsiteX18" fmla="*/ 2226294 w 2470481"/>
                  <a:gd name="connsiteY18" fmla="*/ 1484519 h 3815473"/>
                  <a:gd name="connsiteX19" fmla="*/ 2470481 w 2470481"/>
                  <a:gd name="connsiteY19" fmla="*/ 1336355 h 3815473"/>
                  <a:gd name="connsiteX20" fmla="*/ 1516382 w 2470481"/>
                  <a:gd name="connsiteY20" fmla="*/ 8087 h 3815473"/>
                  <a:gd name="connsiteX21" fmla="*/ 1515924 w 2470481"/>
                  <a:gd name="connsiteY21" fmla="*/ 9489 h 3815473"/>
                  <a:gd name="connsiteX22" fmla="*/ 1513064 w 2470481"/>
                  <a:gd name="connsiteY22" fmla="*/ 0 h 3815473"/>
                  <a:gd name="connsiteX23" fmla="*/ 937369 w 2470481"/>
                  <a:gd name="connsiteY23" fmla="*/ 55393 h 3815473"/>
                  <a:gd name="connsiteX24" fmla="*/ 910783 w 2470481"/>
                  <a:gd name="connsiteY24" fmla="*/ 60879 h 3815473"/>
                  <a:gd name="connsiteX25" fmla="*/ 860305 w 2470481"/>
                  <a:gd name="connsiteY25" fmla="*/ 474947 h 3815473"/>
                  <a:gd name="connsiteX26" fmla="*/ 595162 w 2470481"/>
                  <a:gd name="connsiteY26" fmla="*/ 152693 h 3815473"/>
                  <a:gd name="connsiteX0" fmla="*/ 595162 w 2470481"/>
                  <a:gd name="connsiteY0" fmla="*/ 152693 h 3815473"/>
                  <a:gd name="connsiteX1" fmla="*/ 499212 w 2470481"/>
                  <a:gd name="connsiteY1" fmla="*/ 192793 h 3815473"/>
                  <a:gd name="connsiteX2" fmla="*/ 96846 w 2470481"/>
                  <a:gd name="connsiteY2" fmla="*/ 407569 h 3815473"/>
                  <a:gd name="connsiteX3" fmla="*/ 89119 w 2470481"/>
                  <a:gd name="connsiteY3" fmla="*/ 543312 h 3815473"/>
                  <a:gd name="connsiteX4" fmla="*/ 0 w 2470481"/>
                  <a:gd name="connsiteY4" fmla="*/ 2046143 h 3815473"/>
                  <a:gd name="connsiteX5" fmla="*/ 282938 w 2470481"/>
                  <a:gd name="connsiteY5" fmla="*/ 2054288 h 3815473"/>
                  <a:gd name="connsiteX6" fmla="*/ 417582 w 2470481"/>
                  <a:gd name="connsiteY6" fmla="*/ 1384874 h 3815473"/>
                  <a:gd name="connsiteX7" fmla="*/ 552155 w 2470481"/>
                  <a:gd name="connsiteY7" fmla="*/ 2832043 h 3815473"/>
                  <a:gd name="connsiteX8" fmla="*/ 870043 w 2470481"/>
                  <a:gd name="connsiteY8" fmla="*/ 2739399 h 3815473"/>
                  <a:gd name="connsiteX9" fmla="*/ 1230193 w 2470481"/>
                  <a:gd name="connsiteY9" fmla="*/ 3815473 h 3815473"/>
                  <a:gd name="connsiteX10" fmla="*/ 1684286 w 2470481"/>
                  <a:gd name="connsiteY10" fmla="*/ 3683134 h 3815473"/>
                  <a:gd name="connsiteX11" fmla="*/ 1447076 w 2470481"/>
                  <a:gd name="connsiteY11" fmla="*/ 2571231 h 3815473"/>
                  <a:gd name="connsiteX12" fmla="*/ 1542030 w 2470481"/>
                  <a:gd name="connsiteY12" fmla="*/ 2543557 h 3815473"/>
                  <a:gd name="connsiteX13" fmla="*/ 1939323 w 2470481"/>
                  <a:gd name="connsiteY13" fmla="*/ 3608806 h 3815473"/>
                  <a:gd name="connsiteX14" fmla="*/ 2393416 w 2470481"/>
                  <a:gd name="connsiteY14" fmla="*/ 3476466 h 3815473"/>
                  <a:gd name="connsiteX15" fmla="*/ 2119063 w 2470481"/>
                  <a:gd name="connsiteY15" fmla="*/ 2375388 h 3815473"/>
                  <a:gd name="connsiteX16" fmla="*/ 2455612 w 2470481"/>
                  <a:gd name="connsiteY16" fmla="*/ 2277306 h 3815473"/>
                  <a:gd name="connsiteX17" fmla="*/ 1780027 w 2470481"/>
                  <a:gd name="connsiteY17" fmla="*/ 972064 h 3815473"/>
                  <a:gd name="connsiteX18" fmla="*/ 2226294 w 2470481"/>
                  <a:gd name="connsiteY18" fmla="*/ 1484519 h 3815473"/>
                  <a:gd name="connsiteX19" fmla="*/ 2470481 w 2470481"/>
                  <a:gd name="connsiteY19" fmla="*/ 1336355 h 3815473"/>
                  <a:gd name="connsiteX20" fmla="*/ 1516382 w 2470481"/>
                  <a:gd name="connsiteY20" fmla="*/ 8087 h 3815473"/>
                  <a:gd name="connsiteX21" fmla="*/ 1515924 w 2470481"/>
                  <a:gd name="connsiteY21" fmla="*/ 9489 h 3815473"/>
                  <a:gd name="connsiteX22" fmla="*/ 1513064 w 2470481"/>
                  <a:gd name="connsiteY22" fmla="*/ 0 h 3815473"/>
                  <a:gd name="connsiteX23" fmla="*/ 937369 w 2470481"/>
                  <a:gd name="connsiteY23" fmla="*/ 55393 h 3815473"/>
                  <a:gd name="connsiteX24" fmla="*/ 910783 w 2470481"/>
                  <a:gd name="connsiteY24" fmla="*/ 60879 h 3815473"/>
                  <a:gd name="connsiteX25" fmla="*/ 860305 w 2470481"/>
                  <a:gd name="connsiteY25" fmla="*/ 474947 h 3815473"/>
                  <a:gd name="connsiteX26" fmla="*/ 595162 w 2470481"/>
                  <a:gd name="connsiteY26" fmla="*/ 152693 h 3815473"/>
                  <a:gd name="connsiteX0" fmla="*/ 595162 w 2470481"/>
                  <a:gd name="connsiteY0" fmla="*/ 152693 h 3815473"/>
                  <a:gd name="connsiteX1" fmla="*/ 499212 w 2470481"/>
                  <a:gd name="connsiteY1" fmla="*/ 192793 h 3815473"/>
                  <a:gd name="connsiteX2" fmla="*/ 96846 w 2470481"/>
                  <a:gd name="connsiteY2" fmla="*/ 407569 h 3815473"/>
                  <a:gd name="connsiteX3" fmla="*/ 89119 w 2470481"/>
                  <a:gd name="connsiteY3" fmla="*/ 543312 h 3815473"/>
                  <a:gd name="connsiteX4" fmla="*/ 0 w 2470481"/>
                  <a:gd name="connsiteY4" fmla="*/ 2046143 h 3815473"/>
                  <a:gd name="connsiteX5" fmla="*/ 282938 w 2470481"/>
                  <a:gd name="connsiteY5" fmla="*/ 2054288 h 3815473"/>
                  <a:gd name="connsiteX6" fmla="*/ 417582 w 2470481"/>
                  <a:gd name="connsiteY6" fmla="*/ 1384874 h 3815473"/>
                  <a:gd name="connsiteX7" fmla="*/ 552155 w 2470481"/>
                  <a:gd name="connsiteY7" fmla="*/ 2832043 h 3815473"/>
                  <a:gd name="connsiteX8" fmla="*/ 870043 w 2470481"/>
                  <a:gd name="connsiteY8" fmla="*/ 2739399 h 3815473"/>
                  <a:gd name="connsiteX9" fmla="*/ 1230193 w 2470481"/>
                  <a:gd name="connsiteY9" fmla="*/ 3815473 h 3815473"/>
                  <a:gd name="connsiteX10" fmla="*/ 1684286 w 2470481"/>
                  <a:gd name="connsiteY10" fmla="*/ 3683134 h 3815473"/>
                  <a:gd name="connsiteX11" fmla="*/ 1447076 w 2470481"/>
                  <a:gd name="connsiteY11" fmla="*/ 2571231 h 3815473"/>
                  <a:gd name="connsiteX12" fmla="*/ 1542030 w 2470481"/>
                  <a:gd name="connsiteY12" fmla="*/ 2543557 h 3815473"/>
                  <a:gd name="connsiteX13" fmla="*/ 1939323 w 2470481"/>
                  <a:gd name="connsiteY13" fmla="*/ 3608806 h 3815473"/>
                  <a:gd name="connsiteX14" fmla="*/ 2393416 w 2470481"/>
                  <a:gd name="connsiteY14" fmla="*/ 3476466 h 3815473"/>
                  <a:gd name="connsiteX15" fmla="*/ 2119063 w 2470481"/>
                  <a:gd name="connsiteY15" fmla="*/ 2375388 h 3815473"/>
                  <a:gd name="connsiteX16" fmla="*/ 2455612 w 2470481"/>
                  <a:gd name="connsiteY16" fmla="*/ 2277306 h 3815473"/>
                  <a:gd name="connsiteX17" fmla="*/ 1549307 w 2470481"/>
                  <a:gd name="connsiteY17" fmla="*/ 654593 h 3815473"/>
                  <a:gd name="connsiteX18" fmla="*/ 2226294 w 2470481"/>
                  <a:gd name="connsiteY18" fmla="*/ 1484519 h 3815473"/>
                  <a:gd name="connsiteX19" fmla="*/ 2470481 w 2470481"/>
                  <a:gd name="connsiteY19" fmla="*/ 1336355 h 3815473"/>
                  <a:gd name="connsiteX20" fmla="*/ 1516382 w 2470481"/>
                  <a:gd name="connsiteY20" fmla="*/ 8087 h 3815473"/>
                  <a:gd name="connsiteX21" fmla="*/ 1515924 w 2470481"/>
                  <a:gd name="connsiteY21" fmla="*/ 9489 h 3815473"/>
                  <a:gd name="connsiteX22" fmla="*/ 1513064 w 2470481"/>
                  <a:gd name="connsiteY22" fmla="*/ 0 h 3815473"/>
                  <a:gd name="connsiteX23" fmla="*/ 937369 w 2470481"/>
                  <a:gd name="connsiteY23" fmla="*/ 55393 h 3815473"/>
                  <a:gd name="connsiteX24" fmla="*/ 910783 w 2470481"/>
                  <a:gd name="connsiteY24" fmla="*/ 60879 h 3815473"/>
                  <a:gd name="connsiteX25" fmla="*/ 860305 w 2470481"/>
                  <a:gd name="connsiteY25" fmla="*/ 474947 h 3815473"/>
                  <a:gd name="connsiteX26" fmla="*/ 595162 w 2470481"/>
                  <a:gd name="connsiteY26" fmla="*/ 152693 h 3815473"/>
                  <a:gd name="connsiteX0" fmla="*/ 595162 w 2470481"/>
                  <a:gd name="connsiteY0" fmla="*/ 152693 h 3815473"/>
                  <a:gd name="connsiteX1" fmla="*/ 499212 w 2470481"/>
                  <a:gd name="connsiteY1" fmla="*/ 192793 h 3815473"/>
                  <a:gd name="connsiteX2" fmla="*/ 96846 w 2470481"/>
                  <a:gd name="connsiteY2" fmla="*/ 407569 h 3815473"/>
                  <a:gd name="connsiteX3" fmla="*/ 89119 w 2470481"/>
                  <a:gd name="connsiteY3" fmla="*/ 543312 h 3815473"/>
                  <a:gd name="connsiteX4" fmla="*/ 0 w 2470481"/>
                  <a:gd name="connsiteY4" fmla="*/ 2046143 h 3815473"/>
                  <a:gd name="connsiteX5" fmla="*/ 282938 w 2470481"/>
                  <a:gd name="connsiteY5" fmla="*/ 2054288 h 3815473"/>
                  <a:gd name="connsiteX6" fmla="*/ 415947 w 2470481"/>
                  <a:gd name="connsiteY6" fmla="*/ 981963 h 3815473"/>
                  <a:gd name="connsiteX7" fmla="*/ 552155 w 2470481"/>
                  <a:gd name="connsiteY7" fmla="*/ 2832043 h 3815473"/>
                  <a:gd name="connsiteX8" fmla="*/ 870043 w 2470481"/>
                  <a:gd name="connsiteY8" fmla="*/ 2739399 h 3815473"/>
                  <a:gd name="connsiteX9" fmla="*/ 1230193 w 2470481"/>
                  <a:gd name="connsiteY9" fmla="*/ 3815473 h 3815473"/>
                  <a:gd name="connsiteX10" fmla="*/ 1684286 w 2470481"/>
                  <a:gd name="connsiteY10" fmla="*/ 3683134 h 3815473"/>
                  <a:gd name="connsiteX11" fmla="*/ 1447076 w 2470481"/>
                  <a:gd name="connsiteY11" fmla="*/ 2571231 h 3815473"/>
                  <a:gd name="connsiteX12" fmla="*/ 1542030 w 2470481"/>
                  <a:gd name="connsiteY12" fmla="*/ 2543557 h 3815473"/>
                  <a:gd name="connsiteX13" fmla="*/ 1939323 w 2470481"/>
                  <a:gd name="connsiteY13" fmla="*/ 3608806 h 3815473"/>
                  <a:gd name="connsiteX14" fmla="*/ 2393416 w 2470481"/>
                  <a:gd name="connsiteY14" fmla="*/ 3476466 h 3815473"/>
                  <a:gd name="connsiteX15" fmla="*/ 2119063 w 2470481"/>
                  <a:gd name="connsiteY15" fmla="*/ 2375388 h 3815473"/>
                  <a:gd name="connsiteX16" fmla="*/ 2455612 w 2470481"/>
                  <a:gd name="connsiteY16" fmla="*/ 2277306 h 3815473"/>
                  <a:gd name="connsiteX17" fmla="*/ 1549307 w 2470481"/>
                  <a:gd name="connsiteY17" fmla="*/ 654593 h 3815473"/>
                  <a:gd name="connsiteX18" fmla="*/ 2226294 w 2470481"/>
                  <a:gd name="connsiteY18" fmla="*/ 1484519 h 3815473"/>
                  <a:gd name="connsiteX19" fmla="*/ 2470481 w 2470481"/>
                  <a:gd name="connsiteY19" fmla="*/ 1336355 h 3815473"/>
                  <a:gd name="connsiteX20" fmla="*/ 1516382 w 2470481"/>
                  <a:gd name="connsiteY20" fmla="*/ 8087 h 3815473"/>
                  <a:gd name="connsiteX21" fmla="*/ 1515924 w 2470481"/>
                  <a:gd name="connsiteY21" fmla="*/ 9489 h 3815473"/>
                  <a:gd name="connsiteX22" fmla="*/ 1513064 w 2470481"/>
                  <a:gd name="connsiteY22" fmla="*/ 0 h 3815473"/>
                  <a:gd name="connsiteX23" fmla="*/ 937369 w 2470481"/>
                  <a:gd name="connsiteY23" fmla="*/ 55393 h 3815473"/>
                  <a:gd name="connsiteX24" fmla="*/ 910783 w 2470481"/>
                  <a:gd name="connsiteY24" fmla="*/ 60879 h 3815473"/>
                  <a:gd name="connsiteX25" fmla="*/ 860305 w 2470481"/>
                  <a:gd name="connsiteY25" fmla="*/ 474947 h 3815473"/>
                  <a:gd name="connsiteX26" fmla="*/ 595162 w 2470481"/>
                  <a:gd name="connsiteY26" fmla="*/ 152693 h 3815473"/>
                  <a:gd name="connsiteX0" fmla="*/ 595162 w 2470481"/>
                  <a:gd name="connsiteY0" fmla="*/ 152693 h 4026637"/>
                  <a:gd name="connsiteX1" fmla="*/ 499212 w 2470481"/>
                  <a:gd name="connsiteY1" fmla="*/ 192793 h 4026637"/>
                  <a:gd name="connsiteX2" fmla="*/ 96846 w 2470481"/>
                  <a:gd name="connsiteY2" fmla="*/ 407569 h 4026637"/>
                  <a:gd name="connsiteX3" fmla="*/ 89119 w 2470481"/>
                  <a:gd name="connsiteY3" fmla="*/ 543312 h 4026637"/>
                  <a:gd name="connsiteX4" fmla="*/ 0 w 2470481"/>
                  <a:gd name="connsiteY4" fmla="*/ 2046143 h 4026637"/>
                  <a:gd name="connsiteX5" fmla="*/ 282938 w 2470481"/>
                  <a:gd name="connsiteY5" fmla="*/ 2054288 h 4026637"/>
                  <a:gd name="connsiteX6" fmla="*/ 415947 w 2470481"/>
                  <a:gd name="connsiteY6" fmla="*/ 981963 h 4026637"/>
                  <a:gd name="connsiteX7" fmla="*/ 552155 w 2470481"/>
                  <a:gd name="connsiteY7" fmla="*/ 2832043 h 4026637"/>
                  <a:gd name="connsiteX8" fmla="*/ 870043 w 2470481"/>
                  <a:gd name="connsiteY8" fmla="*/ 2739399 h 4026637"/>
                  <a:gd name="connsiteX9" fmla="*/ 1351494 w 2470481"/>
                  <a:gd name="connsiteY9" fmla="*/ 4026637 h 4026637"/>
                  <a:gd name="connsiteX10" fmla="*/ 1684286 w 2470481"/>
                  <a:gd name="connsiteY10" fmla="*/ 3683134 h 4026637"/>
                  <a:gd name="connsiteX11" fmla="*/ 1447076 w 2470481"/>
                  <a:gd name="connsiteY11" fmla="*/ 2571231 h 4026637"/>
                  <a:gd name="connsiteX12" fmla="*/ 1542030 w 2470481"/>
                  <a:gd name="connsiteY12" fmla="*/ 2543557 h 4026637"/>
                  <a:gd name="connsiteX13" fmla="*/ 1939323 w 2470481"/>
                  <a:gd name="connsiteY13" fmla="*/ 3608806 h 4026637"/>
                  <a:gd name="connsiteX14" fmla="*/ 2393416 w 2470481"/>
                  <a:gd name="connsiteY14" fmla="*/ 3476466 h 4026637"/>
                  <a:gd name="connsiteX15" fmla="*/ 2119063 w 2470481"/>
                  <a:gd name="connsiteY15" fmla="*/ 2375388 h 4026637"/>
                  <a:gd name="connsiteX16" fmla="*/ 2455612 w 2470481"/>
                  <a:gd name="connsiteY16" fmla="*/ 2277306 h 4026637"/>
                  <a:gd name="connsiteX17" fmla="*/ 1549307 w 2470481"/>
                  <a:gd name="connsiteY17" fmla="*/ 654593 h 4026637"/>
                  <a:gd name="connsiteX18" fmla="*/ 2226294 w 2470481"/>
                  <a:gd name="connsiteY18" fmla="*/ 1484519 h 4026637"/>
                  <a:gd name="connsiteX19" fmla="*/ 2470481 w 2470481"/>
                  <a:gd name="connsiteY19" fmla="*/ 1336355 h 4026637"/>
                  <a:gd name="connsiteX20" fmla="*/ 1516382 w 2470481"/>
                  <a:gd name="connsiteY20" fmla="*/ 8087 h 4026637"/>
                  <a:gd name="connsiteX21" fmla="*/ 1515924 w 2470481"/>
                  <a:gd name="connsiteY21" fmla="*/ 9489 h 4026637"/>
                  <a:gd name="connsiteX22" fmla="*/ 1513064 w 2470481"/>
                  <a:gd name="connsiteY22" fmla="*/ 0 h 4026637"/>
                  <a:gd name="connsiteX23" fmla="*/ 937369 w 2470481"/>
                  <a:gd name="connsiteY23" fmla="*/ 55393 h 4026637"/>
                  <a:gd name="connsiteX24" fmla="*/ 910783 w 2470481"/>
                  <a:gd name="connsiteY24" fmla="*/ 60879 h 4026637"/>
                  <a:gd name="connsiteX25" fmla="*/ 860305 w 2470481"/>
                  <a:gd name="connsiteY25" fmla="*/ 474947 h 4026637"/>
                  <a:gd name="connsiteX26" fmla="*/ 595162 w 2470481"/>
                  <a:gd name="connsiteY26" fmla="*/ 152693 h 4026637"/>
                  <a:gd name="connsiteX0" fmla="*/ 595162 w 2470481"/>
                  <a:gd name="connsiteY0" fmla="*/ 152693 h 4026637"/>
                  <a:gd name="connsiteX1" fmla="*/ 499212 w 2470481"/>
                  <a:gd name="connsiteY1" fmla="*/ 192793 h 4026637"/>
                  <a:gd name="connsiteX2" fmla="*/ 96846 w 2470481"/>
                  <a:gd name="connsiteY2" fmla="*/ 407569 h 4026637"/>
                  <a:gd name="connsiteX3" fmla="*/ 89119 w 2470481"/>
                  <a:gd name="connsiteY3" fmla="*/ 543312 h 4026637"/>
                  <a:gd name="connsiteX4" fmla="*/ 0 w 2470481"/>
                  <a:gd name="connsiteY4" fmla="*/ 2046143 h 4026637"/>
                  <a:gd name="connsiteX5" fmla="*/ 282938 w 2470481"/>
                  <a:gd name="connsiteY5" fmla="*/ 2054288 h 4026637"/>
                  <a:gd name="connsiteX6" fmla="*/ 415947 w 2470481"/>
                  <a:gd name="connsiteY6" fmla="*/ 981963 h 4026637"/>
                  <a:gd name="connsiteX7" fmla="*/ 552155 w 2470481"/>
                  <a:gd name="connsiteY7" fmla="*/ 2832043 h 4026637"/>
                  <a:gd name="connsiteX8" fmla="*/ 870043 w 2470481"/>
                  <a:gd name="connsiteY8" fmla="*/ 2739399 h 4026637"/>
                  <a:gd name="connsiteX9" fmla="*/ 1351494 w 2470481"/>
                  <a:gd name="connsiteY9" fmla="*/ 4026637 h 4026637"/>
                  <a:gd name="connsiteX10" fmla="*/ 1745627 w 2470481"/>
                  <a:gd name="connsiteY10" fmla="*/ 3919241 h 4026637"/>
                  <a:gd name="connsiteX11" fmla="*/ 1447076 w 2470481"/>
                  <a:gd name="connsiteY11" fmla="*/ 2571231 h 4026637"/>
                  <a:gd name="connsiteX12" fmla="*/ 1542030 w 2470481"/>
                  <a:gd name="connsiteY12" fmla="*/ 2543557 h 4026637"/>
                  <a:gd name="connsiteX13" fmla="*/ 1939323 w 2470481"/>
                  <a:gd name="connsiteY13" fmla="*/ 3608806 h 4026637"/>
                  <a:gd name="connsiteX14" fmla="*/ 2393416 w 2470481"/>
                  <a:gd name="connsiteY14" fmla="*/ 3476466 h 4026637"/>
                  <a:gd name="connsiteX15" fmla="*/ 2119063 w 2470481"/>
                  <a:gd name="connsiteY15" fmla="*/ 2375388 h 4026637"/>
                  <a:gd name="connsiteX16" fmla="*/ 2455612 w 2470481"/>
                  <a:gd name="connsiteY16" fmla="*/ 2277306 h 4026637"/>
                  <a:gd name="connsiteX17" fmla="*/ 1549307 w 2470481"/>
                  <a:gd name="connsiteY17" fmla="*/ 654593 h 4026637"/>
                  <a:gd name="connsiteX18" fmla="*/ 2226294 w 2470481"/>
                  <a:gd name="connsiteY18" fmla="*/ 1484519 h 4026637"/>
                  <a:gd name="connsiteX19" fmla="*/ 2470481 w 2470481"/>
                  <a:gd name="connsiteY19" fmla="*/ 1336355 h 4026637"/>
                  <a:gd name="connsiteX20" fmla="*/ 1516382 w 2470481"/>
                  <a:gd name="connsiteY20" fmla="*/ 8087 h 4026637"/>
                  <a:gd name="connsiteX21" fmla="*/ 1515924 w 2470481"/>
                  <a:gd name="connsiteY21" fmla="*/ 9489 h 4026637"/>
                  <a:gd name="connsiteX22" fmla="*/ 1513064 w 2470481"/>
                  <a:gd name="connsiteY22" fmla="*/ 0 h 4026637"/>
                  <a:gd name="connsiteX23" fmla="*/ 937369 w 2470481"/>
                  <a:gd name="connsiteY23" fmla="*/ 55393 h 4026637"/>
                  <a:gd name="connsiteX24" fmla="*/ 910783 w 2470481"/>
                  <a:gd name="connsiteY24" fmla="*/ 60879 h 4026637"/>
                  <a:gd name="connsiteX25" fmla="*/ 860305 w 2470481"/>
                  <a:gd name="connsiteY25" fmla="*/ 474947 h 4026637"/>
                  <a:gd name="connsiteX26" fmla="*/ 595162 w 2470481"/>
                  <a:gd name="connsiteY26" fmla="*/ 152693 h 4026637"/>
                  <a:gd name="connsiteX0" fmla="*/ 595162 w 2470481"/>
                  <a:gd name="connsiteY0" fmla="*/ 152693 h 4026637"/>
                  <a:gd name="connsiteX1" fmla="*/ 499212 w 2470481"/>
                  <a:gd name="connsiteY1" fmla="*/ 192793 h 4026637"/>
                  <a:gd name="connsiteX2" fmla="*/ 96846 w 2470481"/>
                  <a:gd name="connsiteY2" fmla="*/ 407569 h 4026637"/>
                  <a:gd name="connsiteX3" fmla="*/ 89119 w 2470481"/>
                  <a:gd name="connsiteY3" fmla="*/ 543312 h 4026637"/>
                  <a:gd name="connsiteX4" fmla="*/ 0 w 2470481"/>
                  <a:gd name="connsiteY4" fmla="*/ 2046143 h 4026637"/>
                  <a:gd name="connsiteX5" fmla="*/ 282938 w 2470481"/>
                  <a:gd name="connsiteY5" fmla="*/ 2054288 h 4026637"/>
                  <a:gd name="connsiteX6" fmla="*/ 415947 w 2470481"/>
                  <a:gd name="connsiteY6" fmla="*/ 981963 h 4026637"/>
                  <a:gd name="connsiteX7" fmla="*/ 552155 w 2470481"/>
                  <a:gd name="connsiteY7" fmla="*/ 2832043 h 4026637"/>
                  <a:gd name="connsiteX8" fmla="*/ 870043 w 2470481"/>
                  <a:gd name="connsiteY8" fmla="*/ 2739399 h 4026637"/>
                  <a:gd name="connsiteX9" fmla="*/ 1351494 w 2470481"/>
                  <a:gd name="connsiteY9" fmla="*/ 4026637 h 4026637"/>
                  <a:gd name="connsiteX10" fmla="*/ 1745627 w 2470481"/>
                  <a:gd name="connsiteY10" fmla="*/ 3919241 h 4026637"/>
                  <a:gd name="connsiteX11" fmla="*/ 1447076 w 2470481"/>
                  <a:gd name="connsiteY11" fmla="*/ 2571231 h 4026637"/>
                  <a:gd name="connsiteX12" fmla="*/ 1542030 w 2470481"/>
                  <a:gd name="connsiteY12" fmla="*/ 2543557 h 4026637"/>
                  <a:gd name="connsiteX13" fmla="*/ 1997221 w 2470481"/>
                  <a:gd name="connsiteY13" fmla="*/ 3845917 h 4026637"/>
                  <a:gd name="connsiteX14" fmla="*/ 2393416 w 2470481"/>
                  <a:gd name="connsiteY14" fmla="*/ 3476466 h 4026637"/>
                  <a:gd name="connsiteX15" fmla="*/ 2119063 w 2470481"/>
                  <a:gd name="connsiteY15" fmla="*/ 2375388 h 4026637"/>
                  <a:gd name="connsiteX16" fmla="*/ 2455612 w 2470481"/>
                  <a:gd name="connsiteY16" fmla="*/ 2277306 h 4026637"/>
                  <a:gd name="connsiteX17" fmla="*/ 1549307 w 2470481"/>
                  <a:gd name="connsiteY17" fmla="*/ 654593 h 4026637"/>
                  <a:gd name="connsiteX18" fmla="*/ 2226294 w 2470481"/>
                  <a:gd name="connsiteY18" fmla="*/ 1484519 h 4026637"/>
                  <a:gd name="connsiteX19" fmla="*/ 2470481 w 2470481"/>
                  <a:gd name="connsiteY19" fmla="*/ 1336355 h 4026637"/>
                  <a:gd name="connsiteX20" fmla="*/ 1516382 w 2470481"/>
                  <a:gd name="connsiteY20" fmla="*/ 8087 h 4026637"/>
                  <a:gd name="connsiteX21" fmla="*/ 1515924 w 2470481"/>
                  <a:gd name="connsiteY21" fmla="*/ 9489 h 4026637"/>
                  <a:gd name="connsiteX22" fmla="*/ 1513064 w 2470481"/>
                  <a:gd name="connsiteY22" fmla="*/ 0 h 4026637"/>
                  <a:gd name="connsiteX23" fmla="*/ 937369 w 2470481"/>
                  <a:gd name="connsiteY23" fmla="*/ 55393 h 4026637"/>
                  <a:gd name="connsiteX24" fmla="*/ 910783 w 2470481"/>
                  <a:gd name="connsiteY24" fmla="*/ 60879 h 4026637"/>
                  <a:gd name="connsiteX25" fmla="*/ 860305 w 2470481"/>
                  <a:gd name="connsiteY25" fmla="*/ 474947 h 4026637"/>
                  <a:gd name="connsiteX26" fmla="*/ 595162 w 2470481"/>
                  <a:gd name="connsiteY26" fmla="*/ 152693 h 4026637"/>
                  <a:gd name="connsiteX0" fmla="*/ 595162 w 2470481"/>
                  <a:gd name="connsiteY0" fmla="*/ 152693 h 4026637"/>
                  <a:gd name="connsiteX1" fmla="*/ 499212 w 2470481"/>
                  <a:gd name="connsiteY1" fmla="*/ 192793 h 4026637"/>
                  <a:gd name="connsiteX2" fmla="*/ 96846 w 2470481"/>
                  <a:gd name="connsiteY2" fmla="*/ 407569 h 4026637"/>
                  <a:gd name="connsiteX3" fmla="*/ 89119 w 2470481"/>
                  <a:gd name="connsiteY3" fmla="*/ 543312 h 4026637"/>
                  <a:gd name="connsiteX4" fmla="*/ 0 w 2470481"/>
                  <a:gd name="connsiteY4" fmla="*/ 2046143 h 4026637"/>
                  <a:gd name="connsiteX5" fmla="*/ 282938 w 2470481"/>
                  <a:gd name="connsiteY5" fmla="*/ 2054288 h 4026637"/>
                  <a:gd name="connsiteX6" fmla="*/ 415947 w 2470481"/>
                  <a:gd name="connsiteY6" fmla="*/ 981963 h 4026637"/>
                  <a:gd name="connsiteX7" fmla="*/ 552155 w 2470481"/>
                  <a:gd name="connsiteY7" fmla="*/ 2832043 h 4026637"/>
                  <a:gd name="connsiteX8" fmla="*/ 870043 w 2470481"/>
                  <a:gd name="connsiteY8" fmla="*/ 2739399 h 4026637"/>
                  <a:gd name="connsiteX9" fmla="*/ 1351494 w 2470481"/>
                  <a:gd name="connsiteY9" fmla="*/ 4026637 h 4026637"/>
                  <a:gd name="connsiteX10" fmla="*/ 1745627 w 2470481"/>
                  <a:gd name="connsiteY10" fmla="*/ 3919241 h 4026637"/>
                  <a:gd name="connsiteX11" fmla="*/ 1447076 w 2470481"/>
                  <a:gd name="connsiteY11" fmla="*/ 2571231 h 4026637"/>
                  <a:gd name="connsiteX12" fmla="*/ 1542030 w 2470481"/>
                  <a:gd name="connsiteY12" fmla="*/ 2543557 h 4026637"/>
                  <a:gd name="connsiteX13" fmla="*/ 1997221 w 2470481"/>
                  <a:gd name="connsiteY13" fmla="*/ 3845917 h 4026637"/>
                  <a:gd name="connsiteX14" fmla="*/ 2390781 w 2470481"/>
                  <a:gd name="connsiteY14" fmla="*/ 3723749 h 4026637"/>
                  <a:gd name="connsiteX15" fmla="*/ 2119063 w 2470481"/>
                  <a:gd name="connsiteY15" fmla="*/ 2375388 h 4026637"/>
                  <a:gd name="connsiteX16" fmla="*/ 2455612 w 2470481"/>
                  <a:gd name="connsiteY16" fmla="*/ 2277306 h 4026637"/>
                  <a:gd name="connsiteX17" fmla="*/ 1549307 w 2470481"/>
                  <a:gd name="connsiteY17" fmla="*/ 654593 h 4026637"/>
                  <a:gd name="connsiteX18" fmla="*/ 2226294 w 2470481"/>
                  <a:gd name="connsiteY18" fmla="*/ 1484519 h 4026637"/>
                  <a:gd name="connsiteX19" fmla="*/ 2470481 w 2470481"/>
                  <a:gd name="connsiteY19" fmla="*/ 1336355 h 4026637"/>
                  <a:gd name="connsiteX20" fmla="*/ 1516382 w 2470481"/>
                  <a:gd name="connsiteY20" fmla="*/ 8087 h 4026637"/>
                  <a:gd name="connsiteX21" fmla="*/ 1515924 w 2470481"/>
                  <a:gd name="connsiteY21" fmla="*/ 9489 h 4026637"/>
                  <a:gd name="connsiteX22" fmla="*/ 1513064 w 2470481"/>
                  <a:gd name="connsiteY22" fmla="*/ 0 h 4026637"/>
                  <a:gd name="connsiteX23" fmla="*/ 937369 w 2470481"/>
                  <a:gd name="connsiteY23" fmla="*/ 55393 h 4026637"/>
                  <a:gd name="connsiteX24" fmla="*/ 910783 w 2470481"/>
                  <a:gd name="connsiteY24" fmla="*/ 60879 h 4026637"/>
                  <a:gd name="connsiteX25" fmla="*/ 860305 w 2470481"/>
                  <a:gd name="connsiteY25" fmla="*/ 474947 h 4026637"/>
                  <a:gd name="connsiteX26" fmla="*/ 595162 w 2470481"/>
                  <a:gd name="connsiteY26" fmla="*/ 152693 h 4026637"/>
                  <a:gd name="connsiteX0" fmla="*/ 595162 w 2470481"/>
                  <a:gd name="connsiteY0" fmla="*/ 152693 h 4026637"/>
                  <a:gd name="connsiteX1" fmla="*/ 499212 w 2470481"/>
                  <a:gd name="connsiteY1" fmla="*/ 192793 h 4026637"/>
                  <a:gd name="connsiteX2" fmla="*/ 96846 w 2470481"/>
                  <a:gd name="connsiteY2" fmla="*/ 407569 h 4026637"/>
                  <a:gd name="connsiteX3" fmla="*/ 89119 w 2470481"/>
                  <a:gd name="connsiteY3" fmla="*/ 543312 h 4026637"/>
                  <a:gd name="connsiteX4" fmla="*/ 0 w 2470481"/>
                  <a:gd name="connsiteY4" fmla="*/ 2046143 h 4026637"/>
                  <a:gd name="connsiteX5" fmla="*/ 282938 w 2470481"/>
                  <a:gd name="connsiteY5" fmla="*/ 2054288 h 4026637"/>
                  <a:gd name="connsiteX6" fmla="*/ 415947 w 2470481"/>
                  <a:gd name="connsiteY6" fmla="*/ 981963 h 4026637"/>
                  <a:gd name="connsiteX7" fmla="*/ 552155 w 2470481"/>
                  <a:gd name="connsiteY7" fmla="*/ 2832043 h 4026637"/>
                  <a:gd name="connsiteX8" fmla="*/ 870043 w 2470481"/>
                  <a:gd name="connsiteY8" fmla="*/ 2739399 h 4026637"/>
                  <a:gd name="connsiteX9" fmla="*/ 1351494 w 2470481"/>
                  <a:gd name="connsiteY9" fmla="*/ 4026637 h 4026637"/>
                  <a:gd name="connsiteX10" fmla="*/ 1745627 w 2470481"/>
                  <a:gd name="connsiteY10" fmla="*/ 3919241 h 4026637"/>
                  <a:gd name="connsiteX11" fmla="*/ 1447076 w 2470481"/>
                  <a:gd name="connsiteY11" fmla="*/ 2571231 h 4026637"/>
                  <a:gd name="connsiteX12" fmla="*/ 1542030 w 2470481"/>
                  <a:gd name="connsiteY12" fmla="*/ 2543557 h 4026637"/>
                  <a:gd name="connsiteX13" fmla="*/ 1997221 w 2470481"/>
                  <a:gd name="connsiteY13" fmla="*/ 3845917 h 4026637"/>
                  <a:gd name="connsiteX14" fmla="*/ 2390781 w 2470481"/>
                  <a:gd name="connsiteY14" fmla="*/ 3723749 h 4026637"/>
                  <a:gd name="connsiteX15" fmla="*/ 2025107 w 2470481"/>
                  <a:gd name="connsiteY15" fmla="*/ 2399035 h 4026637"/>
                  <a:gd name="connsiteX16" fmla="*/ 2455612 w 2470481"/>
                  <a:gd name="connsiteY16" fmla="*/ 2277306 h 4026637"/>
                  <a:gd name="connsiteX17" fmla="*/ 1549307 w 2470481"/>
                  <a:gd name="connsiteY17" fmla="*/ 654593 h 4026637"/>
                  <a:gd name="connsiteX18" fmla="*/ 2226294 w 2470481"/>
                  <a:gd name="connsiteY18" fmla="*/ 1484519 h 4026637"/>
                  <a:gd name="connsiteX19" fmla="*/ 2470481 w 2470481"/>
                  <a:gd name="connsiteY19" fmla="*/ 1336355 h 4026637"/>
                  <a:gd name="connsiteX20" fmla="*/ 1516382 w 2470481"/>
                  <a:gd name="connsiteY20" fmla="*/ 8087 h 4026637"/>
                  <a:gd name="connsiteX21" fmla="*/ 1515924 w 2470481"/>
                  <a:gd name="connsiteY21" fmla="*/ 9489 h 4026637"/>
                  <a:gd name="connsiteX22" fmla="*/ 1513064 w 2470481"/>
                  <a:gd name="connsiteY22" fmla="*/ 0 h 4026637"/>
                  <a:gd name="connsiteX23" fmla="*/ 937369 w 2470481"/>
                  <a:gd name="connsiteY23" fmla="*/ 55393 h 4026637"/>
                  <a:gd name="connsiteX24" fmla="*/ 910783 w 2470481"/>
                  <a:gd name="connsiteY24" fmla="*/ 60879 h 4026637"/>
                  <a:gd name="connsiteX25" fmla="*/ 860305 w 2470481"/>
                  <a:gd name="connsiteY25" fmla="*/ 474947 h 4026637"/>
                  <a:gd name="connsiteX26" fmla="*/ 595162 w 2470481"/>
                  <a:gd name="connsiteY26" fmla="*/ 152693 h 4026637"/>
                  <a:gd name="connsiteX0" fmla="*/ 595162 w 2470481"/>
                  <a:gd name="connsiteY0" fmla="*/ 152693 h 4026637"/>
                  <a:gd name="connsiteX1" fmla="*/ 499212 w 2470481"/>
                  <a:gd name="connsiteY1" fmla="*/ 192793 h 4026637"/>
                  <a:gd name="connsiteX2" fmla="*/ 96846 w 2470481"/>
                  <a:gd name="connsiteY2" fmla="*/ 407569 h 4026637"/>
                  <a:gd name="connsiteX3" fmla="*/ 89119 w 2470481"/>
                  <a:gd name="connsiteY3" fmla="*/ 543312 h 4026637"/>
                  <a:gd name="connsiteX4" fmla="*/ 0 w 2470481"/>
                  <a:gd name="connsiteY4" fmla="*/ 2046143 h 4026637"/>
                  <a:gd name="connsiteX5" fmla="*/ 282938 w 2470481"/>
                  <a:gd name="connsiteY5" fmla="*/ 2054288 h 4026637"/>
                  <a:gd name="connsiteX6" fmla="*/ 415947 w 2470481"/>
                  <a:gd name="connsiteY6" fmla="*/ 981963 h 4026637"/>
                  <a:gd name="connsiteX7" fmla="*/ 552155 w 2470481"/>
                  <a:gd name="connsiteY7" fmla="*/ 2832043 h 4026637"/>
                  <a:gd name="connsiteX8" fmla="*/ 948221 w 2470481"/>
                  <a:gd name="connsiteY8" fmla="*/ 2712880 h 4026637"/>
                  <a:gd name="connsiteX9" fmla="*/ 1351494 w 2470481"/>
                  <a:gd name="connsiteY9" fmla="*/ 4026637 h 4026637"/>
                  <a:gd name="connsiteX10" fmla="*/ 1745627 w 2470481"/>
                  <a:gd name="connsiteY10" fmla="*/ 3919241 h 4026637"/>
                  <a:gd name="connsiteX11" fmla="*/ 1447076 w 2470481"/>
                  <a:gd name="connsiteY11" fmla="*/ 2571231 h 4026637"/>
                  <a:gd name="connsiteX12" fmla="*/ 1542030 w 2470481"/>
                  <a:gd name="connsiteY12" fmla="*/ 2543557 h 4026637"/>
                  <a:gd name="connsiteX13" fmla="*/ 1997221 w 2470481"/>
                  <a:gd name="connsiteY13" fmla="*/ 3845917 h 4026637"/>
                  <a:gd name="connsiteX14" fmla="*/ 2390781 w 2470481"/>
                  <a:gd name="connsiteY14" fmla="*/ 3723749 h 4026637"/>
                  <a:gd name="connsiteX15" fmla="*/ 2025107 w 2470481"/>
                  <a:gd name="connsiteY15" fmla="*/ 2399035 h 4026637"/>
                  <a:gd name="connsiteX16" fmla="*/ 2455612 w 2470481"/>
                  <a:gd name="connsiteY16" fmla="*/ 2277306 h 4026637"/>
                  <a:gd name="connsiteX17" fmla="*/ 1549307 w 2470481"/>
                  <a:gd name="connsiteY17" fmla="*/ 654593 h 4026637"/>
                  <a:gd name="connsiteX18" fmla="*/ 2226294 w 2470481"/>
                  <a:gd name="connsiteY18" fmla="*/ 1484519 h 4026637"/>
                  <a:gd name="connsiteX19" fmla="*/ 2470481 w 2470481"/>
                  <a:gd name="connsiteY19" fmla="*/ 1336355 h 4026637"/>
                  <a:gd name="connsiteX20" fmla="*/ 1516382 w 2470481"/>
                  <a:gd name="connsiteY20" fmla="*/ 8087 h 4026637"/>
                  <a:gd name="connsiteX21" fmla="*/ 1515924 w 2470481"/>
                  <a:gd name="connsiteY21" fmla="*/ 9489 h 4026637"/>
                  <a:gd name="connsiteX22" fmla="*/ 1513064 w 2470481"/>
                  <a:gd name="connsiteY22" fmla="*/ 0 h 4026637"/>
                  <a:gd name="connsiteX23" fmla="*/ 937369 w 2470481"/>
                  <a:gd name="connsiteY23" fmla="*/ 55393 h 4026637"/>
                  <a:gd name="connsiteX24" fmla="*/ 910783 w 2470481"/>
                  <a:gd name="connsiteY24" fmla="*/ 60879 h 4026637"/>
                  <a:gd name="connsiteX25" fmla="*/ 860305 w 2470481"/>
                  <a:gd name="connsiteY25" fmla="*/ 474947 h 4026637"/>
                  <a:gd name="connsiteX26" fmla="*/ 595162 w 2470481"/>
                  <a:gd name="connsiteY26" fmla="*/ 152693 h 4026637"/>
                  <a:gd name="connsiteX0" fmla="*/ 595162 w 2470481"/>
                  <a:gd name="connsiteY0" fmla="*/ 152693 h 4026637"/>
                  <a:gd name="connsiteX1" fmla="*/ 499212 w 2470481"/>
                  <a:gd name="connsiteY1" fmla="*/ 192793 h 4026637"/>
                  <a:gd name="connsiteX2" fmla="*/ 96846 w 2470481"/>
                  <a:gd name="connsiteY2" fmla="*/ 407569 h 4026637"/>
                  <a:gd name="connsiteX3" fmla="*/ 89119 w 2470481"/>
                  <a:gd name="connsiteY3" fmla="*/ 543312 h 4026637"/>
                  <a:gd name="connsiteX4" fmla="*/ 0 w 2470481"/>
                  <a:gd name="connsiteY4" fmla="*/ 2046143 h 4026637"/>
                  <a:gd name="connsiteX5" fmla="*/ 282938 w 2470481"/>
                  <a:gd name="connsiteY5" fmla="*/ 2054288 h 4026637"/>
                  <a:gd name="connsiteX6" fmla="*/ 415947 w 2470481"/>
                  <a:gd name="connsiteY6" fmla="*/ 981963 h 4026637"/>
                  <a:gd name="connsiteX7" fmla="*/ 552155 w 2470481"/>
                  <a:gd name="connsiteY7" fmla="*/ 2832043 h 4026637"/>
                  <a:gd name="connsiteX8" fmla="*/ 948221 w 2470481"/>
                  <a:gd name="connsiteY8" fmla="*/ 2712880 h 4026637"/>
                  <a:gd name="connsiteX9" fmla="*/ 1351494 w 2470481"/>
                  <a:gd name="connsiteY9" fmla="*/ 4026637 h 4026637"/>
                  <a:gd name="connsiteX10" fmla="*/ 1745627 w 2470481"/>
                  <a:gd name="connsiteY10" fmla="*/ 3919241 h 4026637"/>
                  <a:gd name="connsiteX11" fmla="*/ 1447076 w 2470481"/>
                  <a:gd name="connsiteY11" fmla="*/ 2571231 h 4026637"/>
                  <a:gd name="connsiteX12" fmla="*/ 1542030 w 2470481"/>
                  <a:gd name="connsiteY12" fmla="*/ 2543557 h 4026637"/>
                  <a:gd name="connsiteX13" fmla="*/ 1997221 w 2470481"/>
                  <a:gd name="connsiteY13" fmla="*/ 3845917 h 4026637"/>
                  <a:gd name="connsiteX14" fmla="*/ 2390781 w 2470481"/>
                  <a:gd name="connsiteY14" fmla="*/ 3723749 h 4026637"/>
                  <a:gd name="connsiteX15" fmla="*/ 2025107 w 2470481"/>
                  <a:gd name="connsiteY15" fmla="*/ 2399035 h 4026637"/>
                  <a:gd name="connsiteX16" fmla="*/ 2455612 w 2470481"/>
                  <a:gd name="connsiteY16" fmla="*/ 2277306 h 4026637"/>
                  <a:gd name="connsiteX17" fmla="*/ 1549307 w 2470481"/>
                  <a:gd name="connsiteY17" fmla="*/ 654593 h 4026637"/>
                  <a:gd name="connsiteX18" fmla="*/ 2470481 w 2470481"/>
                  <a:gd name="connsiteY18" fmla="*/ 1336355 h 4026637"/>
                  <a:gd name="connsiteX19" fmla="*/ 1516382 w 2470481"/>
                  <a:gd name="connsiteY19" fmla="*/ 8087 h 4026637"/>
                  <a:gd name="connsiteX20" fmla="*/ 1515924 w 2470481"/>
                  <a:gd name="connsiteY20" fmla="*/ 9489 h 4026637"/>
                  <a:gd name="connsiteX21" fmla="*/ 1513064 w 2470481"/>
                  <a:gd name="connsiteY21" fmla="*/ 0 h 4026637"/>
                  <a:gd name="connsiteX22" fmla="*/ 937369 w 2470481"/>
                  <a:gd name="connsiteY22" fmla="*/ 55393 h 4026637"/>
                  <a:gd name="connsiteX23" fmla="*/ 910783 w 2470481"/>
                  <a:gd name="connsiteY23" fmla="*/ 60879 h 4026637"/>
                  <a:gd name="connsiteX24" fmla="*/ 860305 w 2470481"/>
                  <a:gd name="connsiteY24" fmla="*/ 474947 h 4026637"/>
                  <a:gd name="connsiteX25" fmla="*/ 595162 w 2470481"/>
                  <a:gd name="connsiteY25" fmla="*/ 152693 h 4026637"/>
                  <a:gd name="connsiteX0" fmla="*/ 595162 w 2455612"/>
                  <a:gd name="connsiteY0" fmla="*/ 152693 h 4026637"/>
                  <a:gd name="connsiteX1" fmla="*/ 499212 w 2455612"/>
                  <a:gd name="connsiteY1" fmla="*/ 192793 h 4026637"/>
                  <a:gd name="connsiteX2" fmla="*/ 96846 w 2455612"/>
                  <a:gd name="connsiteY2" fmla="*/ 407569 h 4026637"/>
                  <a:gd name="connsiteX3" fmla="*/ 89119 w 2455612"/>
                  <a:gd name="connsiteY3" fmla="*/ 543312 h 4026637"/>
                  <a:gd name="connsiteX4" fmla="*/ 0 w 2455612"/>
                  <a:gd name="connsiteY4" fmla="*/ 2046143 h 4026637"/>
                  <a:gd name="connsiteX5" fmla="*/ 282938 w 2455612"/>
                  <a:gd name="connsiteY5" fmla="*/ 2054288 h 4026637"/>
                  <a:gd name="connsiteX6" fmla="*/ 415947 w 2455612"/>
                  <a:gd name="connsiteY6" fmla="*/ 981963 h 4026637"/>
                  <a:gd name="connsiteX7" fmla="*/ 552155 w 2455612"/>
                  <a:gd name="connsiteY7" fmla="*/ 2832043 h 4026637"/>
                  <a:gd name="connsiteX8" fmla="*/ 948221 w 2455612"/>
                  <a:gd name="connsiteY8" fmla="*/ 2712880 h 4026637"/>
                  <a:gd name="connsiteX9" fmla="*/ 1351494 w 2455612"/>
                  <a:gd name="connsiteY9" fmla="*/ 4026637 h 4026637"/>
                  <a:gd name="connsiteX10" fmla="*/ 1745627 w 2455612"/>
                  <a:gd name="connsiteY10" fmla="*/ 3919241 h 4026637"/>
                  <a:gd name="connsiteX11" fmla="*/ 1447076 w 2455612"/>
                  <a:gd name="connsiteY11" fmla="*/ 2571231 h 4026637"/>
                  <a:gd name="connsiteX12" fmla="*/ 1542030 w 2455612"/>
                  <a:gd name="connsiteY12" fmla="*/ 2543557 h 4026637"/>
                  <a:gd name="connsiteX13" fmla="*/ 1997221 w 2455612"/>
                  <a:gd name="connsiteY13" fmla="*/ 3845917 h 4026637"/>
                  <a:gd name="connsiteX14" fmla="*/ 2390781 w 2455612"/>
                  <a:gd name="connsiteY14" fmla="*/ 3723749 h 4026637"/>
                  <a:gd name="connsiteX15" fmla="*/ 2025107 w 2455612"/>
                  <a:gd name="connsiteY15" fmla="*/ 2399035 h 4026637"/>
                  <a:gd name="connsiteX16" fmla="*/ 2455612 w 2455612"/>
                  <a:gd name="connsiteY16" fmla="*/ 2277306 h 4026637"/>
                  <a:gd name="connsiteX17" fmla="*/ 1549307 w 2455612"/>
                  <a:gd name="connsiteY17" fmla="*/ 654593 h 4026637"/>
                  <a:gd name="connsiteX18" fmla="*/ 1516382 w 2455612"/>
                  <a:gd name="connsiteY18" fmla="*/ 8087 h 4026637"/>
                  <a:gd name="connsiteX19" fmla="*/ 1515924 w 2455612"/>
                  <a:gd name="connsiteY19" fmla="*/ 9489 h 4026637"/>
                  <a:gd name="connsiteX20" fmla="*/ 1513064 w 2455612"/>
                  <a:gd name="connsiteY20" fmla="*/ 0 h 4026637"/>
                  <a:gd name="connsiteX21" fmla="*/ 937369 w 2455612"/>
                  <a:gd name="connsiteY21" fmla="*/ 55393 h 4026637"/>
                  <a:gd name="connsiteX22" fmla="*/ 910783 w 2455612"/>
                  <a:gd name="connsiteY22" fmla="*/ 60879 h 4026637"/>
                  <a:gd name="connsiteX23" fmla="*/ 860305 w 2455612"/>
                  <a:gd name="connsiteY23" fmla="*/ 474947 h 4026637"/>
                  <a:gd name="connsiteX24" fmla="*/ 595162 w 2455612"/>
                  <a:gd name="connsiteY24" fmla="*/ 152693 h 402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55612" h="4026637">
                    <a:moveTo>
                      <a:pt x="595162" y="152693"/>
                    </a:moveTo>
                    <a:lnTo>
                      <a:pt x="499212" y="192793"/>
                    </a:lnTo>
                    <a:cubicBezTo>
                      <a:pt x="391556" y="242812"/>
                      <a:pt x="252309" y="317739"/>
                      <a:pt x="96846" y="407569"/>
                    </a:cubicBezTo>
                    <a:lnTo>
                      <a:pt x="89119" y="543312"/>
                    </a:lnTo>
                    <a:cubicBezTo>
                      <a:pt x="86558" y="1080565"/>
                      <a:pt x="2560" y="1508890"/>
                      <a:pt x="0" y="2046143"/>
                    </a:cubicBezTo>
                    <a:lnTo>
                      <a:pt x="282938" y="2054288"/>
                    </a:lnTo>
                    <a:lnTo>
                      <a:pt x="415947" y="981963"/>
                    </a:lnTo>
                    <a:lnTo>
                      <a:pt x="552155" y="2832043"/>
                    </a:lnTo>
                    <a:lnTo>
                      <a:pt x="948221" y="2712880"/>
                    </a:lnTo>
                    <a:lnTo>
                      <a:pt x="1351494" y="4026637"/>
                    </a:lnTo>
                    <a:lnTo>
                      <a:pt x="1745627" y="3919241"/>
                    </a:lnTo>
                    <a:lnTo>
                      <a:pt x="1447076" y="2571231"/>
                    </a:lnTo>
                    <a:lnTo>
                      <a:pt x="1542030" y="2543557"/>
                    </a:lnTo>
                    <a:lnTo>
                      <a:pt x="1997221" y="3845917"/>
                    </a:lnTo>
                    <a:lnTo>
                      <a:pt x="2390781" y="3723749"/>
                    </a:lnTo>
                    <a:lnTo>
                      <a:pt x="2025107" y="2399035"/>
                    </a:lnTo>
                    <a:lnTo>
                      <a:pt x="2455612" y="2277306"/>
                    </a:lnTo>
                    <a:lnTo>
                      <a:pt x="1549307" y="654593"/>
                    </a:lnTo>
                    <a:lnTo>
                      <a:pt x="1516382" y="8087"/>
                    </a:lnTo>
                    <a:lnTo>
                      <a:pt x="1515924" y="9489"/>
                    </a:lnTo>
                    <a:lnTo>
                      <a:pt x="1513064" y="0"/>
                    </a:lnTo>
                    <a:cubicBezTo>
                      <a:pt x="1259888" y="20357"/>
                      <a:pt x="1087167" y="31041"/>
                      <a:pt x="937369" y="55393"/>
                    </a:cubicBezTo>
                    <a:lnTo>
                      <a:pt x="910783" y="60879"/>
                    </a:lnTo>
                    <a:lnTo>
                      <a:pt x="860305" y="474947"/>
                    </a:lnTo>
                    <a:lnTo>
                      <a:pt x="595162" y="1526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3" name="Group 32">
              <a:extLst>
                <a:ext uri="{FF2B5EF4-FFF2-40B4-BE49-F238E27FC236}">
                  <a16:creationId xmlns:a16="http://schemas.microsoft.com/office/drawing/2014/main" id="{1CF1873E-8F23-7B40-BA91-55B2D7ECF156}"/>
                </a:ext>
              </a:extLst>
            </p:cNvPr>
            <p:cNvGrpSpPr/>
            <p:nvPr/>
          </p:nvGrpSpPr>
          <p:grpSpPr>
            <a:xfrm>
              <a:off x="5871591" y="1087418"/>
              <a:ext cx="1113298" cy="2392641"/>
              <a:chOff x="5871591" y="1087418"/>
              <a:chExt cx="1113298" cy="2392641"/>
            </a:xfrm>
          </p:grpSpPr>
          <p:sp>
            <p:nvSpPr>
              <p:cNvPr id="17" name="Oval 16">
                <a:extLst>
                  <a:ext uri="{FF2B5EF4-FFF2-40B4-BE49-F238E27FC236}">
                    <a16:creationId xmlns:a16="http://schemas.microsoft.com/office/drawing/2014/main" id="{3D791EB6-B7AA-B141-811E-C273D0970290}"/>
                  </a:ext>
                </a:extLst>
              </p:cNvPr>
              <p:cNvSpPr/>
              <p:nvPr/>
            </p:nvSpPr>
            <p:spPr>
              <a:xfrm>
                <a:off x="6138178" y="1087418"/>
                <a:ext cx="685800" cy="685800"/>
              </a:xfrm>
              <a:prstGeom prst="ellipse">
                <a:avLst/>
              </a:prstGeom>
              <a:solidFill>
                <a:srgbClr val="D15927"/>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089236AF-3739-DC41-8864-EFF708AF237C}"/>
                  </a:ext>
                </a:extLst>
              </p:cNvPr>
              <p:cNvSpPr/>
              <p:nvPr/>
            </p:nvSpPr>
            <p:spPr>
              <a:xfrm rot="1441176">
                <a:off x="5871591" y="1800562"/>
                <a:ext cx="1113298" cy="1679497"/>
              </a:xfrm>
              <a:custGeom>
                <a:avLst/>
                <a:gdLst>
                  <a:gd name="connsiteX0" fmla="*/ 166217 w 1103670"/>
                  <a:gd name="connsiteY0" fmla="*/ 157681 h 1679497"/>
                  <a:gd name="connsiteX1" fmla="*/ 214931 w 1103670"/>
                  <a:gd name="connsiteY1" fmla="*/ 141605 h 1679497"/>
                  <a:gd name="connsiteX2" fmla="*/ 260196 w 1103670"/>
                  <a:gd name="connsiteY2" fmla="*/ 136228 h 1679497"/>
                  <a:gd name="connsiteX3" fmla="*/ 1019990 w 1103670"/>
                  <a:gd name="connsiteY3" fmla="*/ 0 h 1679497"/>
                  <a:gd name="connsiteX4" fmla="*/ 1056978 w 1103670"/>
                  <a:gd name="connsiteY4" fmla="*/ 215141 h 1679497"/>
                  <a:gd name="connsiteX5" fmla="*/ 623099 w 1103670"/>
                  <a:gd name="connsiteY5" fmla="*/ 333904 h 1679497"/>
                  <a:gd name="connsiteX6" fmla="*/ 633810 w 1103670"/>
                  <a:gd name="connsiteY6" fmla="*/ 851267 h 1679497"/>
                  <a:gd name="connsiteX7" fmla="*/ 805902 w 1103670"/>
                  <a:gd name="connsiteY7" fmla="*/ 850095 h 1679497"/>
                  <a:gd name="connsiteX8" fmla="*/ 805757 w 1103670"/>
                  <a:gd name="connsiteY8" fmla="*/ 851960 h 1679497"/>
                  <a:gd name="connsiteX9" fmla="*/ 832338 w 1103670"/>
                  <a:gd name="connsiteY9" fmla="*/ 843189 h 1679497"/>
                  <a:gd name="connsiteX10" fmla="*/ 1051342 w 1103670"/>
                  <a:gd name="connsiteY10" fmla="*/ 904285 h 1679497"/>
                  <a:gd name="connsiteX11" fmla="*/ 1101383 w 1103670"/>
                  <a:gd name="connsiteY11" fmla="*/ 1136819 h 1679497"/>
                  <a:gd name="connsiteX12" fmla="*/ 1094874 w 1103670"/>
                  <a:gd name="connsiteY12" fmla="*/ 1137391 h 1679497"/>
                  <a:gd name="connsiteX13" fmla="*/ 1094874 w 1103670"/>
                  <a:gd name="connsiteY13" fmla="*/ 1679497 h 1679497"/>
                  <a:gd name="connsiteX14" fmla="*/ 866274 w 1103670"/>
                  <a:gd name="connsiteY14" fmla="*/ 1679497 h 1679497"/>
                  <a:gd name="connsiteX15" fmla="*/ 835109 w 1103670"/>
                  <a:gd name="connsiteY15" fmla="*/ 1160251 h 1679497"/>
                  <a:gd name="connsiteX16" fmla="*/ 664352 w 1103670"/>
                  <a:gd name="connsiteY16" fmla="*/ 1175278 h 1679497"/>
                  <a:gd name="connsiteX17" fmla="*/ 361517 w 1103670"/>
                  <a:gd name="connsiteY17" fmla="*/ 1199716 h 1679497"/>
                  <a:gd name="connsiteX18" fmla="*/ 312655 w 1103670"/>
                  <a:gd name="connsiteY18" fmla="*/ 1205521 h 1679497"/>
                  <a:gd name="connsiteX19" fmla="*/ 26625 w 1103670"/>
                  <a:gd name="connsiteY19" fmla="*/ 1023705 h 1679497"/>
                  <a:gd name="connsiteX20" fmla="*/ 8908 w 1103670"/>
                  <a:gd name="connsiteY20" fmla="*/ 972183 h 1679497"/>
                  <a:gd name="connsiteX21" fmla="*/ 2315 w 1103670"/>
                  <a:gd name="connsiteY21" fmla="*/ 930093 h 1679497"/>
                  <a:gd name="connsiteX22" fmla="*/ 1097 w 1103670"/>
                  <a:gd name="connsiteY22" fmla="*/ 929085 h 1679497"/>
                  <a:gd name="connsiteX23" fmla="*/ 1248 w 1103670"/>
                  <a:gd name="connsiteY23" fmla="*/ 923287 h 1679497"/>
                  <a:gd name="connsiteX24" fmla="*/ 708 w 1103670"/>
                  <a:gd name="connsiteY24" fmla="*/ 919844 h 1679497"/>
                  <a:gd name="connsiteX25" fmla="*/ 1608 w 1103670"/>
                  <a:gd name="connsiteY25" fmla="*/ 867777 h 1679497"/>
                  <a:gd name="connsiteX26" fmla="*/ 2870 w 1103670"/>
                  <a:gd name="connsiteY26" fmla="*/ 861101 h 1679497"/>
                  <a:gd name="connsiteX27" fmla="*/ 14774 w 1103670"/>
                  <a:gd name="connsiteY27" fmla="*/ 404780 h 1679497"/>
                  <a:gd name="connsiteX28" fmla="*/ 16971 w 1103670"/>
                  <a:gd name="connsiteY28" fmla="*/ 401850 h 1679497"/>
                  <a:gd name="connsiteX29" fmla="*/ 16032 w 1103670"/>
                  <a:gd name="connsiteY29" fmla="*/ 393949 h 1679497"/>
                  <a:gd name="connsiteX30" fmla="*/ 166217 w 1103670"/>
                  <a:gd name="connsiteY30" fmla="*/ 157681 h 1679497"/>
                  <a:gd name="connsiteX0" fmla="*/ 166217 w 1108290"/>
                  <a:gd name="connsiteY0" fmla="*/ 157681 h 1679497"/>
                  <a:gd name="connsiteX1" fmla="*/ 214931 w 1108290"/>
                  <a:gd name="connsiteY1" fmla="*/ 141605 h 1679497"/>
                  <a:gd name="connsiteX2" fmla="*/ 260196 w 1108290"/>
                  <a:gd name="connsiteY2" fmla="*/ 136228 h 1679497"/>
                  <a:gd name="connsiteX3" fmla="*/ 1019990 w 1108290"/>
                  <a:gd name="connsiteY3" fmla="*/ 0 h 1679497"/>
                  <a:gd name="connsiteX4" fmla="*/ 1056978 w 1108290"/>
                  <a:gd name="connsiteY4" fmla="*/ 215141 h 1679497"/>
                  <a:gd name="connsiteX5" fmla="*/ 623099 w 1108290"/>
                  <a:gd name="connsiteY5" fmla="*/ 333904 h 1679497"/>
                  <a:gd name="connsiteX6" fmla="*/ 633810 w 1108290"/>
                  <a:gd name="connsiteY6" fmla="*/ 851267 h 1679497"/>
                  <a:gd name="connsiteX7" fmla="*/ 805902 w 1108290"/>
                  <a:gd name="connsiteY7" fmla="*/ 850095 h 1679497"/>
                  <a:gd name="connsiteX8" fmla="*/ 805757 w 1108290"/>
                  <a:gd name="connsiteY8" fmla="*/ 851960 h 1679497"/>
                  <a:gd name="connsiteX9" fmla="*/ 832338 w 1108290"/>
                  <a:gd name="connsiteY9" fmla="*/ 843189 h 1679497"/>
                  <a:gd name="connsiteX10" fmla="*/ 1051342 w 1108290"/>
                  <a:gd name="connsiteY10" fmla="*/ 904285 h 1679497"/>
                  <a:gd name="connsiteX11" fmla="*/ 1101383 w 1108290"/>
                  <a:gd name="connsiteY11" fmla="*/ 1136819 h 1679497"/>
                  <a:gd name="connsiteX12" fmla="*/ 1108290 w 1108290"/>
                  <a:gd name="connsiteY12" fmla="*/ 1241827 h 1679497"/>
                  <a:gd name="connsiteX13" fmla="*/ 1094874 w 1108290"/>
                  <a:gd name="connsiteY13" fmla="*/ 1679497 h 1679497"/>
                  <a:gd name="connsiteX14" fmla="*/ 866274 w 1108290"/>
                  <a:gd name="connsiteY14" fmla="*/ 1679497 h 1679497"/>
                  <a:gd name="connsiteX15" fmla="*/ 835109 w 1108290"/>
                  <a:gd name="connsiteY15" fmla="*/ 1160251 h 1679497"/>
                  <a:gd name="connsiteX16" fmla="*/ 664352 w 1108290"/>
                  <a:gd name="connsiteY16" fmla="*/ 1175278 h 1679497"/>
                  <a:gd name="connsiteX17" fmla="*/ 361517 w 1108290"/>
                  <a:gd name="connsiteY17" fmla="*/ 1199716 h 1679497"/>
                  <a:gd name="connsiteX18" fmla="*/ 312655 w 1108290"/>
                  <a:gd name="connsiteY18" fmla="*/ 1205521 h 1679497"/>
                  <a:gd name="connsiteX19" fmla="*/ 26625 w 1108290"/>
                  <a:gd name="connsiteY19" fmla="*/ 1023705 h 1679497"/>
                  <a:gd name="connsiteX20" fmla="*/ 8908 w 1108290"/>
                  <a:gd name="connsiteY20" fmla="*/ 972183 h 1679497"/>
                  <a:gd name="connsiteX21" fmla="*/ 2315 w 1108290"/>
                  <a:gd name="connsiteY21" fmla="*/ 930093 h 1679497"/>
                  <a:gd name="connsiteX22" fmla="*/ 1097 w 1108290"/>
                  <a:gd name="connsiteY22" fmla="*/ 929085 h 1679497"/>
                  <a:gd name="connsiteX23" fmla="*/ 1248 w 1108290"/>
                  <a:gd name="connsiteY23" fmla="*/ 923287 h 1679497"/>
                  <a:gd name="connsiteX24" fmla="*/ 708 w 1108290"/>
                  <a:gd name="connsiteY24" fmla="*/ 919844 h 1679497"/>
                  <a:gd name="connsiteX25" fmla="*/ 1608 w 1108290"/>
                  <a:gd name="connsiteY25" fmla="*/ 867777 h 1679497"/>
                  <a:gd name="connsiteX26" fmla="*/ 2870 w 1108290"/>
                  <a:gd name="connsiteY26" fmla="*/ 861101 h 1679497"/>
                  <a:gd name="connsiteX27" fmla="*/ 14774 w 1108290"/>
                  <a:gd name="connsiteY27" fmla="*/ 404780 h 1679497"/>
                  <a:gd name="connsiteX28" fmla="*/ 16971 w 1108290"/>
                  <a:gd name="connsiteY28" fmla="*/ 401850 h 1679497"/>
                  <a:gd name="connsiteX29" fmla="*/ 16032 w 1108290"/>
                  <a:gd name="connsiteY29" fmla="*/ 393949 h 1679497"/>
                  <a:gd name="connsiteX30" fmla="*/ 166217 w 1108290"/>
                  <a:gd name="connsiteY30" fmla="*/ 157681 h 1679497"/>
                  <a:gd name="connsiteX0" fmla="*/ 166217 w 1113298"/>
                  <a:gd name="connsiteY0" fmla="*/ 157681 h 1679497"/>
                  <a:gd name="connsiteX1" fmla="*/ 214931 w 1113298"/>
                  <a:gd name="connsiteY1" fmla="*/ 141605 h 1679497"/>
                  <a:gd name="connsiteX2" fmla="*/ 260196 w 1113298"/>
                  <a:gd name="connsiteY2" fmla="*/ 136228 h 1679497"/>
                  <a:gd name="connsiteX3" fmla="*/ 1019990 w 1113298"/>
                  <a:gd name="connsiteY3" fmla="*/ 0 h 1679497"/>
                  <a:gd name="connsiteX4" fmla="*/ 1056978 w 1113298"/>
                  <a:gd name="connsiteY4" fmla="*/ 215141 h 1679497"/>
                  <a:gd name="connsiteX5" fmla="*/ 623099 w 1113298"/>
                  <a:gd name="connsiteY5" fmla="*/ 333904 h 1679497"/>
                  <a:gd name="connsiteX6" fmla="*/ 633810 w 1113298"/>
                  <a:gd name="connsiteY6" fmla="*/ 851267 h 1679497"/>
                  <a:gd name="connsiteX7" fmla="*/ 805902 w 1113298"/>
                  <a:gd name="connsiteY7" fmla="*/ 850095 h 1679497"/>
                  <a:gd name="connsiteX8" fmla="*/ 805757 w 1113298"/>
                  <a:gd name="connsiteY8" fmla="*/ 851960 h 1679497"/>
                  <a:gd name="connsiteX9" fmla="*/ 832338 w 1113298"/>
                  <a:gd name="connsiteY9" fmla="*/ 843189 h 1679497"/>
                  <a:gd name="connsiteX10" fmla="*/ 1051342 w 1113298"/>
                  <a:gd name="connsiteY10" fmla="*/ 904285 h 1679497"/>
                  <a:gd name="connsiteX11" fmla="*/ 1111596 w 1113298"/>
                  <a:gd name="connsiteY11" fmla="*/ 1110184 h 1679497"/>
                  <a:gd name="connsiteX12" fmla="*/ 1108290 w 1113298"/>
                  <a:gd name="connsiteY12" fmla="*/ 1241827 h 1679497"/>
                  <a:gd name="connsiteX13" fmla="*/ 1094874 w 1113298"/>
                  <a:gd name="connsiteY13" fmla="*/ 1679497 h 1679497"/>
                  <a:gd name="connsiteX14" fmla="*/ 866274 w 1113298"/>
                  <a:gd name="connsiteY14" fmla="*/ 1679497 h 1679497"/>
                  <a:gd name="connsiteX15" fmla="*/ 835109 w 1113298"/>
                  <a:gd name="connsiteY15" fmla="*/ 1160251 h 1679497"/>
                  <a:gd name="connsiteX16" fmla="*/ 664352 w 1113298"/>
                  <a:gd name="connsiteY16" fmla="*/ 1175278 h 1679497"/>
                  <a:gd name="connsiteX17" fmla="*/ 361517 w 1113298"/>
                  <a:gd name="connsiteY17" fmla="*/ 1199716 h 1679497"/>
                  <a:gd name="connsiteX18" fmla="*/ 312655 w 1113298"/>
                  <a:gd name="connsiteY18" fmla="*/ 1205521 h 1679497"/>
                  <a:gd name="connsiteX19" fmla="*/ 26625 w 1113298"/>
                  <a:gd name="connsiteY19" fmla="*/ 1023705 h 1679497"/>
                  <a:gd name="connsiteX20" fmla="*/ 8908 w 1113298"/>
                  <a:gd name="connsiteY20" fmla="*/ 972183 h 1679497"/>
                  <a:gd name="connsiteX21" fmla="*/ 2315 w 1113298"/>
                  <a:gd name="connsiteY21" fmla="*/ 930093 h 1679497"/>
                  <a:gd name="connsiteX22" fmla="*/ 1097 w 1113298"/>
                  <a:gd name="connsiteY22" fmla="*/ 929085 h 1679497"/>
                  <a:gd name="connsiteX23" fmla="*/ 1248 w 1113298"/>
                  <a:gd name="connsiteY23" fmla="*/ 923287 h 1679497"/>
                  <a:gd name="connsiteX24" fmla="*/ 708 w 1113298"/>
                  <a:gd name="connsiteY24" fmla="*/ 919844 h 1679497"/>
                  <a:gd name="connsiteX25" fmla="*/ 1608 w 1113298"/>
                  <a:gd name="connsiteY25" fmla="*/ 867777 h 1679497"/>
                  <a:gd name="connsiteX26" fmla="*/ 2870 w 1113298"/>
                  <a:gd name="connsiteY26" fmla="*/ 861101 h 1679497"/>
                  <a:gd name="connsiteX27" fmla="*/ 14774 w 1113298"/>
                  <a:gd name="connsiteY27" fmla="*/ 404780 h 1679497"/>
                  <a:gd name="connsiteX28" fmla="*/ 16971 w 1113298"/>
                  <a:gd name="connsiteY28" fmla="*/ 401850 h 1679497"/>
                  <a:gd name="connsiteX29" fmla="*/ 16032 w 1113298"/>
                  <a:gd name="connsiteY29" fmla="*/ 393949 h 1679497"/>
                  <a:gd name="connsiteX30" fmla="*/ 166217 w 1113298"/>
                  <a:gd name="connsiteY30" fmla="*/ 157681 h 1679497"/>
                  <a:gd name="connsiteX0" fmla="*/ 166217 w 1113298"/>
                  <a:gd name="connsiteY0" fmla="*/ 157681 h 1679497"/>
                  <a:gd name="connsiteX1" fmla="*/ 214931 w 1113298"/>
                  <a:gd name="connsiteY1" fmla="*/ 141605 h 1679497"/>
                  <a:gd name="connsiteX2" fmla="*/ 260196 w 1113298"/>
                  <a:gd name="connsiteY2" fmla="*/ 136228 h 1679497"/>
                  <a:gd name="connsiteX3" fmla="*/ 1019990 w 1113298"/>
                  <a:gd name="connsiteY3" fmla="*/ 0 h 1679497"/>
                  <a:gd name="connsiteX4" fmla="*/ 1056978 w 1113298"/>
                  <a:gd name="connsiteY4" fmla="*/ 215141 h 1679497"/>
                  <a:gd name="connsiteX5" fmla="*/ 623099 w 1113298"/>
                  <a:gd name="connsiteY5" fmla="*/ 333904 h 1679497"/>
                  <a:gd name="connsiteX6" fmla="*/ 633810 w 1113298"/>
                  <a:gd name="connsiteY6" fmla="*/ 851267 h 1679497"/>
                  <a:gd name="connsiteX7" fmla="*/ 805902 w 1113298"/>
                  <a:gd name="connsiteY7" fmla="*/ 850095 h 1679497"/>
                  <a:gd name="connsiteX8" fmla="*/ 805757 w 1113298"/>
                  <a:gd name="connsiteY8" fmla="*/ 851960 h 1679497"/>
                  <a:gd name="connsiteX9" fmla="*/ 832338 w 1113298"/>
                  <a:gd name="connsiteY9" fmla="*/ 843189 h 1679497"/>
                  <a:gd name="connsiteX10" fmla="*/ 1051342 w 1113298"/>
                  <a:gd name="connsiteY10" fmla="*/ 904285 h 1679497"/>
                  <a:gd name="connsiteX11" fmla="*/ 1111596 w 1113298"/>
                  <a:gd name="connsiteY11" fmla="*/ 1110184 h 1679497"/>
                  <a:gd name="connsiteX12" fmla="*/ 1094874 w 1113298"/>
                  <a:gd name="connsiteY12" fmla="*/ 1679497 h 1679497"/>
                  <a:gd name="connsiteX13" fmla="*/ 866274 w 1113298"/>
                  <a:gd name="connsiteY13" fmla="*/ 1679497 h 1679497"/>
                  <a:gd name="connsiteX14" fmla="*/ 835109 w 1113298"/>
                  <a:gd name="connsiteY14" fmla="*/ 1160251 h 1679497"/>
                  <a:gd name="connsiteX15" fmla="*/ 664352 w 1113298"/>
                  <a:gd name="connsiteY15" fmla="*/ 1175278 h 1679497"/>
                  <a:gd name="connsiteX16" fmla="*/ 361517 w 1113298"/>
                  <a:gd name="connsiteY16" fmla="*/ 1199716 h 1679497"/>
                  <a:gd name="connsiteX17" fmla="*/ 312655 w 1113298"/>
                  <a:gd name="connsiteY17" fmla="*/ 1205521 h 1679497"/>
                  <a:gd name="connsiteX18" fmla="*/ 26625 w 1113298"/>
                  <a:gd name="connsiteY18" fmla="*/ 1023705 h 1679497"/>
                  <a:gd name="connsiteX19" fmla="*/ 8908 w 1113298"/>
                  <a:gd name="connsiteY19" fmla="*/ 972183 h 1679497"/>
                  <a:gd name="connsiteX20" fmla="*/ 2315 w 1113298"/>
                  <a:gd name="connsiteY20" fmla="*/ 930093 h 1679497"/>
                  <a:gd name="connsiteX21" fmla="*/ 1097 w 1113298"/>
                  <a:gd name="connsiteY21" fmla="*/ 929085 h 1679497"/>
                  <a:gd name="connsiteX22" fmla="*/ 1248 w 1113298"/>
                  <a:gd name="connsiteY22" fmla="*/ 923287 h 1679497"/>
                  <a:gd name="connsiteX23" fmla="*/ 708 w 1113298"/>
                  <a:gd name="connsiteY23" fmla="*/ 919844 h 1679497"/>
                  <a:gd name="connsiteX24" fmla="*/ 1608 w 1113298"/>
                  <a:gd name="connsiteY24" fmla="*/ 867777 h 1679497"/>
                  <a:gd name="connsiteX25" fmla="*/ 2870 w 1113298"/>
                  <a:gd name="connsiteY25" fmla="*/ 861101 h 1679497"/>
                  <a:gd name="connsiteX26" fmla="*/ 14774 w 1113298"/>
                  <a:gd name="connsiteY26" fmla="*/ 404780 h 1679497"/>
                  <a:gd name="connsiteX27" fmla="*/ 16971 w 1113298"/>
                  <a:gd name="connsiteY27" fmla="*/ 401850 h 1679497"/>
                  <a:gd name="connsiteX28" fmla="*/ 16032 w 1113298"/>
                  <a:gd name="connsiteY28" fmla="*/ 393949 h 1679497"/>
                  <a:gd name="connsiteX29" fmla="*/ 166217 w 1113298"/>
                  <a:gd name="connsiteY29" fmla="*/ 157681 h 1679497"/>
                  <a:gd name="connsiteX0" fmla="*/ 166217 w 1113298"/>
                  <a:gd name="connsiteY0" fmla="*/ 157681 h 1679497"/>
                  <a:gd name="connsiteX1" fmla="*/ 214931 w 1113298"/>
                  <a:gd name="connsiteY1" fmla="*/ 141605 h 1679497"/>
                  <a:gd name="connsiteX2" fmla="*/ 260196 w 1113298"/>
                  <a:gd name="connsiteY2" fmla="*/ 136228 h 1679497"/>
                  <a:gd name="connsiteX3" fmla="*/ 1019990 w 1113298"/>
                  <a:gd name="connsiteY3" fmla="*/ 0 h 1679497"/>
                  <a:gd name="connsiteX4" fmla="*/ 1056978 w 1113298"/>
                  <a:gd name="connsiteY4" fmla="*/ 215141 h 1679497"/>
                  <a:gd name="connsiteX5" fmla="*/ 623099 w 1113298"/>
                  <a:gd name="connsiteY5" fmla="*/ 333904 h 1679497"/>
                  <a:gd name="connsiteX6" fmla="*/ 633810 w 1113298"/>
                  <a:gd name="connsiteY6" fmla="*/ 851267 h 1679497"/>
                  <a:gd name="connsiteX7" fmla="*/ 805902 w 1113298"/>
                  <a:gd name="connsiteY7" fmla="*/ 850095 h 1679497"/>
                  <a:gd name="connsiteX8" fmla="*/ 879918 w 1113298"/>
                  <a:gd name="connsiteY8" fmla="*/ 944047 h 1679497"/>
                  <a:gd name="connsiteX9" fmla="*/ 832338 w 1113298"/>
                  <a:gd name="connsiteY9" fmla="*/ 843189 h 1679497"/>
                  <a:gd name="connsiteX10" fmla="*/ 1051342 w 1113298"/>
                  <a:gd name="connsiteY10" fmla="*/ 904285 h 1679497"/>
                  <a:gd name="connsiteX11" fmla="*/ 1111596 w 1113298"/>
                  <a:gd name="connsiteY11" fmla="*/ 1110184 h 1679497"/>
                  <a:gd name="connsiteX12" fmla="*/ 1094874 w 1113298"/>
                  <a:gd name="connsiteY12" fmla="*/ 1679497 h 1679497"/>
                  <a:gd name="connsiteX13" fmla="*/ 866274 w 1113298"/>
                  <a:gd name="connsiteY13" fmla="*/ 1679497 h 1679497"/>
                  <a:gd name="connsiteX14" fmla="*/ 835109 w 1113298"/>
                  <a:gd name="connsiteY14" fmla="*/ 1160251 h 1679497"/>
                  <a:gd name="connsiteX15" fmla="*/ 664352 w 1113298"/>
                  <a:gd name="connsiteY15" fmla="*/ 1175278 h 1679497"/>
                  <a:gd name="connsiteX16" fmla="*/ 361517 w 1113298"/>
                  <a:gd name="connsiteY16" fmla="*/ 1199716 h 1679497"/>
                  <a:gd name="connsiteX17" fmla="*/ 312655 w 1113298"/>
                  <a:gd name="connsiteY17" fmla="*/ 1205521 h 1679497"/>
                  <a:gd name="connsiteX18" fmla="*/ 26625 w 1113298"/>
                  <a:gd name="connsiteY18" fmla="*/ 1023705 h 1679497"/>
                  <a:gd name="connsiteX19" fmla="*/ 8908 w 1113298"/>
                  <a:gd name="connsiteY19" fmla="*/ 972183 h 1679497"/>
                  <a:gd name="connsiteX20" fmla="*/ 2315 w 1113298"/>
                  <a:gd name="connsiteY20" fmla="*/ 930093 h 1679497"/>
                  <a:gd name="connsiteX21" fmla="*/ 1097 w 1113298"/>
                  <a:gd name="connsiteY21" fmla="*/ 929085 h 1679497"/>
                  <a:gd name="connsiteX22" fmla="*/ 1248 w 1113298"/>
                  <a:gd name="connsiteY22" fmla="*/ 923287 h 1679497"/>
                  <a:gd name="connsiteX23" fmla="*/ 708 w 1113298"/>
                  <a:gd name="connsiteY23" fmla="*/ 919844 h 1679497"/>
                  <a:gd name="connsiteX24" fmla="*/ 1608 w 1113298"/>
                  <a:gd name="connsiteY24" fmla="*/ 867777 h 1679497"/>
                  <a:gd name="connsiteX25" fmla="*/ 2870 w 1113298"/>
                  <a:gd name="connsiteY25" fmla="*/ 861101 h 1679497"/>
                  <a:gd name="connsiteX26" fmla="*/ 14774 w 1113298"/>
                  <a:gd name="connsiteY26" fmla="*/ 404780 h 1679497"/>
                  <a:gd name="connsiteX27" fmla="*/ 16971 w 1113298"/>
                  <a:gd name="connsiteY27" fmla="*/ 401850 h 1679497"/>
                  <a:gd name="connsiteX28" fmla="*/ 16032 w 1113298"/>
                  <a:gd name="connsiteY28" fmla="*/ 393949 h 1679497"/>
                  <a:gd name="connsiteX29" fmla="*/ 166217 w 1113298"/>
                  <a:gd name="connsiteY29" fmla="*/ 157681 h 1679497"/>
                  <a:gd name="connsiteX0" fmla="*/ 166217 w 1113298"/>
                  <a:gd name="connsiteY0" fmla="*/ 157681 h 1679497"/>
                  <a:gd name="connsiteX1" fmla="*/ 214931 w 1113298"/>
                  <a:gd name="connsiteY1" fmla="*/ 141605 h 1679497"/>
                  <a:gd name="connsiteX2" fmla="*/ 260196 w 1113298"/>
                  <a:gd name="connsiteY2" fmla="*/ 136228 h 1679497"/>
                  <a:gd name="connsiteX3" fmla="*/ 1019990 w 1113298"/>
                  <a:gd name="connsiteY3" fmla="*/ 0 h 1679497"/>
                  <a:gd name="connsiteX4" fmla="*/ 1056978 w 1113298"/>
                  <a:gd name="connsiteY4" fmla="*/ 215141 h 1679497"/>
                  <a:gd name="connsiteX5" fmla="*/ 623099 w 1113298"/>
                  <a:gd name="connsiteY5" fmla="*/ 333904 h 1679497"/>
                  <a:gd name="connsiteX6" fmla="*/ 633810 w 1113298"/>
                  <a:gd name="connsiteY6" fmla="*/ 851267 h 1679497"/>
                  <a:gd name="connsiteX7" fmla="*/ 805902 w 1113298"/>
                  <a:gd name="connsiteY7" fmla="*/ 850095 h 1679497"/>
                  <a:gd name="connsiteX8" fmla="*/ 832338 w 1113298"/>
                  <a:gd name="connsiteY8" fmla="*/ 843189 h 1679497"/>
                  <a:gd name="connsiteX9" fmla="*/ 1051342 w 1113298"/>
                  <a:gd name="connsiteY9" fmla="*/ 904285 h 1679497"/>
                  <a:gd name="connsiteX10" fmla="*/ 1111596 w 1113298"/>
                  <a:gd name="connsiteY10" fmla="*/ 1110184 h 1679497"/>
                  <a:gd name="connsiteX11" fmla="*/ 1094874 w 1113298"/>
                  <a:gd name="connsiteY11" fmla="*/ 1679497 h 1679497"/>
                  <a:gd name="connsiteX12" fmla="*/ 866274 w 1113298"/>
                  <a:gd name="connsiteY12" fmla="*/ 1679497 h 1679497"/>
                  <a:gd name="connsiteX13" fmla="*/ 835109 w 1113298"/>
                  <a:gd name="connsiteY13" fmla="*/ 1160251 h 1679497"/>
                  <a:gd name="connsiteX14" fmla="*/ 664352 w 1113298"/>
                  <a:gd name="connsiteY14" fmla="*/ 1175278 h 1679497"/>
                  <a:gd name="connsiteX15" fmla="*/ 361517 w 1113298"/>
                  <a:gd name="connsiteY15" fmla="*/ 1199716 h 1679497"/>
                  <a:gd name="connsiteX16" fmla="*/ 312655 w 1113298"/>
                  <a:gd name="connsiteY16" fmla="*/ 1205521 h 1679497"/>
                  <a:gd name="connsiteX17" fmla="*/ 26625 w 1113298"/>
                  <a:gd name="connsiteY17" fmla="*/ 1023705 h 1679497"/>
                  <a:gd name="connsiteX18" fmla="*/ 8908 w 1113298"/>
                  <a:gd name="connsiteY18" fmla="*/ 972183 h 1679497"/>
                  <a:gd name="connsiteX19" fmla="*/ 2315 w 1113298"/>
                  <a:gd name="connsiteY19" fmla="*/ 930093 h 1679497"/>
                  <a:gd name="connsiteX20" fmla="*/ 1097 w 1113298"/>
                  <a:gd name="connsiteY20" fmla="*/ 929085 h 1679497"/>
                  <a:gd name="connsiteX21" fmla="*/ 1248 w 1113298"/>
                  <a:gd name="connsiteY21" fmla="*/ 923287 h 1679497"/>
                  <a:gd name="connsiteX22" fmla="*/ 708 w 1113298"/>
                  <a:gd name="connsiteY22" fmla="*/ 919844 h 1679497"/>
                  <a:gd name="connsiteX23" fmla="*/ 1608 w 1113298"/>
                  <a:gd name="connsiteY23" fmla="*/ 867777 h 1679497"/>
                  <a:gd name="connsiteX24" fmla="*/ 2870 w 1113298"/>
                  <a:gd name="connsiteY24" fmla="*/ 861101 h 1679497"/>
                  <a:gd name="connsiteX25" fmla="*/ 14774 w 1113298"/>
                  <a:gd name="connsiteY25" fmla="*/ 404780 h 1679497"/>
                  <a:gd name="connsiteX26" fmla="*/ 16971 w 1113298"/>
                  <a:gd name="connsiteY26" fmla="*/ 401850 h 1679497"/>
                  <a:gd name="connsiteX27" fmla="*/ 16032 w 1113298"/>
                  <a:gd name="connsiteY27" fmla="*/ 393949 h 1679497"/>
                  <a:gd name="connsiteX28" fmla="*/ 166217 w 1113298"/>
                  <a:gd name="connsiteY28" fmla="*/ 157681 h 1679497"/>
                  <a:gd name="connsiteX0" fmla="*/ 166217 w 1113298"/>
                  <a:gd name="connsiteY0" fmla="*/ 157681 h 1679497"/>
                  <a:gd name="connsiteX1" fmla="*/ 214931 w 1113298"/>
                  <a:gd name="connsiteY1" fmla="*/ 141605 h 1679497"/>
                  <a:gd name="connsiteX2" fmla="*/ 260196 w 1113298"/>
                  <a:gd name="connsiteY2" fmla="*/ 136228 h 1679497"/>
                  <a:gd name="connsiteX3" fmla="*/ 1019990 w 1113298"/>
                  <a:gd name="connsiteY3" fmla="*/ 0 h 1679497"/>
                  <a:gd name="connsiteX4" fmla="*/ 1056978 w 1113298"/>
                  <a:gd name="connsiteY4" fmla="*/ 215141 h 1679497"/>
                  <a:gd name="connsiteX5" fmla="*/ 623099 w 1113298"/>
                  <a:gd name="connsiteY5" fmla="*/ 333904 h 1679497"/>
                  <a:gd name="connsiteX6" fmla="*/ 633810 w 1113298"/>
                  <a:gd name="connsiteY6" fmla="*/ 851267 h 1679497"/>
                  <a:gd name="connsiteX7" fmla="*/ 709043 w 1113298"/>
                  <a:gd name="connsiteY7" fmla="*/ 930063 h 1679497"/>
                  <a:gd name="connsiteX8" fmla="*/ 832338 w 1113298"/>
                  <a:gd name="connsiteY8" fmla="*/ 843189 h 1679497"/>
                  <a:gd name="connsiteX9" fmla="*/ 1051342 w 1113298"/>
                  <a:gd name="connsiteY9" fmla="*/ 904285 h 1679497"/>
                  <a:gd name="connsiteX10" fmla="*/ 1111596 w 1113298"/>
                  <a:gd name="connsiteY10" fmla="*/ 1110184 h 1679497"/>
                  <a:gd name="connsiteX11" fmla="*/ 1094874 w 1113298"/>
                  <a:gd name="connsiteY11" fmla="*/ 1679497 h 1679497"/>
                  <a:gd name="connsiteX12" fmla="*/ 866274 w 1113298"/>
                  <a:gd name="connsiteY12" fmla="*/ 1679497 h 1679497"/>
                  <a:gd name="connsiteX13" fmla="*/ 835109 w 1113298"/>
                  <a:gd name="connsiteY13" fmla="*/ 1160251 h 1679497"/>
                  <a:gd name="connsiteX14" fmla="*/ 664352 w 1113298"/>
                  <a:gd name="connsiteY14" fmla="*/ 1175278 h 1679497"/>
                  <a:gd name="connsiteX15" fmla="*/ 361517 w 1113298"/>
                  <a:gd name="connsiteY15" fmla="*/ 1199716 h 1679497"/>
                  <a:gd name="connsiteX16" fmla="*/ 312655 w 1113298"/>
                  <a:gd name="connsiteY16" fmla="*/ 1205521 h 1679497"/>
                  <a:gd name="connsiteX17" fmla="*/ 26625 w 1113298"/>
                  <a:gd name="connsiteY17" fmla="*/ 1023705 h 1679497"/>
                  <a:gd name="connsiteX18" fmla="*/ 8908 w 1113298"/>
                  <a:gd name="connsiteY18" fmla="*/ 972183 h 1679497"/>
                  <a:gd name="connsiteX19" fmla="*/ 2315 w 1113298"/>
                  <a:gd name="connsiteY19" fmla="*/ 930093 h 1679497"/>
                  <a:gd name="connsiteX20" fmla="*/ 1097 w 1113298"/>
                  <a:gd name="connsiteY20" fmla="*/ 929085 h 1679497"/>
                  <a:gd name="connsiteX21" fmla="*/ 1248 w 1113298"/>
                  <a:gd name="connsiteY21" fmla="*/ 923287 h 1679497"/>
                  <a:gd name="connsiteX22" fmla="*/ 708 w 1113298"/>
                  <a:gd name="connsiteY22" fmla="*/ 919844 h 1679497"/>
                  <a:gd name="connsiteX23" fmla="*/ 1608 w 1113298"/>
                  <a:gd name="connsiteY23" fmla="*/ 867777 h 1679497"/>
                  <a:gd name="connsiteX24" fmla="*/ 2870 w 1113298"/>
                  <a:gd name="connsiteY24" fmla="*/ 861101 h 1679497"/>
                  <a:gd name="connsiteX25" fmla="*/ 14774 w 1113298"/>
                  <a:gd name="connsiteY25" fmla="*/ 404780 h 1679497"/>
                  <a:gd name="connsiteX26" fmla="*/ 16971 w 1113298"/>
                  <a:gd name="connsiteY26" fmla="*/ 401850 h 1679497"/>
                  <a:gd name="connsiteX27" fmla="*/ 16032 w 1113298"/>
                  <a:gd name="connsiteY27" fmla="*/ 393949 h 1679497"/>
                  <a:gd name="connsiteX28" fmla="*/ 166217 w 1113298"/>
                  <a:gd name="connsiteY28" fmla="*/ 157681 h 1679497"/>
                  <a:gd name="connsiteX0" fmla="*/ 166217 w 1113298"/>
                  <a:gd name="connsiteY0" fmla="*/ 157681 h 1679497"/>
                  <a:gd name="connsiteX1" fmla="*/ 214931 w 1113298"/>
                  <a:gd name="connsiteY1" fmla="*/ 141605 h 1679497"/>
                  <a:gd name="connsiteX2" fmla="*/ 260196 w 1113298"/>
                  <a:gd name="connsiteY2" fmla="*/ 136228 h 1679497"/>
                  <a:gd name="connsiteX3" fmla="*/ 1019990 w 1113298"/>
                  <a:gd name="connsiteY3" fmla="*/ 0 h 1679497"/>
                  <a:gd name="connsiteX4" fmla="*/ 1056978 w 1113298"/>
                  <a:gd name="connsiteY4" fmla="*/ 215141 h 1679497"/>
                  <a:gd name="connsiteX5" fmla="*/ 623099 w 1113298"/>
                  <a:gd name="connsiteY5" fmla="*/ 333904 h 1679497"/>
                  <a:gd name="connsiteX6" fmla="*/ 633810 w 1113298"/>
                  <a:gd name="connsiteY6" fmla="*/ 851267 h 1679497"/>
                  <a:gd name="connsiteX7" fmla="*/ 832338 w 1113298"/>
                  <a:gd name="connsiteY7" fmla="*/ 843189 h 1679497"/>
                  <a:gd name="connsiteX8" fmla="*/ 1051342 w 1113298"/>
                  <a:gd name="connsiteY8" fmla="*/ 904285 h 1679497"/>
                  <a:gd name="connsiteX9" fmla="*/ 1111596 w 1113298"/>
                  <a:gd name="connsiteY9" fmla="*/ 1110184 h 1679497"/>
                  <a:gd name="connsiteX10" fmla="*/ 1094874 w 1113298"/>
                  <a:gd name="connsiteY10" fmla="*/ 1679497 h 1679497"/>
                  <a:gd name="connsiteX11" fmla="*/ 866274 w 1113298"/>
                  <a:gd name="connsiteY11" fmla="*/ 1679497 h 1679497"/>
                  <a:gd name="connsiteX12" fmla="*/ 835109 w 1113298"/>
                  <a:gd name="connsiteY12" fmla="*/ 1160251 h 1679497"/>
                  <a:gd name="connsiteX13" fmla="*/ 664352 w 1113298"/>
                  <a:gd name="connsiteY13" fmla="*/ 1175278 h 1679497"/>
                  <a:gd name="connsiteX14" fmla="*/ 361517 w 1113298"/>
                  <a:gd name="connsiteY14" fmla="*/ 1199716 h 1679497"/>
                  <a:gd name="connsiteX15" fmla="*/ 312655 w 1113298"/>
                  <a:gd name="connsiteY15" fmla="*/ 1205521 h 1679497"/>
                  <a:gd name="connsiteX16" fmla="*/ 26625 w 1113298"/>
                  <a:gd name="connsiteY16" fmla="*/ 1023705 h 1679497"/>
                  <a:gd name="connsiteX17" fmla="*/ 8908 w 1113298"/>
                  <a:gd name="connsiteY17" fmla="*/ 972183 h 1679497"/>
                  <a:gd name="connsiteX18" fmla="*/ 2315 w 1113298"/>
                  <a:gd name="connsiteY18" fmla="*/ 930093 h 1679497"/>
                  <a:gd name="connsiteX19" fmla="*/ 1097 w 1113298"/>
                  <a:gd name="connsiteY19" fmla="*/ 929085 h 1679497"/>
                  <a:gd name="connsiteX20" fmla="*/ 1248 w 1113298"/>
                  <a:gd name="connsiteY20" fmla="*/ 923287 h 1679497"/>
                  <a:gd name="connsiteX21" fmla="*/ 708 w 1113298"/>
                  <a:gd name="connsiteY21" fmla="*/ 919844 h 1679497"/>
                  <a:gd name="connsiteX22" fmla="*/ 1608 w 1113298"/>
                  <a:gd name="connsiteY22" fmla="*/ 867777 h 1679497"/>
                  <a:gd name="connsiteX23" fmla="*/ 2870 w 1113298"/>
                  <a:gd name="connsiteY23" fmla="*/ 861101 h 1679497"/>
                  <a:gd name="connsiteX24" fmla="*/ 14774 w 1113298"/>
                  <a:gd name="connsiteY24" fmla="*/ 404780 h 1679497"/>
                  <a:gd name="connsiteX25" fmla="*/ 16971 w 1113298"/>
                  <a:gd name="connsiteY25" fmla="*/ 401850 h 1679497"/>
                  <a:gd name="connsiteX26" fmla="*/ 16032 w 1113298"/>
                  <a:gd name="connsiteY26" fmla="*/ 393949 h 1679497"/>
                  <a:gd name="connsiteX27" fmla="*/ 166217 w 1113298"/>
                  <a:gd name="connsiteY27" fmla="*/ 157681 h 167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3298" h="1679497">
                    <a:moveTo>
                      <a:pt x="166217" y="157681"/>
                    </a:moveTo>
                    <a:cubicBezTo>
                      <a:pt x="182187" y="150564"/>
                      <a:pt x="198499" y="145235"/>
                      <a:pt x="214931" y="141605"/>
                    </a:cubicBezTo>
                    <a:lnTo>
                      <a:pt x="260196" y="136228"/>
                    </a:lnTo>
                    <a:lnTo>
                      <a:pt x="1019990" y="0"/>
                    </a:lnTo>
                    <a:lnTo>
                      <a:pt x="1056978" y="215141"/>
                    </a:lnTo>
                    <a:lnTo>
                      <a:pt x="623099" y="333904"/>
                    </a:lnTo>
                    <a:lnTo>
                      <a:pt x="633810" y="851267"/>
                    </a:lnTo>
                    <a:lnTo>
                      <a:pt x="832338" y="843189"/>
                    </a:lnTo>
                    <a:cubicBezTo>
                      <a:pt x="873245" y="852221"/>
                      <a:pt x="1004799" y="859786"/>
                      <a:pt x="1051342" y="904285"/>
                    </a:cubicBezTo>
                    <a:cubicBezTo>
                      <a:pt x="1097885" y="948784"/>
                      <a:pt x="1119839" y="1015865"/>
                      <a:pt x="1111596" y="1110184"/>
                    </a:cubicBezTo>
                    <a:lnTo>
                      <a:pt x="1094874" y="1679497"/>
                    </a:lnTo>
                    <a:lnTo>
                      <a:pt x="866274" y="1679497"/>
                    </a:lnTo>
                    <a:lnTo>
                      <a:pt x="835109" y="1160251"/>
                    </a:lnTo>
                    <a:lnTo>
                      <a:pt x="664352" y="1175278"/>
                    </a:lnTo>
                    <a:lnTo>
                      <a:pt x="361517" y="1199716"/>
                    </a:lnTo>
                    <a:lnTo>
                      <a:pt x="312655" y="1205521"/>
                    </a:lnTo>
                    <a:cubicBezTo>
                      <a:pt x="193197" y="1207800"/>
                      <a:pt x="78318" y="1139703"/>
                      <a:pt x="26625" y="1023705"/>
                    </a:cubicBezTo>
                    <a:cubicBezTo>
                      <a:pt x="19087" y="1006789"/>
                      <a:pt x="13204" y="989554"/>
                      <a:pt x="8908" y="972183"/>
                    </a:cubicBezTo>
                    <a:lnTo>
                      <a:pt x="2315" y="930093"/>
                    </a:lnTo>
                    <a:lnTo>
                      <a:pt x="1097" y="929085"/>
                    </a:lnTo>
                    <a:cubicBezTo>
                      <a:pt x="1147" y="927152"/>
                      <a:pt x="1198" y="925220"/>
                      <a:pt x="1248" y="923287"/>
                    </a:cubicBezTo>
                    <a:lnTo>
                      <a:pt x="708" y="919844"/>
                    </a:lnTo>
                    <a:cubicBezTo>
                      <a:pt x="-485" y="902382"/>
                      <a:pt x="-161" y="884965"/>
                      <a:pt x="1608" y="867777"/>
                    </a:cubicBezTo>
                    <a:lnTo>
                      <a:pt x="2870" y="861101"/>
                    </a:lnTo>
                    <a:lnTo>
                      <a:pt x="14774" y="404780"/>
                    </a:lnTo>
                    <a:lnTo>
                      <a:pt x="16971" y="401850"/>
                    </a:lnTo>
                    <a:lnTo>
                      <a:pt x="16032" y="393949"/>
                    </a:lnTo>
                    <a:cubicBezTo>
                      <a:pt x="14150" y="295274"/>
                      <a:pt x="70400" y="200381"/>
                      <a:pt x="166217" y="157681"/>
                    </a:cubicBezTo>
                    <a:close/>
                  </a:path>
                </a:pathLst>
              </a:custGeom>
              <a:solidFill>
                <a:srgbClr val="D15927"/>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Rounded Rectangle 30">
                <a:extLst>
                  <a:ext uri="{FF2B5EF4-FFF2-40B4-BE49-F238E27FC236}">
                    <a16:creationId xmlns:a16="http://schemas.microsoft.com/office/drawing/2014/main" id="{30D47998-C6FD-A54F-8A8F-945523C24A64}"/>
                  </a:ext>
                </a:extLst>
              </p:cNvPr>
              <p:cNvSpPr/>
              <p:nvPr/>
            </p:nvSpPr>
            <p:spPr>
              <a:xfrm rot="17349486">
                <a:off x="6351675" y="2730944"/>
                <a:ext cx="305816" cy="920165"/>
              </a:xfrm>
              <a:custGeom>
                <a:avLst/>
                <a:gdLst>
                  <a:gd name="connsiteX0" fmla="*/ 0 w 303855"/>
                  <a:gd name="connsiteY0" fmla="*/ 140967 h 919039"/>
                  <a:gd name="connsiteX1" fmla="*/ 140967 w 303855"/>
                  <a:gd name="connsiteY1" fmla="*/ 0 h 919039"/>
                  <a:gd name="connsiteX2" fmla="*/ 162888 w 303855"/>
                  <a:gd name="connsiteY2" fmla="*/ 0 h 919039"/>
                  <a:gd name="connsiteX3" fmla="*/ 303855 w 303855"/>
                  <a:gd name="connsiteY3" fmla="*/ 140967 h 919039"/>
                  <a:gd name="connsiteX4" fmla="*/ 303855 w 303855"/>
                  <a:gd name="connsiteY4" fmla="*/ 778072 h 919039"/>
                  <a:gd name="connsiteX5" fmla="*/ 162888 w 303855"/>
                  <a:gd name="connsiteY5" fmla="*/ 919039 h 919039"/>
                  <a:gd name="connsiteX6" fmla="*/ 140967 w 303855"/>
                  <a:gd name="connsiteY6" fmla="*/ 919039 h 919039"/>
                  <a:gd name="connsiteX7" fmla="*/ 0 w 303855"/>
                  <a:gd name="connsiteY7" fmla="*/ 778072 h 919039"/>
                  <a:gd name="connsiteX8" fmla="*/ 0 w 303855"/>
                  <a:gd name="connsiteY8" fmla="*/ 140967 h 919039"/>
                  <a:gd name="connsiteX0" fmla="*/ 0 w 304294"/>
                  <a:gd name="connsiteY0" fmla="*/ 145083 h 923155"/>
                  <a:gd name="connsiteX1" fmla="*/ 140967 w 304294"/>
                  <a:gd name="connsiteY1" fmla="*/ 4116 h 923155"/>
                  <a:gd name="connsiteX2" fmla="*/ 236195 w 304294"/>
                  <a:gd name="connsiteY2" fmla="*/ 0 h 923155"/>
                  <a:gd name="connsiteX3" fmla="*/ 303855 w 304294"/>
                  <a:gd name="connsiteY3" fmla="*/ 145083 h 923155"/>
                  <a:gd name="connsiteX4" fmla="*/ 303855 w 304294"/>
                  <a:gd name="connsiteY4" fmla="*/ 782188 h 923155"/>
                  <a:gd name="connsiteX5" fmla="*/ 162888 w 304294"/>
                  <a:gd name="connsiteY5" fmla="*/ 923155 h 923155"/>
                  <a:gd name="connsiteX6" fmla="*/ 140967 w 304294"/>
                  <a:gd name="connsiteY6" fmla="*/ 923155 h 923155"/>
                  <a:gd name="connsiteX7" fmla="*/ 0 w 304294"/>
                  <a:gd name="connsiteY7" fmla="*/ 782188 h 923155"/>
                  <a:gd name="connsiteX8" fmla="*/ 0 w 304294"/>
                  <a:gd name="connsiteY8" fmla="*/ 145083 h 923155"/>
                  <a:gd name="connsiteX0" fmla="*/ 0 w 303855"/>
                  <a:gd name="connsiteY0" fmla="*/ 140967 h 919039"/>
                  <a:gd name="connsiteX1" fmla="*/ 140967 w 303855"/>
                  <a:gd name="connsiteY1" fmla="*/ 0 h 919039"/>
                  <a:gd name="connsiteX2" fmla="*/ 303855 w 303855"/>
                  <a:gd name="connsiteY2" fmla="*/ 140967 h 919039"/>
                  <a:gd name="connsiteX3" fmla="*/ 303855 w 303855"/>
                  <a:gd name="connsiteY3" fmla="*/ 778072 h 919039"/>
                  <a:gd name="connsiteX4" fmla="*/ 162888 w 303855"/>
                  <a:gd name="connsiteY4" fmla="*/ 919039 h 919039"/>
                  <a:gd name="connsiteX5" fmla="*/ 140967 w 303855"/>
                  <a:gd name="connsiteY5" fmla="*/ 919039 h 919039"/>
                  <a:gd name="connsiteX6" fmla="*/ 0 w 303855"/>
                  <a:gd name="connsiteY6" fmla="*/ 778072 h 919039"/>
                  <a:gd name="connsiteX7" fmla="*/ 0 w 303855"/>
                  <a:gd name="connsiteY7" fmla="*/ 140967 h 919039"/>
                  <a:gd name="connsiteX0" fmla="*/ 0 w 303855"/>
                  <a:gd name="connsiteY0" fmla="*/ 198897 h 976969"/>
                  <a:gd name="connsiteX1" fmla="*/ 140967 w 303855"/>
                  <a:gd name="connsiteY1" fmla="*/ 57930 h 976969"/>
                  <a:gd name="connsiteX2" fmla="*/ 301007 w 303855"/>
                  <a:gd name="connsiteY2" fmla="*/ 57531 h 976969"/>
                  <a:gd name="connsiteX3" fmla="*/ 303855 w 303855"/>
                  <a:gd name="connsiteY3" fmla="*/ 836002 h 976969"/>
                  <a:gd name="connsiteX4" fmla="*/ 162888 w 303855"/>
                  <a:gd name="connsiteY4" fmla="*/ 976969 h 976969"/>
                  <a:gd name="connsiteX5" fmla="*/ 140967 w 303855"/>
                  <a:gd name="connsiteY5" fmla="*/ 976969 h 976969"/>
                  <a:gd name="connsiteX6" fmla="*/ 0 w 303855"/>
                  <a:gd name="connsiteY6" fmla="*/ 836002 h 976969"/>
                  <a:gd name="connsiteX7" fmla="*/ 0 w 303855"/>
                  <a:gd name="connsiteY7" fmla="*/ 198897 h 976969"/>
                  <a:gd name="connsiteX0" fmla="*/ 0 w 303855"/>
                  <a:gd name="connsiteY0" fmla="*/ 147912 h 925984"/>
                  <a:gd name="connsiteX1" fmla="*/ 140967 w 303855"/>
                  <a:gd name="connsiteY1" fmla="*/ 6945 h 925984"/>
                  <a:gd name="connsiteX2" fmla="*/ 301007 w 303855"/>
                  <a:gd name="connsiteY2" fmla="*/ 6546 h 925984"/>
                  <a:gd name="connsiteX3" fmla="*/ 303855 w 303855"/>
                  <a:gd name="connsiteY3" fmla="*/ 785017 h 925984"/>
                  <a:gd name="connsiteX4" fmla="*/ 162888 w 303855"/>
                  <a:gd name="connsiteY4" fmla="*/ 925984 h 925984"/>
                  <a:gd name="connsiteX5" fmla="*/ 140967 w 303855"/>
                  <a:gd name="connsiteY5" fmla="*/ 925984 h 925984"/>
                  <a:gd name="connsiteX6" fmla="*/ 0 w 303855"/>
                  <a:gd name="connsiteY6" fmla="*/ 785017 h 925984"/>
                  <a:gd name="connsiteX7" fmla="*/ 0 w 303855"/>
                  <a:gd name="connsiteY7" fmla="*/ 147912 h 925984"/>
                  <a:gd name="connsiteX0" fmla="*/ 6338 w 310193"/>
                  <a:gd name="connsiteY0" fmla="*/ 147912 h 925984"/>
                  <a:gd name="connsiteX1" fmla="*/ 147305 w 310193"/>
                  <a:gd name="connsiteY1" fmla="*/ 6945 h 925984"/>
                  <a:gd name="connsiteX2" fmla="*/ 307345 w 310193"/>
                  <a:gd name="connsiteY2" fmla="*/ 6546 h 925984"/>
                  <a:gd name="connsiteX3" fmla="*/ 310193 w 310193"/>
                  <a:gd name="connsiteY3" fmla="*/ 785017 h 925984"/>
                  <a:gd name="connsiteX4" fmla="*/ 169226 w 310193"/>
                  <a:gd name="connsiteY4" fmla="*/ 925984 h 925984"/>
                  <a:gd name="connsiteX5" fmla="*/ 52604 w 310193"/>
                  <a:gd name="connsiteY5" fmla="*/ 919737 h 925984"/>
                  <a:gd name="connsiteX6" fmla="*/ 6338 w 310193"/>
                  <a:gd name="connsiteY6" fmla="*/ 785017 h 925984"/>
                  <a:gd name="connsiteX7" fmla="*/ 6338 w 310193"/>
                  <a:gd name="connsiteY7" fmla="*/ 147912 h 925984"/>
                  <a:gd name="connsiteX0" fmla="*/ 6338 w 313039"/>
                  <a:gd name="connsiteY0" fmla="*/ 147912 h 924911"/>
                  <a:gd name="connsiteX1" fmla="*/ 147305 w 313039"/>
                  <a:gd name="connsiteY1" fmla="*/ 6945 h 924911"/>
                  <a:gd name="connsiteX2" fmla="*/ 307345 w 313039"/>
                  <a:gd name="connsiteY2" fmla="*/ 6546 h 924911"/>
                  <a:gd name="connsiteX3" fmla="*/ 310193 w 313039"/>
                  <a:gd name="connsiteY3" fmla="*/ 785017 h 924911"/>
                  <a:gd name="connsiteX4" fmla="*/ 254266 w 313039"/>
                  <a:gd name="connsiteY4" fmla="*/ 924911 h 924911"/>
                  <a:gd name="connsiteX5" fmla="*/ 52604 w 313039"/>
                  <a:gd name="connsiteY5" fmla="*/ 919737 h 924911"/>
                  <a:gd name="connsiteX6" fmla="*/ 6338 w 313039"/>
                  <a:gd name="connsiteY6" fmla="*/ 785017 h 924911"/>
                  <a:gd name="connsiteX7" fmla="*/ 6338 w 313039"/>
                  <a:gd name="connsiteY7" fmla="*/ 147912 h 924911"/>
                  <a:gd name="connsiteX0" fmla="*/ 6338 w 310193"/>
                  <a:gd name="connsiteY0" fmla="*/ 147912 h 925179"/>
                  <a:gd name="connsiteX1" fmla="*/ 147305 w 310193"/>
                  <a:gd name="connsiteY1" fmla="*/ 6945 h 925179"/>
                  <a:gd name="connsiteX2" fmla="*/ 307345 w 310193"/>
                  <a:gd name="connsiteY2" fmla="*/ 6546 h 925179"/>
                  <a:gd name="connsiteX3" fmla="*/ 310193 w 310193"/>
                  <a:gd name="connsiteY3" fmla="*/ 785017 h 925179"/>
                  <a:gd name="connsiteX4" fmla="*/ 233006 w 310193"/>
                  <a:gd name="connsiteY4" fmla="*/ 925179 h 925179"/>
                  <a:gd name="connsiteX5" fmla="*/ 52604 w 310193"/>
                  <a:gd name="connsiteY5" fmla="*/ 919737 h 925179"/>
                  <a:gd name="connsiteX6" fmla="*/ 6338 w 310193"/>
                  <a:gd name="connsiteY6" fmla="*/ 785017 h 925179"/>
                  <a:gd name="connsiteX7" fmla="*/ 6338 w 310193"/>
                  <a:gd name="connsiteY7" fmla="*/ 147912 h 925179"/>
                  <a:gd name="connsiteX0" fmla="*/ 6338 w 311693"/>
                  <a:gd name="connsiteY0" fmla="*/ 147912 h 930292"/>
                  <a:gd name="connsiteX1" fmla="*/ 147305 w 311693"/>
                  <a:gd name="connsiteY1" fmla="*/ 6945 h 930292"/>
                  <a:gd name="connsiteX2" fmla="*/ 307345 w 311693"/>
                  <a:gd name="connsiteY2" fmla="*/ 6546 h 930292"/>
                  <a:gd name="connsiteX3" fmla="*/ 310193 w 311693"/>
                  <a:gd name="connsiteY3" fmla="*/ 785017 h 930292"/>
                  <a:gd name="connsiteX4" fmla="*/ 249018 w 311693"/>
                  <a:gd name="connsiteY4" fmla="*/ 930292 h 930292"/>
                  <a:gd name="connsiteX5" fmla="*/ 52604 w 311693"/>
                  <a:gd name="connsiteY5" fmla="*/ 919737 h 930292"/>
                  <a:gd name="connsiteX6" fmla="*/ 6338 w 311693"/>
                  <a:gd name="connsiteY6" fmla="*/ 785017 h 930292"/>
                  <a:gd name="connsiteX7" fmla="*/ 6338 w 311693"/>
                  <a:gd name="connsiteY7" fmla="*/ 147912 h 930292"/>
                  <a:gd name="connsiteX0" fmla="*/ 11427 w 316782"/>
                  <a:gd name="connsiteY0" fmla="*/ 147912 h 930292"/>
                  <a:gd name="connsiteX1" fmla="*/ 152394 w 316782"/>
                  <a:gd name="connsiteY1" fmla="*/ 6945 h 930292"/>
                  <a:gd name="connsiteX2" fmla="*/ 312434 w 316782"/>
                  <a:gd name="connsiteY2" fmla="*/ 6546 h 930292"/>
                  <a:gd name="connsiteX3" fmla="*/ 315282 w 316782"/>
                  <a:gd name="connsiteY3" fmla="*/ 785017 h 930292"/>
                  <a:gd name="connsiteX4" fmla="*/ 254107 w 316782"/>
                  <a:gd name="connsiteY4" fmla="*/ 930292 h 930292"/>
                  <a:gd name="connsiteX5" fmla="*/ 47063 w 316782"/>
                  <a:gd name="connsiteY5" fmla="*/ 919871 h 930292"/>
                  <a:gd name="connsiteX6" fmla="*/ 11427 w 316782"/>
                  <a:gd name="connsiteY6" fmla="*/ 785017 h 930292"/>
                  <a:gd name="connsiteX7" fmla="*/ 11427 w 316782"/>
                  <a:gd name="connsiteY7" fmla="*/ 147912 h 930292"/>
                  <a:gd name="connsiteX0" fmla="*/ 13757 w 319112"/>
                  <a:gd name="connsiteY0" fmla="*/ 147912 h 950755"/>
                  <a:gd name="connsiteX1" fmla="*/ 154724 w 319112"/>
                  <a:gd name="connsiteY1" fmla="*/ 6945 h 950755"/>
                  <a:gd name="connsiteX2" fmla="*/ 314764 w 319112"/>
                  <a:gd name="connsiteY2" fmla="*/ 6546 h 950755"/>
                  <a:gd name="connsiteX3" fmla="*/ 317612 w 319112"/>
                  <a:gd name="connsiteY3" fmla="*/ 785017 h 950755"/>
                  <a:gd name="connsiteX4" fmla="*/ 256437 w 319112"/>
                  <a:gd name="connsiteY4" fmla="*/ 930292 h 950755"/>
                  <a:gd name="connsiteX5" fmla="*/ 49393 w 319112"/>
                  <a:gd name="connsiteY5" fmla="*/ 919871 h 950755"/>
                  <a:gd name="connsiteX6" fmla="*/ 9017 w 319112"/>
                  <a:gd name="connsiteY6" fmla="*/ 914784 h 950755"/>
                  <a:gd name="connsiteX7" fmla="*/ 13757 w 319112"/>
                  <a:gd name="connsiteY7" fmla="*/ 147912 h 950755"/>
                  <a:gd name="connsiteX0" fmla="*/ 4740 w 310095"/>
                  <a:gd name="connsiteY0" fmla="*/ 147912 h 930292"/>
                  <a:gd name="connsiteX1" fmla="*/ 145707 w 310095"/>
                  <a:gd name="connsiteY1" fmla="*/ 6945 h 930292"/>
                  <a:gd name="connsiteX2" fmla="*/ 305747 w 310095"/>
                  <a:gd name="connsiteY2" fmla="*/ 6546 h 930292"/>
                  <a:gd name="connsiteX3" fmla="*/ 308595 w 310095"/>
                  <a:gd name="connsiteY3" fmla="*/ 785017 h 930292"/>
                  <a:gd name="connsiteX4" fmla="*/ 247420 w 310095"/>
                  <a:gd name="connsiteY4" fmla="*/ 930292 h 930292"/>
                  <a:gd name="connsiteX5" fmla="*/ 0 w 310095"/>
                  <a:gd name="connsiteY5" fmla="*/ 914784 h 930292"/>
                  <a:gd name="connsiteX6" fmla="*/ 4740 w 310095"/>
                  <a:gd name="connsiteY6" fmla="*/ 147912 h 930292"/>
                  <a:gd name="connsiteX0" fmla="*/ 4740 w 305816"/>
                  <a:gd name="connsiteY0" fmla="*/ 147912 h 957602"/>
                  <a:gd name="connsiteX1" fmla="*/ 145707 w 305816"/>
                  <a:gd name="connsiteY1" fmla="*/ 6945 h 957602"/>
                  <a:gd name="connsiteX2" fmla="*/ 305747 w 305816"/>
                  <a:gd name="connsiteY2" fmla="*/ 6546 h 957602"/>
                  <a:gd name="connsiteX3" fmla="*/ 298605 w 305816"/>
                  <a:gd name="connsiteY3" fmla="*/ 920165 h 957602"/>
                  <a:gd name="connsiteX4" fmla="*/ 247420 w 305816"/>
                  <a:gd name="connsiteY4" fmla="*/ 930292 h 957602"/>
                  <a:gd name="connsiteX5" fmla="*/ 0 w 305816"/>
                  <a:gd name="connsiteY5" fmla="*/ 914784 h 957602"/>
                  <a:gd name="connsiteX6" fmla="*/ 4740 w 305816"/>
                  <a:gd name="connsiteY6" fmla="*/ 147912 h 957602"/>
                  <a:gd name="connsiteX0" fmla="*/ 4740 w 305816"/>
                  <a:gd name="connsiteY0" fmla="*/ 147912 h 1022877"/>
                  <a:gd name="connsiteX1" fmla="*/ 145707 w 305816"/>
                  <a:gd name="connsiteY1" fmla="*/ 6945 h 1022877"/>
                  <a:gd name="connsiteX2" fmla="*/ 305747 w 305816"/>
                  <a:gd name="connsiteY2" fmla="*/ 6546 h 1022877"/>
                  <a:gd name="connsiteX3" fmla="*/ 298605 w 305816"/>
                  <a:gd name="connsiteY3" fmla="*/ 920165 h 1022877"/>
                  <a:gd name="connsiteX4" fmla="*/ 0 w 305816"/>
                  <a:gd name="connsiteY4" fmla="*/ 914784 h 1022877"/>
                  <a:gd name="connsiteX5" fmla="*/ 4740 w 305816"/>
                  <a:gd name="connsiteY5" fmla="*/ 147912 h 1022877"/>
                  <a:gd name="connsiteX0" fmla="*/ 4740 w 305816"/>
                  <a:gd name="connsiteY0" fmla="*/ 147912 h 971404"/>
                  <a:gd name="connsiteX1" fmla="*/ 145707 w 305816"/>
                  <a:gd name="connsiteY1" fmla="*/ 6945 h 971404"/>
                  <a:gd name="connsiteX2" fmla="*/ 305747 w 305816"/>
                  <a:gd name="connsiteY2" fmla="*/ 6546 h 971404"/>
                  <a:gd name="connsiteX3" fmla="*/ 298605 w 305816"/>
                  <a:gd name="connsiteY3" fmla="*/ 920165 h 971404"/>
                  <a:gd name="connsiteX4" fmla="*/ 0 w 305816"/>
                  <a:gd name="connsiteY4" fmla="*/ 914784 h 971404"/>
                  <a:gd name="connsiteX5" fmla="*/ 4740 w 305816"/>
                  <a:gd name="connsiteY5" fmla="*/ 147912 h 971404"/>
                  <a:gd name="connsiteX0" fmla="*/ 4740 w 305816"/>
                  <a:gd name="connsiteY0" fmla="*/ 147912 h 920165"/>
                  <a:gd name="connsiteX1" fmla="*/ 145707 w 305816"/>
                  <a:gd name="connsiteY1" fmla="*/ 6945 h 920165"/>
                  <a:gd name="connsiteX2" fmla="*/ 305747 w 305816"/>
                  <a:gd name="connsiteY2" fmla="*/ 6546 h 920165"/>
                  <a:gd name="connsiteX3" fmla="*/ 298605 w 305816"/>
                  <a:gd name="connsiteY3" fmla="*/ 920165 h 920165"/>
                  <a:gd name="connsiteX4" fmla="*/ 0 w 305816"/>
                  <a:gd name="connsiteY4" fmla="*/ 914784 h 920165"/>
                  <a:gd name="connsiteX5" fmla="*/ 4740 w 305816"/>
                  <a:gd name="connsiteY5" fmla="*/ 147912 h 920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816" h="920165">
                    <a:moveTo>
                      <a:pt x="4740" y="147912"/>
                    </a:moveTo>
                    <a:cubicBezTo>
                      <a:pt x="4740" y="70058"/>
                      <a:pt x="67853" y="6945"/>
                      <a:pt x="145707" y="6945"/>
                    </a:cubicBezTo>
                    <a:cubicBezTo>
                      <a:pt x="196349" y="6945"/>
                      <a:pt x="286426" y="-8410"/>
                      <a:pt x="305747" y="6546"/>
                    </a:cubicBezTo>
                    <a:cubicBezTo>
                      <a:pt x="306696" y="266036"/>
                      <a:pt x="297656" y="660675"/>
                      <a:pt x="298605" y="920165"/>
                    </a:cubicBezTo>
                    <a:cubicBezTo>
                      <a:pt x="227550" y="911253"/>
                      <a:pt x="120808" y="922448"/>
                      <a:pt x="0" y="914784"/>
                    </a:cubicBezTo>
                    <a:lnTo>
                      <a:pt x="4740" y="147912"/>
                    </a:lnTo>
                    <a:close/>
                  </a:path>
                </a:pathLst>
              </a:custGeom>
              <a:solidFill>
                <a:srgbClr val="D15927"/>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370430408"/>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8B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chemeClr val="bg1"/>
                </a:solidFill>
              </a:rPr>
              <a:t>PRACTICE</a:t>
            </a:r>
            <a:br>
              <a:rPr lang="en-US" sz="4500" dirty="0">
                <a:solidFill>
                  <a:schemeClr val="bg1"/>
                </a:solidFill>
              </a:rPr>
            </a:br>
            <a:r>
              <a:rPr lang="en-US" sz="4500" dirty="0">
                <a:solidFill>
                  <a:srgbClr val="A7CCEA"/>
                </a:solidFill>
              </a:rPr>
              <a:t>OMITTED ITEMS</a:t>
            </a:r>
          </a:p>
        </p:txBody>
      </p:sp>
    </p:spTree>
    <p:extLst>
      <p:ext uri="{BB962C8B-B14F-4D97-AF65-F5344CB8AC3E}">
        <p14:creationId xmlns:p14="http://schemas.microsoft.com/office/powerpoint/2010/main" val="32028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idx="4294967295"/>
          </p:nvPr>
        </p:nvSpPr>
        <p:spPr>
          <a:xfrm>
            <a:off x="378656" y="358954"/>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trike="noStrike" cap="none" baseline="0" dirty="0">
                <a:ea typeface="Calibri"/>
                <a:sym typeface="Calibri"/>
              </a:rPr>
              <a:t>ASQ-3: Interpretation</a:t>
            </a:r>
          </a:p>
        </p:txBody>
      </p:sp>
      <p:sp>
        <p:nvSpPr>
          <p:cNvPr id="370" name="Shape 370"/>
          <p:cNvSpPr txBox="1">
            <a:spLocks noGrp="1"/>
          </p:cNvSpPr>
          <p:nvPr>
            <p:ph type="body" idx="4294967295"/>
          </p:nvPr>
        </p:nvSpPr>
        <p:spPr>
          <a:xfrm>
            <a:off x="457200" y="1828800"/>
            <a:ext cx="8229600" cy="300437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C8A7D"/>
              </a:buClr>
              <a:buSzPct val="100000"/>
              <a:buFont typeface="Calibri"/>
              <a:buChar char="•"/>
            </a:pPr>
            <a:r>
              <a:rPr lang="en-US" sz="2200" dirty="0">
                <a:ea typeface="Calibri"/>
                <a:sym typeface="Calibri"/>
              </a:rPr>
              <a:t>Possible Concern</a:t>
            </a:r>
            <a:r>
              <a:rPr lang="en-US" sz="2200" u="none" strike="noStrike" cap="none" baseline="0" dirty="0">
                <a:ea typeface="Calibri"/>
                <a:sym typeface="Calibri"/>
              </a:rPr>
              <a:t>:</a:t>
            </a:r>
            <a:r>
              <a:rPr lang="en-US" sz="2200" u="none" strike="noStrike" cap="none" baseline="0" dirty="0">
                <a:solidFill>
                  <a:schemeClr val="lt1"/>
                </a:solidFill>
                <a:ea typeface="Calibri"/>
                <a:sym typeface="Calibri"/>
              </a:rPr>
              <a:t> </a:t>
            </a:r>
            <a:r>
              <a:rPr lang="en-US" sz="2200" u="none" strike="noStrike" cap="none" baseline="0" dirty="0">
                <a:solidFill>
                  <a:srgbClr val="D15927"/>
                </a:solidFill>
                <a:ea typeface="Calibri"/>
                <a:sym typeface="Calibri"/>
              </a:rPr>
              <a:t>Problem</a:t>
            </a:r>
          </a:p>
          <a:p>
            <a:pPr marL="342900" marR="0" lvl="0" indent="-342900" algn="l" rtl="0">
              <a:lnSpc>
                <a:spcPct val="90000"/>
              </a:lnSpc>
              <a:spcBef>
                <a:spcPts val="640"/>
              </a:spcBef>
              <a:spcAft>
                <a:spcPts val="0"/>
              </a:spcAft>
              <a:buClr>
                <a:schemeClr val="lt1"/>
              </a:buClr>
              <a:buFont typeface="Calibri"/>
              <a:buNone/>
            </a:pPr>
            <a:endParaRPr sz="2200" u="none" strike="noStrike" cap="none" baseline="0" dirty="0">
              <a:solidFill>
                <a:schemeClr val="lt1"/>
              </a:solidFill>
              <a:ea typeface="Calibri"/>
              <a:sym typeface="Calibri"/>
            </a:endParaRPr>
          </a:p>
          <a:p>
            <a:pPr marL="342900" marR="0" lvl="2" indent="-342900" algn="l" rtl="0">
              <a:lnSpc>
                <a:spcPct val="90000"/>
              </a:lnSpc>
              <a:spcBef>
                <a:spcPts val="720"/>
              </a:spcBef>
              <a:spcAft>
                <a:spcPts val="0"/>
              </a:spcAft>
              <a:buClr>
                <a:srgbClr val="0C8A7D"/>
              </a:buClr>
              <a:buSzPct val="112500"/>
              <a:buFont typeface="Calibri"/>
              <a:buChar char="•"/>
            </a:pPr>
            <a:r>
              <a:rPr lang="en-US" sz="2200" dirty="0">
                <a:solidFill>
                  <a:schemeClr val="bg1">
                    <a:lumMod val="75000"/>
                  </a:schemeClr>
                </a:solidFill>
                <a:ea typeface="Calibri"/>
                <a:sym typeface="Calibri"/>
              </a:rPr>
              <a:t>Monitoring Range</a:t>
            </a:r>
            <a:r>
              <a:rPr lang="en-US" sz="2200" u="none" strike="noStrike" cap="none" baseline="0" dirty="0">
                <a:ea typeface="Calibri"/>
                <a:sym typeface="Calibri"/>
              </a:rPr>
              <a:t>: </a:t>
            </a:r>
            <a:r>
              <a:rPr lang="en-US" sz="2200" u="none" strike="noStrike" cap="none" baseline="0" dirty="0">
                <a:solidFill>
                  <a:schemeClr val="lt1"/>
                </a:solidFill>
                <a:ea typeface="Calibri"/>
                <a:sym typeface="Calibri"/>
              </a:rPr>
              <a:t> </a:t>
            </a:r>
            <a:r>
              <a:rPr lang="en-US" sz="2200" u="none" strike="noStrike" cap="none" baseline="0" dirty="0">
                <a:solidFill>
                  <a:schemeClr val="accent4"/>
                </a:solidFill>
                <a:ea typeface="Calibri"/>
                <a:sym typeface="Calibri"/>
              </a:rPr>
              <a:t>May have a problem</a:t>
            </a:r>
          </a:p>
          <a:p>
            <a:pPr marL="342900" lvl="2" indent="-342900">
              <a:spcBef>
                <a:spcPts val="560"/>
              </a:spcBef>
              <a:buClr>
                <a:srgbClr val="0C8A7D"/>
              </a:buClr>
            </a:pPr>
            <a:endParaRPr sz="2200" u="none" strike="noStrike" cap="none" baseline="0" dirty="0">
              <a:solidFill>
                <a:srgbClr val="FF6600"/>
              </a:solidFill>
              <a:ea typeface="Calibri"/>
              <a:sym typeface="Calibri"/>
            </a:endParaRPr>
          </a:p>
          <a:p>
            <a:pPr marL="342900" marR="0" lvl="1" indent="-342900" algn="l" rtl="0">
              <a:lnSpc>
                <a:spcPct val="90000"/>
              </a:lnSpc>
              <a:spcBef>
                <a:spcPts val="720"/>
              </a:spcBef>
              <a:spcAft>
                <a:spcPts val="0"/>
              </a:spcAft>
              <a:buClr>
                <a:srgbClr val="0C8A7D"/>
              </a:buClr>
              <a:buSzPct val="112500"/>
              <a:buFont typeface="Calibri"/>
              <a:buChar char="•"/>
            </a:pPr>
            <a:r>
              <a:rPr lang="en-US" sz="2200" u="none" strike="noStrike" cap="none" baseline="0" dirty="0">
                <a:ea typeface="Calibri"/>
                <a:sym typeface="Calibri"/>
              </a:rPr>
              <a:t>Typically Developing Range: </a:t>
            </a:r>
            <a:r>
              <a:rPr lang="en-US" sz="2200" u="none" strike="noStrike" cap="none" baseline="0" dirty="0">
                <a:solidFill>
                  <a:srgbClr val="0C8A7D"/>
                </a:solidFill>
                <a:ea typeface="Calibri"/>
                <a:sym typeface="Calibri"/>
              </a:rPr>
              <a:t>No Problem </a:t>
            </a:r>
          </a:p>
          <a:p>
            <a:pPr marL="342900" lvl="2" indent="-342900">
              <a:spcBef>
                <a:spcPts val="480"/>
              </a:spcBef>
              <a:buClr>
                <a:srgbClr val="0C8A7D"/>
              </a:buClr>
            </a:pPr>
            <a:endParaRPr sz="2200" u="none" strike="noStrike" cap="none" baseline="0" dirty="0">
              <a:solidFill>
                <a:schemeClr val="lt1"/>
              </a:solidFill>
              <a:ea typeface="Calibri"/>
              <a:sym typeface="Calibri"/>
            </a:endParaRPr>
          </a:p>
          <a:p>
            <a:pPr marL="342900" marR="0" lvl="0" indent="-342900" algn="l" rtl="0">
              <a:lnSpc>
                <a:spcPct val="90000"/>
              </a:lnSpc>
              <a:spcBef>
                <a:spcPts val="640"/>
              </a:spcBef>
              <a:spcAft>
                <a:spcPts val="0"/>
              </a:spcAft>
              <a:buClr>
                <a:srgbClr val="0C8A7D"/>
              </a:buClr>
              <a:buSzPct val="100000"/>
              <a:buFont typeface="Calibri"/>
              <a:buChar char="•"/>
            </a:pPr>
            <a:r>
              <a:rPr lang="en-US" sz="2200" u="none" strike="noStrike" cap="none" baseline="0" dirty="0">
                <a:ea typeface="Calibri"/>
                <a:sym typeface="Calibri"/>
              </a:rPr>
              <a:t>Parent concerns</a:t>
            </a:r>
          </a:p>
        </p:txBody>
      </p:sp>
    </p:spTree>
    <p:extLst>
      <p:ext uri="{BB962C8B-B14F-4D97-AF65-F5344CB8AC3E}">
        <p14:creationId xmlns:p14="http://schemas.microsoft.com/office/powerpoint/2010/main" val="538236056"/>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body" idx="4294967295"/>
          </p:nvPr>
        </p:nvSpPr>
        <p:spPr>
          <a:xfrm>
            <a:off x="374073" y="288722"/>
            <a:ext cx="8617527" cy="2454478"/>
          </a:xfrm>
          <a:prstGeom prst="rect">
            <a:avLst/>
          </a:prstGeom>
          <a:noFill/>
          <a:ln>
            <a:noFill/>
          </a:ln>
        </p:spPr>
        <p:txBody>
          <a:bodyPr wrap="square" lIns="91425" tIns="45700" rIns="91425" bIns="45700" anchor="t" anchorCtr="0">
            <a:spAutoFit/>
          </a:bodyPr>
          <a:lstStyle/>
          <a:p>
            <a:pPr marL="342900" marR="0" lvl="0" indent="-342900" rtl="0">
              <a:lnSpc>
                <a:spcPct val="100000"/>
              </a:lnSpc>
              <a:spcBef>
                <a:spcPts val="720"/>
              </a:spcBef>
              <a:spcAft>
                <a:spcPts val="0"/>
              </a:spcAft>
              <a:buClr>
                <a:schemeClr val="lt1"/>
              </a:buClr>
              <a:buSzPct val="25000"/>
              <a:buFont typeface="Calibri"/>
              <a:buNone/>
            </a:pPr>
            <a:r>
              <a:rPr lang="en-US" sz="4000" b="1" strike="noStrike" cap="none" baseline="0" dirty="0">
                <a:solidFill>
                  <a:srgbClr val="712A82"/>
                </a:solidFill>
                <a:ea typeface="Calibri"/>
                <a:sym typeface="Calibri"/>
              </a:rPr>
              <a:t>SCREENING TRAINING:</a:t>
            </a:r>
          </a:p>
          <a:p>
            <a:pPr marL="342900" marR="0" lvl="0" indent="-342900" rtl="0">
              <a:lnSpc>
                <a:spcPct val="100000"/>
              </a:lnSpc>
              <a:spcBef>
                <a:spcPts val="720"/>
              </a:spcBef>
              <a:spcAft>
                <a:spcPts val="0"/>
              </a:spcAft>
              <a:buClr>
                <a:schemeClr val="lt1"/>
              </a:buClr>
              <a:buSzPct val="25000"/>
              <a:buFont typeface="Calibri"/>
              <a:buNone/>
            </a:pPr>
            <a:r>
              <a:rPr lang="en-US" sz="3200" b="1" strike="noStrike" cap="none" baseline="0" dirty="0">
                <a:ea typeface="Calibri"/>
                <a:sym typeface="Calibri"/>
              </a:rPr>
              <a:t>Ages &amp; Stages Questionnaires:</a:t>
            </a:r>
          </a:p>
          <a:p>
            <a:pPr marL="342900" marR="0" lvl="0" indent="-342900" rtl="0">
              <a:lnSpc>
                <a:spcPct val="100000"/>
              </a:lnSpc>
              <a:spcBef>
                <a:spcPts val="720"/>
              </a:spcBef>
              <a:spcAft>
                <a:spcPts val="0"/>
              </a:spcAft>
              <a:buClr>
                <a:schemeClr val="lt1"/>
              </a:buClr>
              <a:buSzPct val="25000"/>
              <a:buFont typeface="Calibri"/>
              <a:buNone/>
            </a:pPr>
            <a:r>
              <a:rPr lang="en-US" sz="3200" b="1" strike="noStrike" cap="none" baseline="0" dirty="0">
                <a:ea typeface="Calibri"/>
                <a:sym typeface="Calibri"/>
              </a:rPr>
              <a:t>Social-Emotional,</a:t>
            </a:r>
          </a:p>
          <a:p>
            <a:pPr marL="342900" marR="0" lvl="0" indent="-342900" rtl="0">
              <a:lnSpc>
                <a:spcPct val="100000"/>
              </a:lnSpc>
              <a:spcBef>
                <a:spcPts val="720"/>
              </a:spcBef>
              <a:spcAft>
                <a:spcPts val="0"/>
              </a:spcAft>
              <a:buClr>
                <a:schemeClr val="lt1"/>
              </a:buClr>
              <a:buSzPct val="25000"/>
              <a:buFont typeface="Calibri"/>
              <a:buNone/>
            </a:pPr>
            <a:r>
              <a:rPr lang="en-US" sz="3200" b="1" strike="noStrike" cap="none" baseline="0" dirty="0">
                <a:ea typeface="Calibri"/>
                <a:sym typeface="Calibri"/>
              </a:rPr>
              <a:t>2</a:t>
            </a:r>
            <a:r>
              <a:rPr lang="en-US" sz="3200" b="1" strike="noStrike" cap="none" baseline="30000" dirty="0">
                <a:ea typeface="Calibri"/>
                <a:sym typeface="Calibri"/>
              </a:rPr>
              <a:t>nd</a:t>
            </a:r>
            <a:r>
              <a:rPr lang="en-US" sz="3200" b="1" strike="noStrike" cap="none" baseline="0" dirty="0">
                <a:ea typeface="Calibri"/>
                <a:sym typeface="Calibri"/>
              </a:rPr>
              <a:t> Edition (ASQ:SE-2)</a:t>
            </a:r>
          </a:p>
        </p:txBody>
      </p:sp>
      <p:pic>
        <p:nvPicPr>
          <p:cNvPr id="1026" name="Picture 2" descr="ASQ&amp;#174;:SE-2 in Spanish Starter Kit">
            <a:extLst>
              <a:ext uri="{FF2B5EF4-FFF2-40B4-BE49-F238E27FC236}">
                <a16:creationId xmlns:a16="http://schemas.microsoft.com/office/drawing/2014/main" id="{1C985076-52F5-46A2-B126-B90810622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662670" cy="43626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17D7FE5-6C04-2814-8F26-ECE666AD3DB4}"/>
              </a:ext>
            </a:extLst>
          </p:cNvPr>
          <p:cNvSpPr>
            <a:spLocks noChangeArrowheads="1"/>
          </p:cNvSpPr>
          <p:nvPr/>
        </p:nvSpPr>
        <p:spPr bwMode="auto">
          <a:xfrm>
            <a:off x="344796" y="5715000"/>
            <a:ext cx="4913004" cy="49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174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900" dirty="0"/>
              <a:t>Ages &amp; Stages Questionnaires® and ASQ® are registered trademarks of and the ASQ logos are owned by Paul H. Brookes Publishing Co., Inc. </a:t>
            </a:r>
          </a:p>
          <a:p>
            <a:pPr lvl="0"/>
            <a:r>
              <a:rPr lang="en-US" altLang="en-US" sz="900" dirty="0"/>
              <a:t>Copyright © 2018 Paul H. Brookes Publishing Co. All rights reserved.</a:t>
            </a:r>
            <a:endParaRPr kumimoji="0" lang="en-US" altLang="en-US" sz="900" u="none" strike="noStrike" cap="none" normalizeH="0" baseline="0" dirty="0">
              <a:ln>
                <a:noFill/>
              </a:ln>
              <a:effectLst/>
            </a:endParaRPr>
          </a:p>
        </p:txBody>
      </p:sp>
    </p:spTree>
    <p:extLst>
      <p:ext uri="{BB962C8B-B14F-4D97-AF65-F5344CB8AC3E}">
        <p14:creationId xmlns:p14="http://schemas.microsoft.com/office/powerpoint/2010/main" val="2873516819"/>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body" idx="4294967295"/>
          </p:nvPr>
        </p:nvSpPr>
        <p:spPr>
          <a:xfrm>
            <a:off x="374073" y="304800"/>
            <a:ext cx="7481455" cy="707846"/>
          </a:xfrm>
          <a:prstGeom prst="rect">
            <a:avLst/>
          </a:prstGeom>
          <a:noFill/>
          <a:ln>
            <a:noFill/>
          </a:ln>
        </p:spPr>
        <p:txBody>
          <a:bodyPr lIns="91425" tIns="45700" rIns="91425" bIns="45700" anchor="t" anchorCtr="0">
            <a:spAutoFit/>
          </a:bodyPr>
          <a:lstStyle/>
          <a:p>
            <a:pPr marL="342900" marR="0" lvl="0" indent="-342900" rtl="0">
              <a:lnSpc>
                <a:spcPct val="100000"/>
              </a:lnSpc>
              <a:spcBef>
                <a:spcPts val="720"/>
              </a:spcBef>
              <a:spcAft>
                <a:spcPts val="0"/>
              </a:spcAft>
              <a:buClr>
                <a:schemeClr val="lt1"/>
              </a:buClr>
              <a:buSzPct val="25000"/>
              <a:buFont typeface="Calibri"/>
              <a:buNone/>
            </a:pPr>
            <a:r>
              <a:rPr lang="en-US" sz="4000" b="1" strike="noStrike" cap="none" baseline="0" dirty="0">
                <a:solidFill>
                  <a:srgbClr val="712A82"/>
                </a:solidFill>
                <a:ea typeface="Calibri"/>
                <a:sym typeface="Calibri"/>
              </a:rPr>
              <a:t>What Is The ASQ:SE-2</a:t>
            </a:r>
          </a:p>
        </p:txBody>
      </p:sp>
      <p:sp>
        <p:nvSpPr>
          <p:cNvPr id="6" name="Rectangle 5">
            <a:extLst>
              <a:ext uri="{FF2B5EF4-FFF2-40B4-BE49-F238E27FC236}">
                <a16:creationId xmlns:a16="http://schemas.microsoft.com/office/drawing/2014/main" id="{E845740E-CD2E-6D15-482B-AC8876BDABD3}"/>
              </a:ext>
            </a:extLst>
          </p:cNvPr>
          <p:cNvSpPr>
            <a:spLocks noChangeArrowheads="1"/>
          </p:cNvSpPr>
          <p:nvPr/>
        </p:nvSpPr>
        <p:spPr bwMode="auto">
          <a:xfrm>
            <a:off x="1022984" y="6091918"/>
            <a:ext cx="5406801" cy="26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174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u="none" strike="noStrike" cap="none" normalizeH="0" baseline="0" dirty="0">
                <a:ln>
                  <a:noFill/>
                </a:ln>
                <a:effectLst/>
              </a:rPr>
              <a:t>Copyright © 2022 | Paul H. Brookes Publishing Co., Inc. All Rights Reserved.</a:t>
            </a:r>
          </a:p>
        </p:txBody>
      </p:sp>
      <p:sp>
        <p:nvSpPr>
          <p:cNvPr id="5" name="Content Placeholder 2">
            <a:extLst>
              <a:ext uri="{FF2B5EF4-FFF2-40B4-BE49-F238E27FC236}">
                <a16:creationId xmlns:a16="http://schemas.microsoft.com/office/drawing/2014/main" id="{E72A3D62-B66E-AF14-688A-EF90445B9844}"/>
              </a:ext>
            </a:extLst>
          </p:cNvPr>
          <p:cNvSpPr txBox="1">
            <a:spLocks/>
          </p:cNvSpPr>
          <p:nvPr/>
        </p:nvSpPr>
        <p:spPr>
          <a:xfrm>
            <a:off x="374073" y="1292225"/>
            <a:ext cx="6901816" cy="39655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200"/>
              </a:spcBef>
              <a:spcAft>
                <a:spcPts val="1200"/>
              </a:spcAft>
              <a:buClr>
                <a:srgbClr val="0C8A7D"/>
              </a:buClr>
              <a:defRPr/>
            </a:pPr>
            <a:r>
              <a:rPr lang="en-US" sz="2400" dirty="0">
                <a:solidFill>
                  <a:schemeClr val="tx1">
                    <a:lumMod val="75000"/>
                  </a:schemeClr>
                </a:solidFill>
                <a:latin typeface="Arial" panose="020B0604020202020204" pitchFamily="34" charset="0"/>
              </a:rPr>
              <a:t>Questionnaire that identifies young children at risk for social or emotional difficulties</a:t>
            </a:r>
          </a:p>
          <a:p>
            <a:pPr>
              <a:spcBef>
                <a:spcPts val="1200"/>
              </a:spcBef>
              <a:spcAft>
                <a:spcPts val="1200"/>
              </a:spcAft>
              <a:buClr>
                <a:srgbClr val="0C8A7D"/>
              </a:buClr>
            </a:pPr>
            <a:r>
              <a:rPr lang="en-US" sz="2400" dirty="0">
                <a:solidFill>
                  <a:schemeClr val="tx1">
                    <a:lumMod val="75000"/>
                  </a:schemeClr>
                </a:solidFill>
                <a:latin typeface="Arial" panose="020B0604020202020204" pitchFamily="34" charset="0"/>
              </a:rPr>
              <a:t>Designed for parents to complete </a:t>
            </a:r>
          </a:p>
          <a:p>
            <a:pPr>
              <a:lnSpc>
                <a:spcPct val="100000"/>
              </a:lnSpc>
              <a:spcBef>
                <a:spcPts val="1200"/>
              </a:spcBef>
              <a:spcAft>
                <a:spcPts val="1200"/>
              </a:spcAft>
              <a:buClr>
                <a:srgbClr val="0C8A7D"/>
              </a:buClr>
              <a:defRPr/>
            </a:pPr>
            <a:r>
              <a:rPr lang="en-US" sz="2400" dirty="0">
                <a:solidFill>
                  <a:schemeClr val="tx1">
                    <a:lumMod val="75000"/>
                  </a:schemeClr>
                </a:solidFill>
                <a:latin typeface="Arial" panose="020B0604020202020204" pitchFamily="34" charset="0"/>
              </a:rPr>
              <a:t>Research shows that if only the ASQ-3 is administered, many children who have social-emotional needs will be missed.</a:t>
            </a:r>
            <a:endParaRPr lang="en-US" sz="1800" dirty="0">
              <a:latin typeface="Arial" panose="020B0604020202020204" pitchFamily="34" charset="0"/>
            </a:endParaRPr>
          </a:p>
        </p:txBody>
      </p:sp>
    </p:spTree>
    <p:extLst>
      <p:ext uri="{BB962C8B-B14F-4D97-AF65-F5344CB8AC3E}">
        <p14:creationId xmlns:p14="http://schemas.microsoft.com/office/powerpoint/2010/main" val="366477524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58487" y="224663"/>
            <a:ext cx="7169727" cy="918338"/>
          </a:xfrm>
        </p:spPr>
        <p:txBody>
          <a:bodyPr>
            <a:normAutofit/>
          </a:bodyPr>
          <a:lstStyle/>
          <a:p>
            <a:pPr>
              <a:defRPr/>
            </a:pPr>
            <a:r>
              <a:rPr lang="en-US" altLang="en-US" dirty="0"/>
              <a:t>ASQ:SE-2 Domains</a:t>
            </a:r>
          </a:p>
        </p:txBody>
      </p:sp>
      <p:sp>
        <p:nvSpPr>
          <p:cNvPr id="4" name="Slide Number Placeholder 3"/>
          <p:cNvSpPr>
            <a:spLocks noGrp="1"/>
          </p:cNvSpPr>
          <p:nvPr>
            <p:ph type="sldNum" sz="quarter" idx="12"/>
          </p:nvPr>
        </p:nvSpPr>
        <p:spPr/>
        <p:txBody>
          <a:bodyPr/>
          <a:lstStyle/>
          <a:p>
            <a:pPr>
              <a:defRPr/>
            </a:pPr>
            <a:fld id="{51C2D4F9-97E2-45A6-9778-A32AD97A097B}" type="slidenum">
              <a:rPr lang="en-US" smtClean="0">
                <a:solidFill>
                  <a:srgbClr val="006699"/>
                </a:solidFill>
              </a:rPr>
              <a:pPr>
                <a:defRPr/>
              </a:pPr>
              <a:t>24</a:t>
            </a:fld>
            <a:endParaRPr lang="en-US" dirty="0">
              <a:solidFill>
                <a:srgbClr val="006699"/>
              </a:solidFill>
            </a:endParaRPr>
          </a:p>
        </p:txBody>
      </p:sp>
      <p:sp>
        <p:nvSpPr>
          <p:cNvPr id="6" name="TextBox 5"/>
          <p:cNvSpPr txBox="1"/>
          <p:nvPr/>
        </p:nvSpPr>
        <p:spPr>
          <a:xfrm>
            <a:off x="434687" y="1450062"/>
            <a:ext cx="3886200" cy="4001095"/>
          </a:xfrm>
          <a:prstGeom prst="rect">
            <a:avLst/>
          </a:prstGeom>
          <a:noFill/>
        </p:spPr>
        <p:txBody>
          <a:bodyPr>
            <a:spAutoFit/>
          </a:bodyPr>
          <a:lstStyle/>
          <a:p>
            <a:pPr eaLnBrk="0" fontAlgn="base" hangingPunct="0">
              <a:spcBef>
                <a:spcPct val="0"/>
              </a:spcBef>
              <a:spcAft>
                <a:spcPct val="0"/>
              </a:spcAft>
              <a:defRPr/>
            </a:pPr>
            <a:r>
              <a:rPr lang="en-US" sz="2000" b="1" kern="1200" dirty="0">
                <a:solidFill>
                  <a:srgbClr val="712A82"/>
                </a:solidFill>
                <a:latin typeface="Arial" panose="020B0604020202020204" pitchFamily="34" charset="0"/>
                <a:cs typeface="Arial" panose="020B0604020202020204" pitchFamily="34" charset="0"/>
              </a:rPr>
              <a:t>Self-Regulation: </a:t>
            </a:r>
            <a:r>
              <a:rPr lang="en-US" sz="1600" kern="1200" dirty="0">
                <a:solidFill>
                  <a:srgbClr val="006699">
                    <a:lumMod val="75000"/>
                  </a:srgbClr>
                </a:solidFill>
                <a:latin typeface="Arial" panose="020B0604020202020204" pitchFamily="34" charset="0"/>
                <a:cs typeface="Arial" panose="020B0604020202020204" pitchFamily="34" charset="0"/>
              </a:rPr>
              <a:t>Does your child settle herself down after exciting activities?</a:t>
            </a:r>
            <a:endParaRPr lang="en-US" sz="2000" kern="1200" dirty="0">
              <a:solidFill>
                <a:srgbClr val="006699">
                  <a:lumMod val="75000"/>
                </a:srgbClr>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US" sz="2000" kern="1200" dirty="0">
              <a:solidFill>
                <a:srgbClr val="006699"/>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2000" b="1" kern="1200" dirty="0">
                <a:solidFill>
                  <a:srgbClr val="0C8A7D"/>
                </a:solidFill>
                <a:latin typeface="Arial" panose="020B0604020202020204" pitchFamily="34" charset="0"/>
                <a:cs typeface="Arial" panose="020B0604020202020204" pitchFamily="34" charset="0"/>
              </a:rPr>
              <a:t>Compliance: </a:t>
            </a:r>
            <a:r>
              <a:rPr lang="en-US" sz="1600" kern="1200" dirty="0">
                <a:solidFill>
                  <a:srgbClr val="006699">
                    <a:lumMod val="75000"/>
                  </a:srgbClr>
                </a:solidFill>
                <a:latin typeface="Arial" panose="020B0604020202020204" pitchFamily="34" charset="0"/>
                <a:cs typeface="Arial" panose="020B0604020202020204" pitchFamily="34" charset="0"/>
              </a:rPr>
              <a:t>Does your child do what you ask him to do?</a:t>
            </a:r>
          </a:p>
          <a:p>
            <a:pPr eaLnBrk="0" fontAlgn="base" hangingPunct="0">
              <a:spcBef>
                <a:spcPct val="0"/>
              </a:spcBef>
              <a:spcAft>
                <a:spcPct val="0"/>
              </a:spcAft>
              <a:defRPr/>
            </a:pPr>
            <a:endParaRPr lang="en-US" sz="2000" kern="1200" dirty="0">
              <a:solidFill>
                <a:srgbClr val="FF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2000" b="1" kern="1200" dirty="0">
                <a:solidFill>
                  <a:srgbClr val="D15927"/>
                </a:solidFill>
                <a:latin typeface="Arial" panose="020B0604020202020204" pitchFamily="34" charset="0"/>
                <a:cs typeface="Arial" panose="020B0604020202020204" pitchFamily="34" charset="0"/>
              </a:rPr>
              <a:t>Communication: </a:t>
            </a:r>
            <a:r>
              <a:rPr lang="en-US" sz="1600" kern="1200" dirty="0">
                <a:solidFill>
                  <a:srgbClr val="006699">
                    <a:lumMod val="75000"/>
                  </a:srgbClr>
                </a:solidFill>
                <a:latin typeface="Arial" panose="020B0604020202020204" pitchFamily="34" charset="0"/>
                <a:cs typeface="Arial" panose="020B0604020202020204" pitchFamily="34" charset="0"/>
              </a:rPr>
              <a:t>Does your child look at you when you talk to her?</a:t>
            </a:r>
          </a:p>
          <a:p>
            <a:pPr eaLnBrk="0" fontAlgn="base" hangingPunct="0">
              <a:spcBef>
                <a:spcPct val="0"/>
              </a:spcBef>
              <a:spcAft>
                <a:spcPct val="0"/>
              </a:spcAft>
              <a:defRPr/>
            </a:pPr>
            <a:endParaRPr lang="en-US" sz="2000" kern="1200" dirty="0">
              <a:solidFill>
                <a:srgbClr val="78B0E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2000" b="1" kern="1200" dirty="0">
                <a:solidFill>
                  <a:srgbClr val="78B0E0"/>
                </a:solidFill>
                <a:latin typeface="Arial" panose="020B0604020202020204" pitchFamily="34" charset="0"/>
                <a:cs typeface="Arial" panose="020B0604020202020204" pitchFamily="34" charset="0"/>
              </a:rPr>
              <a:t>Adaptive Functioning</a:t>
            </a:r>
            <a:r>
              <a:rPr lang="en-US" sz="2000" kern="1200" dirty="0">
                <a:solidFill>
                  <a:srgbClr val="78B0E0"/>
                </a:solidFill>
                <a:latin typeface="Arial" panose="020B0604020202020204" pitchFamily="34" charset="0"/>
                <a:cs typeface="Arial" panose="020B0604020202020204" pitchFamily="34" charset="0"/>
              </a:rPr>
              <a:t>: </a:t>
            </a:r>
            <a:r>
              <a:rPr lang="en-US" sz="1600" kern="1200" dirty="0">
                <a:solidFill>
                  <a:srgbClr val="006699">
                    <a:lumMod val="75000"/>
                  </a:srgbClr>
                </a:solidFill>
                <a:latin typeface="Arial" panose="020B0604020202020204" pitchFamily="34" charset="0"/>
                <a:cs typeface="Arial" panose="020B0604020202020204" pitchFamily="34" charset="0"/>
              </a:rPr>
              <a:t>Does your child stay away from dangerous things, such as fire     and moving cars?</a:t>
            </a:r>
          </a:p>
          <a:p>
            <a:pPr eaLnBrk="0" fontAlgn="base" hangingPunct="0">
              <a:spcBef>
                <a:spcPct val="0"/>
              </a:spcBef>
              <a:spcAft>
                <a:spcPct val="0"/>
              </a:spcAft>
              <a:defRPr/>
            </a:pPr>
            <a:endParaRPr lang="en-US" sz="1800" kern="1200" dirty="0">
              <a:solidFill>
                <a:srgbClr val="006699"/>
              </a:solidFill>
              <a:latin typeface="Arial" panose="020B0604020202020204" pitchFamily="34" charset="0"/>
              <a:cs typeface="Arial" panose="020B0604020202020204" pitchFamily="34" charset="0"/>
            </a:endParaRPr>
          </a:p>
        </p:txBody>
      </p:sp>
      <p:sp>
        <p:nvSpPr>
          <p:cNvPr id="11" name="TextBox 10"/>
          <p:cNvSpPr txBox="1"/>
          <p:nvPr/>
        </p:nvSpPr>
        <p:spPr>
          <a:xfrm>
            <a:off x="4800600" y="1450062"/>
            <a:ext cx="3886200" cy="2862322"/>
          </a:xfrm>
          <a:prstGeom prst="rect">
            <a:avLst/>
          </a:prstGeom>
          <a:noFill/>
        </p:spPr>
        <p:txBody>
          <a:bodyPr>
            <a:spAutoFit/>
          </a:bodyPr>
          <a:lstStyle/>
          <a:p>
            <a:pPr eaLnBrk="0" fontAlgn="base" hangingPunct="0">
              <a:spcBef>
                <a:spcPct val="0"/>
              </a:spcBef>
              <a:spcAft>
                <a:spcPct val="0"/>
              </a:spcAft>
              <a:defRPr/>
            </a:pPr>
            <a:r>
              <a:rPr lang="en-US" sz="2000" b="1" kern="1200" dirty="0">
                <a:solidFill>
                  <a:srgbClr val="0C8A7D"/>
                </a:solidFill>
                <a:latin typeface="Arial" panose="020B0604020202020204" pitchFamily="34" charset="0"/>
                <a:cs typeface="Arial" panose="020B0604020202020204" pitchFamily="34" charset="0"/>
              </a:rPr>
              <a:t>Autonomy: </a:t>
            </a:r>
            <a:r>
              <a:rPr lang="en-US" sz="1600" kern="1200" dirty="0">
                <a:solidFill>
                  <a:srgbClr val="006699">
                    <a:lumMod val="75000"/>
                  </a:srgbClr>
                </a:solidFill>
                <a:latin typeface="Arial" panose="020B0604020202020204" pitchFamily="34" charset="0"/>
                <a:cs typeface="Arial" panose="020B0604020202020204" pitchFamily="34" charset="0"/>
              </a:rPr>
              <a:t>Does your child cling to you more than you expect?</a:t>
            </a:r>
          </a:p>
          <a:p>
            <a:pPr eaLnBrk="0" fontAlgn="base" hangingPunct="0">
              <a:spcBef>
                <a:spcPct val="0"/>
              </a:spcBef>
              <a:spcAft>
                <a:spcPct val="0"/>
              </a:spcAft>
              <a:defRPr/>
            </a:pPr>
            <a:endParaRPr lang="en-US" sz="2000" kern="1200" dirty="0">
              <a:solidFill>
                <a:srgbClr val="D15927"/>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2000" b="1" kern="1200" dirty="0">
                <a:solidFill>
                  <a:srgbClr val="D15927"/>
                </a:solidFill>
                <a:latin typeface="Arial" panose="020B0604020202020204" pitchFamily="34" charset="0"/>
                <a:cs typeface="Arial" panose="020B0604020202020204" pitchFamily="34" charset="0"/>
              </a:rPr>
              <a:t>Affect (mood): </a:t>
            </a:r>
            <a:r>
              <a:rPr lang="en-US" sz="1600" kern="1200" dirty="0">
                <a:solidFill>
                  <a:srgbClr val="006699">
                    <a:lumMod val="75000"/>
                  </a:srgbClr>
                </a:solidFill>
                <a:latin typeface="Arial" panose="020B0604020202020204" pitchFamily="34" charset="0"/>
                <a:cs typeface="Arial" panose="020B0604020202020204" pitchFamily="34" charset="0"/>
              </a:rPr>
              <a:t>Does your child seem happy?</a:t>
            </a:r>
          </a:p>
          <a:p>
            <a:pPr eaLnBrk="0" fontAlgn="base" hangingPunct="0">
              <a:spcBef>
                <a:spcPct val="0"/>
              </a:spcBef>
              <a:spcAft>
                <a:spcPct val="0"/>
              </a:spcAft>
              <a:defRPr/>
            </a:pPr>
            <a:endParaRPr lang="en-US" sz="2000" b="1" kern="1200" dirty="0">
              <a:solidFill>
                <a:srgbClr val="7030A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2000" b="1" kern="1200" dirty="0">
                <a:solidFill>
                  <a:srgbClr val="712A82"/>
                </a:solidFill>
                <a:latin typeface="Arial" panose="020B0604020202020204" pitchFamily="34" charset="0"/>
                <a:cs typeface="Arial" panose="020B0604020202020204" pitchFamily="34" charset="0"/>
              </a:rPr>
              <a:t>Interactions with People: </a:t>
            </a:r>
            <a:r>
              <a:rPr lang="en-US" sz="1600" kern="1200" dirty="0">
                <a:solidFill>
                  <a:srgbClr val="006699">
                    <a:lumMod val="75000"/>
                  </a:srgbClr>
                </a:solidFill>
                <a:latin typeface="Arial" panose="020B0604020202020204" pitchFamily="34" charset="0"/>
                <a:cs typeface="Arial" panose="020B0604020202020204" pitchFamily="34" charset="0"/>
              </a:rPr>
              <a:t>Does your child try to hurt other children, adults or animals (for example, by kicking or biting)?</a:t>
            </a:r>
          </a:p>
        </p:txBody>
      </p:sp>
    </p:spTree>
    <p:extLst>
      <p:ext uri="{BB962C8B-B14F-4D97-AF65-F5344CB8AC3E}">
        <p14:creationId xmlns:p14="http://schemas.microsoft.com/office/powerpoint/2010/main" val="1448666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idx="4294967295"/>
          </p:nvPr>
        </p:nvSpPr>
        <p:spPr>
          <a:xfrm>
            <a:off x="399473" y="259377"/>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trike="noStrike" cap="none" baseline="0" dirty="0">
                <a:ea typeface="Calibri"/>
                <a:sym typeface="Calibri"/>
              </a:rPr>
              <a:t>ASQ:SE-2 Scoring</a:t>
            </a:r>
          </a:p>
        </p:txBody>
      </p:sp>
      <p:sp>
        <p:nvSpPr>
          <p:cNvPr id="281" name="Shape 281"/>
          <p:cNvSpPr txBox="1">
            <a:spLocks noGrp="1"/>
          </p:cNvSpPr>
          <p:nvPr>
            <p:ph type="body" idx="4294967295"/>
          </p:nvPr>
        </p:nvSpPr>
        <p:spPr>
          <a:xfrm>
            <a:off x="457201" y="1143000"/>
            <a:ext cx="8001000" cy="3581400"/>
          </a:xfrm>
          <a:prstGeom prst="rect">
            <a:avLst/>
          </a:prstGeom>
          <a:noFill/>
          <a:ln>
            <a:noFill/>
          </a:ln>
        </p:spPr>
        <p:txBody>
          <a:bodyPr lIns="0" tIns="0" rIns="0" bIns="0" anchor="t" anchorCtr="0">
            <a:noAutofit/>
          </a:bodyPr>
          <a:lstStyle/>
          <a:p>
            <a:pPr marL="0" indent="0">
              <a:lnSpc>
                <a:spcPct val="100000"/>
              </a:lnSpc>
              <a:spcBef>
                <a:spcPts val="0"/>
              </a:spcBef>
              <a:buClr>
                <a:schemeClr val="lt1"/>
              </a:buClr>
              <a:buNone/>
            </a:pPr>
            <a:r>
              <a:rPr lang="en-US" sz="2400" u="none" strike="noStrike" cap="none" baseline="0" dirty="0">
                <a:ea typeface="Calibri"/>
                <a:sym typeface="Calibri"/>
              </a:rPr>
              <a:t>Response to each item can be:</a:t>
            </a:r>
            <a:br>
              <a:rPr lang="en-US" sz="2400" u="none" strike="noStrike" cap="none" baseline="0" dirty="0">
                <a:ea typeface="Calibri"/>
                <a:sym typeface="Calibri"/>
              </a:rPr>
            </a:br>
            <a:endParaRPr lang="en-US" sz="2400" u="none" strike="noStrike" cap="none" baseline="0" dirty="0">
              <a:ea typeface="Calibri"/>
              <a:sym typeface="Calibri"/>
            </a:endParaRPr>
          </a:p>
          <a:p>
            <a:pPr marL="0" lvl="2" indent="-173736">
              <a:lnSpc>
                <a:spcPct val="100000"/>
              </a:lnSpc>
              <a:spcBef>
                <a:spcPts val="720"/>
              </a:spcBef>
              <a:buClr>
                <a:srgbClr val="0C8A7D"/>
              </a:buClr>
              <a:buSzPct val="100000"/>
              <a:buFont typeface="Calibri"/>
              <a:buChar char="•"/>
            </a:pPr>
            <a:r>
              <a:rPr lang="en-US" sz="2400" u="none" strike="noStrike" cap="none" baseline="0" dirty="0">
                <a:ea typeface="Calibri"/>
                <a:sym typeface="Calibri"/>
              </a:rPr>
              <a:t>“Often or always”</a:t>
            </a:r>
          </a:p>
          <a:p>
            <a:pPr marL="0" lvl="2" indent="-173736">
              <a:lnSpc>
                <a:spcPct val="100000"/>
              </a:lnSpc>
              <a:spcBef>
                <a:spcPts val="720"/>
              </a:spcBef>
              <a:buClr>
                <a:srgbClr val="0C8A7D"/>
              </a:buClr>
              <a:buSzPct val="100000"/>
              <a:buFont typeface="Calibri"/>
              <a:buChar char="•"/>
            </a:pPr>
            <a:r>
              <a:rPr lang="en-US" sz="2400" u="none" strike="noStrike" cap="none" baseline="0" dirty="0">
                <a:ea typeface="Calibri"/>
                <a:sym typeface="Calibri"/>
              </a:rPr>
              <a:t>“Somewhat”</a:t>
            </a:r>
          </a:p>
          <a:p>
            <a:pPr marL="0" lvl="2" indent="-173736">
              <a:lnSpc>
                <a:spcPct val="100000"/>
              </a:lnSpc>
              <a:spcBef>
                <a:spcPts val="720"/>
              </a:spcBef>
              <a:buClr>
                <a:srgbClr val="0C8A7D"/>
              </a:buClr>
              <a:buSzPct val="100000"/>
              <a:buFont typeface="Calibri"/>
              <a:buChar char="•"/>
            </a:pPr>
            <a:r>
              <a:rPr lang="en-US" sz="2400" dirty="0">
                <a:ea typeface="Calibri"/>
                <a:sym typeface="Calibri"/>
              </a:rPr>
              <a:t>“Rarely or Never”</a:t>
            </a:r>
            <a:br>
              <a:rPr lang="en-US" sz="2400" dirty="0">
                <a:ea typeface="Calibri"/>
                <a:sym typeface="Calibri"/>
              </a:rPr>
            </a:br>
            <a:endParaRPr lang="en-US" sz="2400" dirty="0">
              <a:ea typeface="Calibri"/>
              <a:sym typeface="Calibri"/>
            </a:endParaRPr>
          </a:p>
          <a:p>
            <a:pPr marL="0" lvl="2" indent="0">
              <a:lnSpc>
                <a:spcPct val="100000"/>
              </a:lnSpc>
              <a:spcBef>
                <a:spcPts val="720"/>
              </a:spcBef>
              <a:buSzPct val="100000"/>
              <a:buNone/>
            </a:pPr>
            <a:r>
              <a:rPr lang="en-US" sz="2400" u="none" strike="noStrike" cap="none" baseline="0" dirty="0">
                <a:ea typeface="Calibri"/>
                <a:sym typeface="Calibri"/>
              </a:rPr>
              <a:t>In addition, parents are asked to check items that they are concerned about.</a:t>
            </a:r>
          </a:p>
        </p:txBody>
      </p:sp>
    </p:spTree>
    <p:extLst>
      <p:ext uri="{BB962C8B-B14F-4D97-AF65-F5344CB8AC3E}">
        <p14:creationId xmlns:p14="http://schemas.microsoft.com/office/powerpoint/2010/main" val="135433460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idx="4294967295"/>
          </p:nvPr>
        </p:nvSpPr>
        <p:spPr>
          <a:xfrm>
            <a:off x="374073" y="304800"/>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strike="noStrike" cap="none" baseline="0" dirty="0">
                <a:ea typeface="Calibri"/>
                <a:sym typeface="Calibri"/>
              </a:rPr>
              <a:t>ASQ:SE-2 Scoring</a:t>
            </a:r>
          </a:p>
        </p:txBody>
      </p:sp>
      <p:sp>
        <p:nvSpPr>
          <p:cNvPr id="6" name="Shape 281">
            <a:extLst>
              <a:ext uri="{FF2B5EF4-FFF2-40B4-BE49-F238E27FC236}">
                <a16:creationId xmlns:a16="http://schemas.microsoft.com/office/drawing/2014/main" id="{0A55A8DC-BD22-877B-E3AD-ABED31A43E4C}"/>
              </a:ext>
            </a:extLst>
          </p:cNvPr>
          <p:cNvSpPr txBox="1">
            <a:spLocks/>
          </p:cNvSpPr>
          <p:nvPr/>
        </p:nvSpPr>
        <p:spPr>
          <a:xfrm>
            <a:off x="457200" y="1219200"/>
            <a:ext cx="8001000" cy="3581400"/>
          </a:xfrm>
          <a:prstGeom prst="rect">
            <a:avLst/>
          </a:prstGeom>
          <a:noFill/>
          <a:ln>
            <a:noFill/>
          </a:ln>
        </p:spPr>
        <p:txBody>
          <a:bodyPr vert="horz" wrap="square" lIns="0" tIns="45700" rIns="91425"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736" lvl="2" indent="-173736">
              <a:lnSpc>
                <a:spcPct val="100000"/>
              </a:lnSpc>
              <a:spcBef>
                <a:spcPts val="720"/>
              </a:spcBef>
              <a:buClr>
                <a:srgbClr val="0C8A7D"/>
              </a:buClr>
              <a:buSzPct val="100000"/>
            </a:pPr>
            <a:r>
              <a:rPr lang="en-US" sz="2200" dirty="0">
                <a:latin typeface="Arial" panose="020B0604020202020204" pitchFamily="34" charset="0"/>
                <a:ea typeface="Arial"/>
                <a:cs typeface="Arial"/>
                <a:sym typeface="Calibri"/>
              </a:rPr>
              <a:t>Each response option has a letter (z, v, or x) next to it that indicates what numerical score to give that response.</a:t>
            </a:r>
            <a:r>
              <a:rPr lang="en-US" sz="2200" dirty="0">
                <a:solidFill>
                  <a:schemeClr val="lt1"/>
                </a:solidFill>
                <a:latin typeface="Arial" panose="020B0604020202020204" pitchFamily="34" charset="0"/>
                <a:ea typeface="Arial"/>
                <a:cs typeface="Arial"/>
                <a:sym typeface="Calibri"/>
              </a:rPr>
              <a:t>:</a:t>
            </a:r>
          </a:p>
          <a:p>
            <a:pPr marL="1028700" lvl="5" indent="0">
              <a:lnSpc>
                <a:spcPct val="100000"/>
              </a:lnSpc>
              <a:spcBef>
                <a:spcPts val="720"/>
              </a:spcBef>
              <a:buClr>
                <a:schemeClr val="lt1"/>
              </a:buClr>
              <a:buSzPct val="100000"/>
              <a:buFont typeface="Arial" panose="020B0604020202020204" pitchFamily="34" charset="0"/>
              <a:buNone/>
            </a:pPr>
            <a:r>
              <a:rPr lang="en-US" sz="2200" b="1" dirty="0">
                <a:solidFill>
                  <a:srgbClr val="D15927"/>
                </a:solidFill>
                <a:latin typeface="Arial"/>
                <a:ea typeface="Arial"/>
                <a:cs typeface="Arial"/>
                <a:sym typeface="Calibri"/>
              </a:rPr>
              <a:t>z = 0 points</a:t>
            </a:r>
          </a:p>
          <a:p>
            <a:pPr marL="1028700" lvl="5" indent="0">
              <a:lnSpc>
                <a:spcPct val="100000"/>
              </a:lnSpc>
              <a:spcBef>
                <a:spcPts val="720"/>
              </a:spcBef>
              <a:buClr>
                <a:schemeClr val="lt1"/>
              </a:buClr>
              <a:buSzPct val="100000"/>
              <a:buFont typeface="Arial" panose="020B0604020202020204" pitchFamily="34" charset="0"/>
              <a:buNone/>
            </a:pPr>
            <a:r>
              <a:rPr lang="en-US" sz="2200" b="1" dirty="0">
                <a:solidFill>
                  <a:srgbClr val="D15927"/>
                </a:solidFill>
                <a:latin typeface="Arial"/>
                <a:ea typeface="Arial"/>
                <a:cs typeface="Arial"/>
                <a:sym typeface="Calibri"/>
              </a:rPr>
              <a:t>v = 5 points</a:t>
            </a:r>
          </a:p>
          <a:p>
            <a:pPr marL="1028700" lvl="5" indent="0">
              <a:lnSpc>
                <a:spcPct val="100000"/>
              </a:lnSpc>
              <a:spcBef>
                <a:spcPts val="720"/>
              </a:spcBef>
              <a:buClr>
                <a:schemeClr val="lt1"/>
              </a:buClr>
              <a:buSzPct val="100000"/>
              <a:buFont typeface="Arial" panose="020B0604020202020204" pitchFamily="34" charset="0"/>
              <a:buNone/>
            </a:pPr>
            <a:r>
              <a:rPr lang="en-US" sz="2200" b="1" dirty="0">
                <a:solidFill>
                  <a:srgbClr val="D15927"/>
                </a:solidFill>
                <a:latin typeface="Arial"/>
                <a:ea typeface="Arial"/>
                <a:cs typeface="Arial"/>
                <a:sym typeface="Calibri"/>
              </a:rPr>
              <a:t>x = 10 points</a:t>
            </a:r>
          </a:p>
          <a:p>
            <a:pPr marL="173736" lvl="3" indent="-173736">
              <a:lnSpc>
                <a:spcPct val="100000"/>
              </a:lnSpc>
              <a:spcBef>
                <a:spcPts val="750"/>
              </a:spcBef>
              <a:buClr>
                <a:srgbClr val="0C8A7D"/>
              </a:buClr>
              <a:buSzPct val="100000"/>
            </a:pPr>
            <a:r>
              <a:rPr lang="en-US" sz="2200" dirty="0">
                <a:latin typeface="Arial" panose="020B0604020202020204" pitchFamily="34" charset="0"/>
                <a:ea typeface="Arial"/>
                <a:cs typeface="Arial"/>
                <a:sym typeface="Calibri"/>
              </a:rPr>
              <a:t>If the parent also checked the “concern” box, add 5 </a:t>
            </a:r>
            <a:r>
              <a:rPr lang="en-US" sz="2200" dirty="0">
                <a:latin typeface="Arial" panose="020B0604020202020204" pitchFamily="34" charset="0"/>
                <a:cs typeface="Arial"/>
                <a:sym typeface="Calibri"/>
              </a:rPr>
              <a:t>additional</a:t>
            </a:r>
            <a:r>
              <a:rPr lang="en-US" sz="2200" dirty="0">
                <a:latin typeface="Arial" panose="020B0604020202020204" pitchFamily="34" charset="0"/>
                <a:ea typeface="Arial"/>
                <a:cs typeface="Arial"/>
                <a:sym typeface="Calibri"/>
              </a:rPr>
              <a:t> points.</a:t>
            </a:r>
          </a:p>
          <a:p>
            <a:pPr marL="173736" lvl="3" indent="-173736">
              <a:lnSpc>
                <a:spcPct val="100000"/>
              </a:lnSpc>
              <a:spcBef>
                <a:spcPts val="750"/>
              </a:spcBef>
              <a:buClr>
                <a:srgbClr val="0C8A7D"/>
              </a:buClr>
              <a:buSzPct val="100000"/>
            </a:pPr>
            <a:r>
              <a:rPr lang="en-US" sz="2200" dirty="0">
                <a:latin typeface="Arial" panose="020B0604020202020204" pitchFamily="34" charset="0"/>
                <a:ea typeface="Arial"/>
                <a:cs typeface="Arial"/>
                <a:sym typeface="Calibri"/>
              </a:rPr>
              <a:t>Write the total number of points in the blank to the right of the question for each item.</a:t>
            </a:r>
          </a:p>
        </p:txBody>
      </p:sp>
    </p:spTree>
    <p:extLst>
      <p:ext uri="{BB962C8B-B14F-4D97-AF65-F5344CB8AC3E}">
        <p14:creationId xmlns:p14="http://schemas.microsoft.com/office/powerpoint/2010/main" val="951600418"/>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8B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chemeClr val="bg1"/>
                </a:solidFill>
              </a:rPr>
              <a:t>PRACTICE SCORING</a:t>
            </a:r>
            <a:br>
              <a:rPr lang="en-US" sz="4500" dirty="0">
                <a:solidFill>
                  <a:schemeClr val="bg1"/>
                </a:solidFill>
              </a:rPr>
            </a:br>
            <a:r>
              <a:rPr lang="en-US" sz="4500" dirty="0">
                <a:solidFill>
                  <a:srgbClr val="A7CCEA"/>
                </a:solidFill>
              </a:rPr>
              <a:t>ASQ:SE-2</a:t>
            </a:r>
          </a:p>
        </p:txBody>
      </p:sp>
    </p:spTree>
    <p:extLst>
      <p:ext uri="{BB962C8B-B14F-4D97-AF65-F5344CB8AC3E}">
        <p14:creationId xmlns:p14="http://schemas.microsoft.com/office/powerpoint/2010/main" val="246493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7C93E-3D28-4EA1-9B6C-7E2824561A43}"/>
              </a:ext>
            </a:extLst>
          </p:cNvPr>
          <p:cNvSpPr>
            <a:spLocks noGrp="1"/>
          </p:cNvSpPr>
          <p:nvPr>
            <p:ph type="title" idx="4294967295"/>
          </p:nvPr>
        </p:nvSpPr>
        <p:spPr>
          <a:xfrm>
            <a:off x="358487" y="212729"/>
            <a:ext cx="7169727" cy="854071"/>
          </a:xfrm>
        </p:spPr>
        <p:txBody>
          <a:bodyPr/>
          <a:lstStyle/>
          <a:p>
            <a:r>
              <a:rPr lang="en-US" dirty="0"/>
              <a:t>ASQ:SE-2 Summary Sheet</a:t>
            </a:r>
          </a:p>
        </p:txBody>
      </p:sp>
      <p:sp>
        <p:nvSpPr>
          <p:cNvPr id="4" name="Slide Number Placeholder 3">
            <a:extLst>
              <a:ext uri="{FF2B5EF4-FFF2-40B4-BE49-F238E27FC236}">
                <a16:creationId xmlns:a16="http://schemas.microsoft.com/office/drawing/2014/main" id="{2898BB18-25A6-4F62-9251-3CD32CFD9312}"/>
              </a:ext>
            </a:extLst>
          </p:cNvPr>
          <p:cNvSpPr>
            <a:spLocks noGrp="1"/>
          </p:cNvSpPr>
          <p:nvPr>
            <p:ph type="sldNum" sz="quarter" idx="12"/>
          </p:nvPr>
        </p:nvSpPr>
        <p:spPr/>
        <p:txBody>
          <a:bodyPr/>
          <a:lstStyle/>
          <a:p>
            <a:fld id="{C0D807CB-5B1A-418C-A20A-893A08BAD7BC}" type="slidenum">
              <a:rPr lang="en-US" smtClean="0"/>
              <a:pPr/>
              <a:t>28</a:t>
            </a:fld>
            <a:endParaRPr lang="en-US" dirty="0"/>
          </a:p>
        </p:txBody>
      </p:sp>
      <p:sp>
        <p:nvSpPr>
          <p:cNvPr id="7" name="Content Placeholder 2">
            <a:extLst>
              <a:ext uri="{FF2B5EF4-FFF2-40B4-BE49-F238E27FC236}">
                <a16:creationId xmlns:a16="http://schemas.microsoft.com/office/drawing/2014/main" id="{7EC474BE-C083-7AAC-58B0-3F5720A42805}"/>
              </a:ext>
            </a:extLst>
          </p:cNvPr>
          <p:cNvSpPr>
            <a:spLocks noGrp="1"/>
          </p:cNvSpPr>
          <p:nvPr>
            <p:ph idx="4294967295"/>
          </p:nvPr>
        </p:nvSpPr>
        <p:spPr>
          <a:xfrm>
            <a:off x="358487" y="1304014"/>
            <a:ext cx="8077200" cy="4472826"/>
          </a:xfrm>
        </p:spPr>
        <p:txBody>
          <a:bodyPr wrap="square" bIns="0">
            <a:noAutofit/>
          </a:bodyPr>
          <a:lstStyle/>
          <a:p>
            <a:pPr eaLnBrk="0" fontAlgn="base" hangingPunct="0">
              <a:lnSpc>
                <a:spcPct val="100000"/>
              </a:lnSpc>
              <a:spcBef>
                <a:spcPts val="0"/>
              </a:spcBef>
              <a:buClr>
                <a:srgbClr val="0C8A7D"/>
              </a:buClr>
              <a:defRPr/>
            </a:pPr>
            <a:r>
              <a:rPr lang="en-US" altLang="en-US" sz="2200" dirty="0">
                <a:latin typeface="Arial" panose="020B0604020202020204" pitchFamily="34" charset="0"/>
                <a:cs typeface="Arial" panose="020B0604020202020204" pitchFamily="34" charset="0"/>
              </a:rPr>
              <a:t>Transfer “Total Points” on each page to the summary sheet.</a:t>
            </a:r>
          </a:p>
          <a:p>
            <a:pPr eaLnBrk="0" fontAlgn="base" hangingPunct="0">
              <a:lnSpc>
                <a:spcPct val="100000"/>
              </a:lnSpc>
              <a:spcBef>
                <a:spcPts val="0"/>
              </a:spcBef>
              <a:buClr>
                <a:srgbClr val="0C8A7D"/>
              </a:buClr>
              <a:defRPr/>
            </a:pPr>
            <a:r>
              <a:rPr lang="en-US" altLang="en-US" sz="2200" dirty="0">
                <a:latin typeface="Arial" panose="020B0604020202020204" pitchFamily="34" charset="0"/>
                <a:cs typeface="Arial" panose="020B0604020202020204" pitchFamily="34" charset="0"/>
              </a:rPr>
              <a:t>Add up all Total Points in section 1 for the “Total Score.”</a:t>
            </a:r>
          </a:p>
          <a:p>
            <a:pPr eaLnBrk="0" fontAlgn="base" hangingPunct="0">
              <a:lnSpc>
                <a:spcPct val="100000"/>
              </a:lnSpc>
              <a:spcBef>
                <a:spcPts val="0"/>
              </a:spcBef>
              <a:buClr>
                <a:srgbClr val="0C8A7D"/>
              </a:buClr>
              <a:defRPr/>
            </a:pPr>
            <a:r>
              <a:rPr lang="en-US" altLang="en-US" sz="2200" dirty="0">
                <a:latin typeface="Arial" panose="020B0604020202020204" pitchFamily="34" charset="0"/>
                <a:cs typeface="Arial" panose="020B0604020202020204" pitchFamily="34" charset="0"/>
              </a:rPr>
              <a:t>Transfer Total Score to the box next to the cutoff score.</a:t>
            </a:r>
          </a:p>
          <a:p>
            <a:pPr eaLnBrk="0" fontAlgn="base" hangingPunct="0">
              <a:lnSpc>
                <a:spcPct val="100000"/>
              </a:lnSpc>
              <a:spcBef>
                <a:spcPts val="0"/>
              </a:spcBef>
              <a:buClr>
                <a:srgbClr val="0C8A7D"/>
              </a:buClr>
              <a:defRPr/>
            </a:pPr>
            <a:r>
              <a:rPr lang="en-US" altLang="en-US" sz="2200" dirty="0">
                <a:latin typeface="Arial" panose="020B0604020202020204" pitchFamily="34" charset="0"/>
                <a:cs typeface="Arial" panose="020B0604020202020204" pitchFamily="34" charset="0"/>
              </a:rPr>
              <a:t>If the Total Score is </a:t>
            </a:r>
            <a:r>
              <a:rPr lang="en-US" altLang="en-US" sz="2200" b="1" dirty="0">
                <a:solidFill>
                  <a:srgbClr val="78B0E0"/>
                </a:solidFill>
                <a:latin typeface="Arial" panose="020B0604020202020204" pitchFamily="34" charset="0"/>
                <a:cs typeface="Arial" panose="020B0604020202020204" pitchFamily="34" charset="0"/>
              </a:rPr>
              <a:t>higher</a:t>
            </a:r>
            <a:r>
              <a:rPr lang="en-US" altLang="en-US" sz="2200" dirty="0">
                <a:latin typeface="Arial" panose="020B0604020202020204" pitchFamily="34" charset="0"/>
                <a:cs typeface="Arial" panose="020B0604020202020204" pitchFamily="34" charset="0"/>
              </a:rPr>
              <a:t> than the cutoff, then there is a concern, and a referral should be made. </a:t>
            </a:r>
          </a:p>
          <a:p>
            <a:pPr eaLnBrk="0" fontAlgn="base" hangingPunct="0">
              <a:lnSpc>
                <a:spcPct val="100000"/>
              </a:lnSpc>
              <a:spcBef>
                <a:spcPts val="0"/>
              </a:spcBef>
              <a:buClr>
                <a:srgbClr val="0C8A7D"/>
              </a:buClr>
              <a:defRPr/>
            </a:pPr>
            <a:r>
              <a:rPr lang="en-US" altLang="en-US" sz="2200" dirty="0">
                <a:latin typeface="Arial" panose="020B0604020202020204" pitchFamily="34" charset="0"/>
                <a:cs typeface="Arial" panose="020B0604020202020204" pitchFamily="34" charset="0"/>
              </a:rPr>
              <a:t>Section 3: Circle “yes” or “no” for each question.</a:t>
            </a:r>
            <a:endParaRPr lang="en-US" altLang="en-US" sz="2200" dirty="0">
              <a:solidFill>
                <a:srgbClr val="00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83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78B0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6" name="Title 1">
            <a:extLst>
              <a:ext uri="{FF2B5EF4-FFF2-40B4-BE49-F238E27FC236}">
                <a16:creationId xmlns:a16="http://schemas.microsoft.com/office/drawing/2014/main" id="{218324BA-9FE4-49D3-BF2D-56EA10246771}"/>
              </a:ext>
            </a:extLst>
          </p:cNvPr>
          <p:cNvSpPr txBox="1">
            <a:spLocks/>
          </p:cNvSpPr>
          <p:nvPr/>
        </p:nvSpPr>
        <p:spPr>
          <a:xfrm>
            <a:off x="1371600" y="1905000"/>
            <a:ext cx="6400800" cy="3048000"/>
          </a:xfrm>
          <a:prstGeom prst="rect">
            <a:avLst/>
          </a:prstGeom>
        </p:spPr>
        <p:txBody>
          <a:bodyPr vert="horz" lIns="0" tIns="0" rIns="91440" bIns="0" rtlCol="0" anchor="ctr">
            <a:noAutofit/>
          </a:bodyPr>
          <a:lstStyle>
            <a:lvl1pPr algn="l" defTabSz="685800" rtl="0" eaLnBrk="1" latinLnBrk="0" hangingPunct="1">
              <a:lnSpc>
                <a:spcPct val="100000"/>
              </a:lnSpc>
              <a:spcBef>
                <a:spcPct val="0"/>
              </a:spcBef>
              <a:buNone/>
              <a:defRPr sz="3500" b="1" kern="1200">
                <a:solidFill>
                  <a:srgbClr val="0C8A7D"/>
                </a:solidFill>
                <a:latin typeface="Arial"/>
                <a:ea typeface="+mj-ea"/>
                <a:cs typeface="Arial"/>
              </a:defRPr>
            </a:lvl1pPr>
          </a:lstStyle>
          <a:p>
            <a:pPr algn="ctr"/>
            <a:r>
              <a:rPr lang="en-US" sz="4500" dirty="0">
                <a:solidFill>
                  <a:schemeClr val="bg1"/>
                </a:solidFill>
              </a:rPr>
              <a:t>ASQ:SE-2 SUMMARY</a:t>
            </a:r>
            <a:br>
              <a:rPr lang="en-US" sz="4500" dirty="0">
                <a:solidFill>
                  <a:schemeClr val="bg1"/>
                </a:solidFill>
              </a:rPr>
            </a:br>
            <a:r>
              <a:rPr lang="en-US" sz="4500" dirty="0">
                <a:solidFill>
                  <a:srgbClr val="A7CCEA"/>
                </a:solidFill>
              </a:rPr>
              <a:t>SHEET SAMPLE</a:t>
            </a:r>
          </a:p>
        </p:txBody>
      </p:sp>
    </p:spTree>
    <p:extLst>
      <p:ext uri="{BB962C8B-B14F-4D97-AF65-F5344CB8AC3E}">
        <p14:creationId xmlns:p14="http://schemas.microsoft.com/office/powerpoint/2010/main" val="32143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72244" y="206554"/>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Calibri"/>
              <a:buNone/>
            </a:pPr>
            <a:r>
              <a:rPr lang="en-US" u="none" strike="noStrike" cap="none" baseline="0" dirty="0">
                <a:ea typeface="Calibri"/>
                <a:sym typeface="Calibri"/>
              </a:rPr>
              <a:t>Tips for Successful Screening</a:t>
            </a:r>
          </a:p>
        </p:txBody>
      </p:sp>
      <p:sp>
        <p:nvSpPr>
          <p:cNvPr id="6" name="Shape 130">
            <a:extLst>
              <a:ext uri="{FF2B5EF4-FFF2-40B4-BE49-F238E27FC236}">
                <a16:creationId xmlns:a16="http://schemas.microsoft.com/office/drawing/2014/main" id="{0DAE3FF3-A3A9-8E46-AD98-874CDE125E99}"/>
              </a:ext>
            </a:extLst>
          </p:cNvPr>
          <p:cNvSpPr txBox="1">
            <a:spLocks/>
          </p:cNvSpPr>
          <p:nvPr/>
        </p:nvSpPr>
        <p:spPr>
          <a:xfrm>
            <a:off x="457201" y="1447801"/>
            <a:ext cx="4038599" cy="3454752"/>
          </a:xfrm>
          <a:prstGeom prst="rect">
            <a:avLst/>
          </a:prstGeom>
          <a:noFill/>
          <a:ln>
            <a:noFill/>
          </a:ln>
        </p:spPr>
        <p:txBody>
          <a:bodyPr vert="horz" lIns="91425" tIns="45700" rIns="91425" bIns="457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buClr>
                <a:srgbClr val="0C8A7D"/>
              </a:buClr>
              <a:buSzPct val="100000"/>
              <a:buFont typeface="Calibri"/>
              <a:buChar char="•"/>
            </a:pPr>
            <a:r>
              <a:rPr lang="en-US" sz="2200" dirty="0">
                <a:ea typeface="Arial"/>
                <a:cs typeface="Arial"/>
                <a:sym typeface="Calibri"/>
              </a:rPr>
              <a:t>Explain to the parents the screening process</a:t>
            </a:r>
          </a:p>
          <a:p>
            <a:pPr marL="742950" lvl="1" indent="-285750">
              <a:lnSpc>
                <a:spcPct val="100000"/>
              </a:lnSpc>
              <a:spcBef>
                <a:spcPts val="480"/>
              </a:spcBef>
              <a:buClr>
                <a:srgbClr val="0C8A7D"/>
              </a:buClr>
              <a:buSzPct val="100000"/>
              <a:buFont typeface="Calibri"/>
              <a:buChar char="–"/>
            </a:pPr>
            <a:r>
              <a:rPr lang="en-US" sz="2000" dirty="0">
                <a:ea typeface="Arial"/>
                <a:cs typeface="Arial"/>
                <a:sym typeface="Calibri"/>
              </a:rPr>
              <a:t>Purpose</a:t>
            </a:r>
          </a:p>
          <a:p>
            <a:pPr marL="742950" lvl="1" indent="-285750">
              <a:lnSpc>
                <a:spcPct val="100000"/>
              </a:lnSpc>
              <a:spcBef>
                <a:spcPts val="480"/>
              </a:spcBef>
              <a:buClr>
                <a:srgbClr val="0C8A7D"/>
              </a:buClr>
              <a:buSzPct val="100000"/>
              <a:buFont typeface="Calibri"/>
              <a:buChar char="–"/>
            </a:pPr>
            <a:r>
              <a:rPr lang="en-US" sz="2000" dirty="0">
                <a:ea typeface="Arial"/>
                <a:cs typeface="Arial"/>
                <a:sym typeface="Calibri"/>
              </a:rPr>
              <a:t>Importance</a:t>
            </a:r>
          </a:p>
          <a:p>
            <a:pPr marL="742950" lvl="1" indent="-285750">
              <a:lnSpc>
                <a:spcPct val="100000"/>
              </a:lnSpc>
              <a:spcBef>
                <a:spcPts val="480"/>
              </a:spcBef>
              <a:buClr>
                <a:srgbClr val="0C8A7D"/>
              </a:buClr>
              <a:buSzPct val="100000"/>
              <a:buFont typeface="Calibri"/>
              <a:buChar char="–"/>
            </a:pPr>
            <a:r>
              <a:rPr lang="en-US" sz="2000" dirty="0">
                <a:ea typeface="Arial"/>
                <a:cs typeface="Arial"/>
                <a:sym typeface="Calibri"/>
              </a:rPr>
              <a:t>Next steps</a:t>
            </a:r>
          </a:p>
          <a:p>
            <a:pPr marL="342900" indent="-342900">
              <a:lnSpc>
                <a:spcPct val="100000"/>
              </a:lnSpc>
              <a:spcBef>
                <a:spcPts val="560"/>
              </a:spcBef>
              <a:buClr>
                <a:srgbClr val="0C8A7D"/>
              </a:buClr>
              <a:buFont typeface="Calibri"/>
              <a:buNone/>
            </a:pPr>
            <a:endParaRPr lang="en-US" sz="2200" dirty="0">
              <a:ea typeface="Arial"/>
              <a:cs typeface="Arial"/>
              <a:sym typeface="Calibri"/>
            </a:endParaRPr>
          </a:p>
          <a:p>
            <a:pPr marL="342900" indent="-342900">
              <a:lnSpc>
                <a:spcPct val="100000"/>
              </a:lnSpc>
              <a:spcBef>
                <a:spcPts val="560"/>
              </a:spcBef>
              <a:buClr>
                <a:srgbClr val="0C8A7D"/>
              </a:buClr>
              <a:buSzPct val="100000"/>
              <a:buFont typeface="Calibri"/>
              <a:buChar char="•"/>
            </a:pPr>
            <a:r>
              <a:rPr lang="en-US" sz="2200" dirty="0">
                <a:ea typeface="Arial"/>
                <a:cs typeface="Arial"/>
                <a:sym typeface="Calibri"/>
              </a:rPr>
              <a:t>Determine whether a parent needs additional help with the questionnaires</a:t>
            </a:r>
          </a:p>
        </p:txBody>
      </p:sp>
      <p:sp>
        <p:nvSpPr>
          <p:cNvPr id="7" name="Shape 131">
            <a:extLst>
              <a:ext uri="{FF2B5EF4-FFF2-40B4-BE49-F238E27FC236}">
                <a16:creationId xmlns:a16="http://schemas.microsoft.com/office/drawing/2014/main" id="{0EBA0022-B09D-8E44-B190-88B1A363667C}"/>
              </a:ext>
            </a:extLst>
          </p:cNvPr>
          <p:cNvSpPr txBox="1">
            <a:spLocks/>
          </p:cNvSpPr>
          <p:nvPr/>
        </p:nvSpPr>
        <p:spPr>
          <a:xfrm>
            <a:off x="4572001" y="1447800"/>
            <a:ext cx="4038599" cy="2505261"/>
          </a:xfrm>
          <a:prstGeom prst="rect">
            <a:avLst/>
          </a:prstGeom>
          <a:noFill/>
          <a:ln>
            <a:noFill/>
          </a:ln>
        </p:spPr>
        <p:txBody>
          <a:bodyPr vert="horz" lIns="91425" tIns="45700" rIns="91425" bIns="45700" rtlCol="0" anchor="t" anchorCtr="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0"/>
              </a:spcBef>
              <a:buClr>
                <a:srgbClr val="0C8A7D"/>
              </a:buClr>
              <a:buSzPct val="100000"/>
              <a:buFont typeface="Calibri"/>
              <a:buChar char="•"/>
            </a:pPr>
            <a:r>
              <a:rPr lang="en-US" sz="2200" dirty="0">
                <a:ea typeface="Arial"/>
                <a:cs typeface="Arial"/>
                <a:sym typeface="Calibri"/>
              </a:rPr>
              <a:t>If a parent declines to complete measure, share the developmental guidance tools (Milestones Moments and/or ASQ Activity Sheets)</a:t>
            </a:r>
          </a:p>
          <a:p>
            <a:pPr marL="342900" indent="-342900">
              <a:lnSpc>
                <a:spcPct val="100000"/>
              </a:lnSpc>
              <a:spcBef>
                <a:spcPts val="560"/>
              </a:spcBef>
              <a:buClr>
                <a:schemeClr val="lt1"/>
              </a:buClr>
              <a:buFont typeface="Calibri"/>
              <a:buNone/>
            </a:pPr>
            <a:endParaRPr lang="en-US" sz="2200" dirty="0">
              <a:ea typeface="Arial"/>
              <a:cs typeface="Arial"/>
              <a:sym typeface="Calibri"/>
            </a:endParaRPr>
          </a:p>
          <a:p>
            <a:pPr marL="0" indent="0">
              <a:spcBef>
                <a:spcPts val="0"/>
              </a:spcBef>
              <a:buFont typeface="Arial" panose="020B0604020202020204" pitchFamily="34" charset="0"/>
              <a:buNone/>
            </a:pPr>
            <a:endParaRPr lang="en-US" sz="2200" dirty="0">
              <a:solidFill>
                <a:schemeClr val="lt1"/>
              </a:solidFill>
              <a:ea typeface="Arial"/>
              <a:cs typeface="Arial"/>
              <a:sym typeface="Calibri"/>
            </a:endParaRPr>
          </a:p>
        </p:txBody>
      </p:sp>
    </p:spTree>
    <p:extLst>
      <p:ext uri="{BB962C8B-B14F-4D97-AF65-F5344CB8AC3E}">
        <p14:creationId xmlns:p14="http://schemas.microsoft.com/office/powerpoint/2010/main" val="177561627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7886700" cy="1236663"/>
          </a:xfrm>
        </p:spPr>
        <p:txBody>
          <a:bodyPr>
            <a:noAutofit/>
          </a:bodyPr>
          <a:lstStyle/>
          <a:p>
            <a:pPr>
              <a:defRPr/>
            </a:pPr>
            <a:r>
              <a:rPr lang="en-US" dirty="0"/>
              <a:t>ASQ:SE-2:</a:t>
            </a:r>
            <a:br>
              <a:rPr lang="en-US" dirty="0"/>
            </a:br>
            <a:r>
              <a:rPr lang="en-US" dirty="0"/>
              <a:t>Scoring Omitted Items </a:t>
            </a:r>
          </a:p>
        </p:txBody>
      </p:sp>
      <p:sp>
        <p:nvSpPr>
          <p:cNvPr id="4" name="Slide Number Placeholder 3"/>
          <p:cNvSpPr>
            <a:spLocks noGrp="1"/>
          </p:cNvSpPr>
          <p:nvPr>
            <p:ph type="sldNum" sz="quarter" idx="12"/>
          </p:nvPr>
        </p:nvSpPr>
        <p:spPr/>
        <p:txBody>
          <a:bodyPr/>
          <a:lstStyle/>
          <a:p>
            <a:pPr>
              <a:defRPr/>
            </a:pPr>
            <a:fld id="{1B90166F-DD29-4B53-82B8-F62224528609}" type="slidenum">
              <a:rPr lang="en-US" smtClean="0">
                <a:solidFill>
                  <a:srgbClr val="006699"/>
                </a:solidFill>
              </a:rPr>
              <a:pPr>
                <a:defRPr/>
              </a:pPr>
              <a:t>30</a:t>
            </a:fld>
            <a:endParaRPr lang="en-US" dirty="0">
              <a:solidFill>
                <a:srgbClr val="006699"/>
              </a:solidFill>
            </a:endParaRPr>
          </a:p>
        </p:txBody>
      </p:sp>
      <p:sp>
        <p:nvSpPr>
          <p:cNvPr id="7" name="Content Placeholder 2">
            <a:extLst>
              <a:ext uri="{FF2B5EF4-FFF2-40B4-BE49-F238E27FC236}">
                <a16:creationId xmlns:a16="http://schemas.microsoft.com/office/drawing/2014/main" id="{2F67B8CB-345D-8716-FDEC-AB5C5F654AC2}"/>
              </a:ext>
            </a:extLst>
          </p:cNvPr>
          <p:cNvSpPr>
            <a:spLocks noGrp="1"/>
          </p:cNvSpPr>
          <p:nvPr>
            <p:ph idx="4294967295"/>
          </p:nvPr>
        </p:nvSpPr>
        <p:spPr>
          <a:xfrm>
            <a:off x="457200" y="1825625"/>
            <a:ext cx="8153400" cy="4351338"/>
          </a:xfrm>
        </p:spPr>
        <p:txBody>
          <a:bodyPr>
            <a:normAutofit/>
          </a:bodyPr>
          <a:lstStyle/>
          <a:p>
            <a:pPr>
              <a:buClr>
                <a:srgbClr val="0C8A7D"/>
              </a:buClr>
              <a:defRPr/>
            </a:pPr>
            <a:r>
              <a:rPr lang="en-US" sz="2200" dirty="0">
                <a:latin typeface="Arial" panose="020B0604020202020204" pitchFamily="34" charset="0"/>
                <a:cs typeface="Arial" panose="020B0604020202020204" pitchFamily="34" charset="0"/>
              </a:rPr>
              <a:t> Check for missing items and ask parents to try to answer.</a:t>
            </a:r>
          </a:p>
          <a:p>
            <a:pPr>
              <a:buClr>
                <a:srgbClr val="0C8A7D"/>
              </a:buClr>
              <a:defRPr/>
            </a:pP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If 1-2 items are missing: </a:t>
            </a:r>
            <a:r>
              <a:rPr lang="en-US" sz="2200" dirty="0">
                <a:latin typeface="Arial" panose="020B0604020202020204" pitchFamily="34" charset="0"/>
                <a:cs typeface="Arial" panose="020B0604020202020204" pitchFamily="34" charset="0"/>
              </a:rPr>
              <a:t>Go ahead and score the usual way. </a:t>
            </a:r>
          </a:p>
          <a:p>
            <a:pPr>
              <a:buClr>
                <a:srgbClr val="0C8A7D"/>
              </a:buClr>
              <a:defRPr/>
            </a:pP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If 3 or more items are missing: </a:t>
            </a:r>
            <a:r>
              <a:rPr lang="en-US" sz="2200" dirty="0">
                <a:latin typeface="Arial" panose="020B0604020202020204" pitchFamily="34" charset="0"/>
                <a:cs typeface="Arial" panose="020B0604020202020204" pitchFamily="34" charset="0"/>
              </a:rPr>
              <a:t>Determine if the total score is within 5 points of the cutoff.</a:t>
            </a:r>
          </a:p>
          <a:p>
            <a:pPr lvl="1">
              <a:buClr>
                <a:schemeClr val="tx1"/>
              </a:buClr>
              <a:buFont typeface="Wingdings" pitchFamily="2" charset="2"/>
              <a:buChar char="§"/>
              <a:defRPr/>
            </a:pPr>
            <a:r>
              <a:rPr lang="en-US" sz="2200" dirty="0">
                <a:solidFill>
                  <a:srgbClr val="0070C0"/>
                </a:solidFill>
                <a:latin typeface="Arial" panose="020B0604020202020204" pitchFamily="34" charset="0"/>
                <a:cs typeface="Arial" panose="020B0604020202020204" pitchFamily="34" charset="0"/>
              </a:rPr>
              <a:t> </a:t>
            </a:r>
            <a:r>
              <a:rPr lang="en-US" sz="2200" b="1" dirty="0">
                <a:solidFill>
                  <a:srgbClr val="78B0E0"/>
                </a:solidFill>
                <a:latin typeface="Arial" panose="020B0604020202020204" pitchFamily="34" charset="0"/>
                <a:cs typeface="Arial" panose="020B0604020202020204" pitchFamily="34" charset="0"/>
              </a:rPr>
              <a:t>If no: </a:t>
            </a:r>
            <a:r>
              <a:rPr lang="en-US" sz="2200" dirty="0">
                <a:solidFill>
                  <a:srgbClr val="78B0E0"/>
                </a:solidFill>
                <a:latin typeface="Arial" panose="020B0604020202020204" pitchFamily="34" charset="0"/>
                <a:cs typeface="Arial" panose="020B0604020202020204" pitchFamily="34" charset="0"/>
              </a:rPr>
              <a:t>do not adjust score. </a:t>
            </a:r>
          </a:p>
          <a:p>
            <a:pPr lvl="1">
              <a:buClr>
                <a:schemeClr val="tx1"/>
              </a:buClr>
              <a:buFont typeface="Wingdings" pitchFamily="2" charset="2"/>
              <a:buChar char="§"/>
              <a:defRPr/>
            </a:pPr>
            <a:r>
              <a:rPr lang="en-US" sz="2200" dirty="0">
                <a:solidFill>
                  <a:srgbClr val="78B0E0"/>
                </a:solidFill>
                <a:latin typeface="Arial" panose="020B0604020202020204" pitchFamily="34" charset="0"/>
                <a:cs typeface="Arial" panose="020B0604020202020204" pitchFamily="34" charset="0"/>
              </a:rPr>
              <a:t> </a:t>
            </a:r>
            <a:r>
              <a:rPr lang="en-US" sz="2200" b="1" dirty="0">
                <a:solidFill>
                  <a:srgbClr val="78B0E0"/>
                </a:solidFill>
                <a:latin typeface="Arial" panose="020B0604020202020204" pitchFamily="34" charset="0"/>
                <a:cs typeface="Arial" panose="020B0604020202020204" pitchFamily="34" charset="0"/>
              </a:rPr>
              <a:t>If yes: </a:t>
            </a:r>
            <a:r>
              <a:rPr lang="en-US" sz="2200" dirty="0">
                <a:solidFill>
                  <a:srgbClr val="78B0E0"/>
                </a:solidFill>
                <a:latin typeface="Arial" panose="020B0604020202020204" pitchFamily="34" charset="0"/>
                <a:cs typeface="Arial" panose="020B0604020202020204" pitchFamily="34" charset="0"/>
              </a:rPr>
              <a:t>score must be adjusted (see next slide).</a:t>
            </a:r>
          </a:p>
        </p:txBody>
      </p:sp>
    </p:spTree>
    <p:extLst>
      <p:ext uri="{BB962C8B-B14F-4D97-AF65-F5344CB8AC3E}">
        <p14:creationId xmlns:p14="http://schemas.microsoft.com/office/powerpoint/2010/main" val="1360746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8487" y="304800"/>
            <a:ext cx="8099713" cy="752854"/>
          </a:xfrm>
        </p:spPr>
        <p:txBody>
          <a:bodyPr>
            <a:noAutofit/>
          </a:bodyPr>
          <a:lstStyle/>
          <a:p>
            <a:pPr>
              <a:defRPr/>
            </a:pPr>
            <a:r>
              <a:rPr lang="en-US" dirty="0"/>
              <a:t>ASQ:SE-2: Adjusting the Score</a:t>
            </a:r>
          </a:p>
        </p:txBody>
      </p:sp>
      <p:sp>
        <p:nvSpPr>
          <p:cNvPr id="4" name="Slide Number Placeholder 3"/>
          <p:cNvSpPr>
            <a:spLocks noGrp="1"/>
          </p:cNvSpPr>
          <p:nvPr>
            <p:ph type="sldNum" sz="quarter" idx="12"/>
          </p:nvPr>
        </p:nvSpPr>
        <p:spPr/>
        <p:txBody>
          <a:bodyPr/>
          <a:lstStyle/>
          <a:p>
            <a:pPr>
              <a:defRPr/>
            </a:pPr>
            <a:fld id="{817660D2-C45C-4CB0-8434-D5913526F60B}" type="slidenum">
              <a:rPr lang="en-US" smtClean="0">
                <a:solidFill>
                  <a:srgbClr val="006699"/>
                </a:solidFill>
              </a:rPr>
              <a:pPr>
                <a:defRPr/>
              </a:pPr>
              <a:t>31</a:t>
            </a:fld>
            <a:endParaRPr lang="en-US" dirty="0">
              <a:solidFill>
                <a:srgbClr val="006699"/>
              </a:solidFill>
            </a:endParaRPr>
          </a:p>
        </p:txBody>
      </p:sp>
      <p:sp>
        <p:nvSpPr>
          <p:cNvPr id="7" name="Content Placeholder 2">
            <a:extLst>
              <a:ext uri="{FF2B5EF4-FFF2-40B4-BE49-F238E27FC236}">
                <a16:creationId xmlns:a16="http://schemas.microsoft.com/office/drawing/2014/main" id="{F92F1472-FE52-E4FA-5C06-0560E7809530}"/>
              </a:ext>
            </a:extLst>
          </p:cNvPr>
          <p:cNvSpPr>
            <a:spLocks noGrp="1"/>
          </p:cNvSpPr>
          <p:nvPr>
            <p:ph idx="4294967295"/>
          </p:nvPr>
        </p:nvSpPr>
        <p:spPr>
          <a:xfrm>
            <a:off x="457200" y="1135062"/>
            <a:ext cx="8686800" cy="3665538"/>
          </a:xfrm>
        </p:spPr>
        <p:txBody>
          <a:bodyPr>
            <a:noAutofit/>
          </a:bodyPr>
          <a:lstStyle/>
          <a:p>
            <a:pPr>
              <a:buClr>
                <a:srgbClr val="0C8A7D"/>
              </a:buClr>
              <a:defRPr/>
            </a:pPr>
            <a:r>
              <a:rPr lang="en-US" sz="2200" dirty="0">
                <a:latin typeface="Arial" panose="020B0604020202020204" pitchFamily="34" charset="0"/>
                <a:cs typeface="Arial" panose="020B0604020202020204" pitchFamily="34" charset="0"/>
              </a:rPr>
              <a:t>Divide the total score by the number of items parents answered. That gives you the </a:t>
            </a:r>
            <a:r>
              <a:rPr lang="en-US" sz="2200" i="1" dirty="0">
                <a:latin typeface="Arial" panose="020B0604020202020204" pitchFamily="34" charset="0"/>
                <a:cs typeface="Arial" panose="020B0604020202020204" pitchFamily="34" charset="0"/>
              </a:rPr>
              <a:t>average score </a:t>
            </a:r>
            <a:r>
              <a:rPr lang="en-US" sz="2200" dirty="0">
                <a:latin typeface="Arial" panose="020B0604020202020204" pitchFamily="34" charset="0"/>
                <a:cs typeface="Arial" panose="020B0604020202020204" pitchFamily="34" charset="0"/>
              </a:rPr>
              <a:t>per item. </a:t>
            </a:r>
          </a:p>
          <a:p>
            <a:pPr>
              <a:buClr>
                <a:srgbClr val="0C8A7D"/>
              </a:buClr>
              <a:defRPr/>
            </a:pPr>
            <a:r>
              <a:rPr lang="en-US" sz="2200" dirty="0">
                <a:latin typeface="Arial" panose="020B0604020202020204" pitchFamily="34" charset="0"/>
                <a:cs typeface="Arial" panose="020B0604020202020204" pitchFamily="34" charset="0"/>
              </a:rPr>
              <a:t>Use that average score for each missing item. For example:</a:t>
            </a:r>
          </a:p>
          <a:p>
            <a:pPr lvl="1">
              <a:buFont typeface="Wingdings" pitchFamily="2" charset="2"/>
              <a:buChar char="§"/>
              <a:defRPr/>
            </a:pPr>
            <a:r>
              <a:rPr lang="en-US" sz="2200" dirty="0">
                <a:latin typeface="Arial" panose="020B0604020202020204" pitchFamily="34" charset="0"/>
                <a:cs typeface="Arial" panose="020B0604020202020204" pitchFamily="34" charset="0"/>
              </a:rPr>
              <a:t>Parent omitted 3 items (answered 30 out of 33 questions)</a:t>
            </a:r>
          </a:p>
          <a:p>
            <a:pPr lvl="1">
              <a:buFont typeface="Wingdings" pitchFamily="2" charset="2"/>
              <a:buChar char="§"/>
              <a:defRPr/>
            </a:pPr>
            <a:r>
              <a:rPr lang="en-US" sz="2200" dirty="0">
                <a:latin typeface="Arial" panose="020B0604020202020204" pitchFamily="34" charset="0"/>
                <a:cs typeface="Arial" panose="020B0604020202020204" pitchFamily="34" charset="0"/>
              </a:rPr>
              <a:t>Total score = 80 </a:t>
            </a:r>
          </a:p>
          <a:p>
            <a:pPr lvl="1">
              <a:buFont typeface="Wingdings" pitchFamily="2" charset="2"/>
              <a:buChar char="§"/>
              <a:defRPr/>
            </a:pPr>
            <a:r>
              <a:rPr lang="en-US" sz="2200" dirty="0">
                <a:latin typeface="Arial" panose="020B0604020202020204" pitchFamily="34" charset="0"/>
                <a:cs typeface="Arial" panose="020B0604020202020204" pitchFamily="34" charset="0"/>
              </a:rPr>
              <a:t>Divide 80 by 30 = 2.66 (the average score)</a:t>
            </a:r>
          </a:p>
          <a:p>
            <a:pPr lvl="1">
              <a:buFont typeface="Wingdings" pitchFamily="2" charset="2"/>
              <a:buChar char="§"/>
              <a:defRPr/>
            </a:pPr>
            <a:r>
              <a:rPr lang="en-US" sz="2200" dirty="0">
                <a:latin typeface="Arial" panose="020B0604020202020204" pitchFamily="34" charset="0"/>
                <a:cs typeface="Arial" panose="020B0604020202020204" pitchFamily="34" charset="0"/>
              </a:rPr>
              <a:t>Add 2.66 to each unanswered question:</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3 (no. of missing items) x 2.66 points =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7.98 (Can round up to 8)</a:t>
            </a:r>
          </a:p>
          <a:p>
            <a:pPr lvl="1">
              <a:buFont typeface="Wingdings" pitchFamily="2" charset="2"/>
              <a:buChar char="§"/>
              <a:defRPr/>
            </a:pPr>
            <a:r>
              <a:rPr lang="en-US" sz="2200" dirty="0">
                <a:latin typeface="Arial" panose="020B0604020202020204" pitchFamily="34" charset="0"/>
                <a:cs typeface="Arial" panose="020B0604020202020204" pitchFamily="34" charset="0"/>
              </a:rPr>
              <a:t>Add to total score: 80 + 8 = 88</a:t>
            </a:r>
          </a:p>
        </p:txBody>
      </p:sp>
    </p:spTree>
    <p:extLst>
      <p:ext uri="{BB962C8B-B14F-4D97-AF65-F5344CB8AC3E}">
        <p14:creationId xmlns:p14="http://schemas.microsoft.com/office/powerpoint/2010/main" val="2449346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idx="4294967295"/>
          </p:nvPr>
        </p:nvSpPr>
        <p:spPr>
          <a:xfrm>
            <a:off x="388587" y="358954"/>
            <a:ext cx="7481455" cy="707846"/>
          </a:xfrm>
          <a:prstGeom prst="rect">
            <a:avLst/>
          </a:prstGeom>
          <a:noFill/>
          <a:ln>
            <a:noFill/>
          </a:ln>
        </p:spPr>
        <p:txBody>
          <a:bodyPr lIns="91425" tIns="45700" rIns="91425" bIns="45700" anchor="ctr" anchorCtr="0">
            <a:spAutoFit/>
          </a:bodyPr>
          <a:lstStyle/>
          <a:p>
            <a:pPr marL="0" marR="0" lvl="0" indent="0" rtl="0">
              <a:lnSpc>
                <a:spcPct val="100000"/>
              </a:lnSpc>
              <a:spcBef>
                <a:spcPts val="0"/>
              </a:spcBef>
              <a:spcAft>
                <a:spcPts val="0"/>
              </a:spcAft>
              <a:buClr>
                <a:schemeClr val="lt1"/>
              </a:buClr>
              <a:buSzPct val="25000"/>
              <a:buFont typeface="Rokkitt"/>
              <a:buNone/>
            </a:pPr>
            <a:r>
              <a:rPr lang="en-US" b="1" i="0" u="none" strike="noStrike" cap="none" baseline="0" dirty="0">
                <a:ea typeface="Rokkitt"/>
                <a:sym typeface="Rokkitt"/>
              </a:rPr>
              <a:t>Miguel’s Results…</a:t>
            </a:r>
          </a:p>
        </p:txBody>
      </p:sp>
      <p:sp>
        <p:nvSpPr>
          <p:cNvPr id="498" name="Shape 498"/>
          <p:cNvSpPr txBox="1">
            <a:spLocks noGrp="1"/>
          </p:cNvSpPr>
          <p:nvPr>
            <p:ph type="body" idx="4294967295"/>
          </p:nvPr>
        </p:nvSpPr>
        <p:spPr>
          <a:xfrm>
            <a:off x="530400" y="1413848"/>
            <a:ext cx="8083200" cy="1938952"/>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Clr>
                <a:schemeClr val="lt1"/>
              </a:buClr>
              <a:buSzPct val="100000"/>
              <a:buNone/>
            </a:pPr>
            <a:r>
              <a:rPr lang="en-US" sz="2200" b="0" i="0" u="none" strike="noStrike" cap="none" baseline="0" dirty="0">
                <a:ea typeface="Rokkitt"/>
                <a:sym typeface="Rokkitt"/>
              </a:rPr>
              <a:t>Please score the ASQ-3 and ASQ:SE-2 screening measures and determine if there are any areas of concern based on the results.</a:t>
            </a:r>
          </a:p>
          <a:p>
            <a:pPr marL="0" marR="0" lvl="0" indent="0" algn="l" rtl="0">
              <a:lnSpc>
                <a:spcPct val="100000"/>
              </a:lnSpc>
              <a:spcBef>
                <a:spcPts val="640"/>
              </a:spcBef>
              <a:spcAft>
                <a:spcPts val="0"/>
              </a:spcAft>
              <a:buClr>
                <a:schemeClr val="lt1"/>
              </a:buClr>
              <a:buFont typeface="Calibri"/>
              <a:buNone/>
            </a:pPr>
            <a:endParaRPr sz="2200" b="0" i="0" u="none" strike="noStrike" cap="none" baseline="0" dirty="0">
              <a:ea typeface="Rokkitt"/>
              <a:sym typeface="Rokkitt"/>
            </a:endParaRPr>
          </a:p>
          <a:p>
            <a:pPr marL="0" marR="0" lvl="0" indent="0" algn="l" rtl="0">
              <a:lnSpc>
                <a:spcPct val="100000"/>
              </a:lnSpc>
              <a:spcBef>
                <a:spcPts val="640"/>
              </a:spcBef>
              <a:spcAft>
                <a:spcPts val="0"/>
              </a:spcAft>
              <a:buClr>
                <a:schemeClr val="lt1"/>
              </a:buClr>
              <a:buSzPct val="100000"/>
              <a:buNone/>
            </a:pPr>
            <a:r>
              <a:rPr lang="en-US" sz="2200" b="0" i="0" u="none" strike="noStrike" cap="none" baseline="0" dirty="0">
                <a:ea typeface="Rokkitt"/>
                <a:sym typeface="Rokkitt"/>
              </a:rPr>
              <a:t>Please</a:t>
            </a:r>
            <a:r>
              <a:rPr lang="en-US" sz="2200" b="0" i="0" u="none" strike="noStrike" cap="none" dirty="0">
                <a:ea typeface="Rokkitt"/>
                <a:sym typeface="Rokkitt"/>
              </a:rPr>
              <a:t> </a:t>
            </a:r>
            <a:r>
              <a:rPr lang="en-US" sz="2200" b="0" i="0" u="none" strike="noStrike" cap="none" baseline="0" dirty="0">
                <a:ea typeface="Rokkitt"/>
                <a:sym typeface="Rokkitt"/>
              </a:rPr>
              <a:t>debrief with your partner and as a group.</a:t>
            </a:r>
          </a:p>
        </p:txBody>
      </p:sp>
    </p:spTree>
    <p:extLst>
      <p:ext uri="{BB962C8B-B14F-4D97-AF65-F5344CB8AC3E}">
        <p14:creationId xmlns:p14="http://schemas.microsoft.com/office/powerpoint/2010/main" val="2058595410"/>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F345293-0CF0-0A9F-0CE3-DD6812708DFD}"/>
              </a:ext>
            </a:extLst>
          </p:cNvPr>
          <p:cNvSpPr>
            <a:spLocks noGrp="1"/>
          </p:cNvSpPr>
          <p:nvPr>
            <p:ph idx="4294967295"/>
          </p:nvPr>
        </p:nvSpPr>
        <p:spPr>
          <a:xfrm>
            <a:off x="445943" y="1035045"/>
            <a:ext cx="8458200" cy="5060955"/>
          </a:xfrm>
        </p:spPr>
        <p:txBody>
          <a:bodyPr lIns="0" tIns="0" rIns="0" bIns="0">
            <a:noAutofit/>
          </a:bodyPr>
          <a:lstStyle/>
          <a:p>
            <a:pPr marL="274320" indent="-457200">
              <a:lnSpc>
                <a:spcPct val="100000"/>
              </a:lnSpc>
              <a:spcBef>
                <a:spcPts val="0"/>
              </a:spcBef>
              <a:buNone/>
            </a:pPr>
            <a:r>
              <a:rPr lang="en-US" sz="1700" b="1" dirty="0"/>
              <a:t>Q: </a:t>
            </a:r>
            <a:r>
              <a:rPr lang="en-US" sz="1700" dirty="0"/>
              <a:t>Isn’t the staff member’s impression of the child’s development more accurate than that of the parents? </a:t>
            </a:r>
          </a:p>
          <a:p>
            <a:pPr marL="274320" indent="-457200">
              <a:lnSpc>
                <a:spcPct val="100000"/>
              </a:lnSpc>
              <a:spcBef>
                <a:spcPts val="0"/>
              </a:spcBef>
              <a:buNone/>
            </a:pPr>
            <a:r>
              <a:rPr lang="en-US" sz="1700" b="1" dirty="0"/>
              <a:t>A: </a:t>
            </a:r>
            <a:r>
              <a:rPr lang="en-US" sz="1700" dirty="0">
                <a:solidFill>
                  <a:srgbClr val="0C8A7D"/>
                </a:solidFill>
              </a:rPr>
              <a:t>The ASQ is designed to be completed by a parent who knows the child well. This information is then combined with the staff member’s expertise to determine the best approach for any concerns that arise.</a:t>
            </a:r>
            <a:br>
              <a:rPr lang="en-US" sz="1700" dirty="0">
                <a:solidFill>
                  <a:srgbClr val="78B0E0"/>
                </a:solidFill>
              </a:rPr>
            </a:br>
            <a:endParaRPr lang="en-US" sz="1700" dirty="0">
              <a:solidFill>
                <a:srgbClr val="78B0E0"/>
              </a:solidFill>
            </a:endParaRPr>
          </a:p>
          <a:p>
            <a:pPr marL="274320" indent="-457200">
              <a:lnSpc>
                <a:spcPct val="100000"/>
              </a:lnSpc>
              <a:spcBef>
                <a:spcPts val="0"/>
              </a:spcBef>
              <a:buNone/>
            </a:pPr>
            <a:r>
              <a:rPr lang="en-US" sz="1700" b="1" dirty="0"/>
              <a:t>Q: </a:t>
            </a:r>
            <a:r>
              <a:rPr lang="en-US" sz="1700" dirty="0"/>
              <a:t>What if the provider does not see the problems that the parent is reporting on the questionnaire?</a:t>
            </a:r>
          </a:p>
          <a:p>
            <a:pPr marL="274320" indent="-457200">
              <a:lnSpc>
                <a:spcPct val="100000"/>
              </a:lnSpc>
              <a:spcBef>
                <a:spcPts val="0"/>
              </a:spcBef>
              <a:buNone/>
            </a:pPr>
            <a:r>
              <a:rPr lang="en-US" sz="1700" b="1" dirty="0"/>
              <a:t>A: </a:t>
            </a:r>
            <a:r>
              <a:rPr lang="en-US" sz="1700" dirty="0">
                <a:solidFill>
                  <a:srgbClr val="0C8A7D"/>
                </a:solidFill>
              </a:rPr>
              <a:t>Defer to the parent because they have the opportunity to observe the child in many different settings.</a:t>
            </a:r>
          </a:p>
          <a:p>
            <a:pPr marL="0" indent="-457200">
              <a:lnSpc>
                <a:spcPct val="100000"/>
              </a:lnSpc>
              <a:spcBef>
                <a:spcPts val="0"/>
              </a:spcBef>
              <a:buNone/>
            </a:pPr>
            <a:endParaRPr lang="en-US" sz="1700" b="1" dirty="0"/>
          </a:p>
          <a:p>
            <a:pPr marL="0" indent="-457200">
              <a:lnSpc>
                <a:spcPct val="100000"/>
              </a:lnSpc>
              <a:spcBef>
                <a:spcPts val="0"/>
              </a:spcBef>
              <a:buNone/>
            </a:pPr>
            <a:r>
              <a:rPr lang="en-US" sz="1700" b="1" dirty="0"/>
              <a:t>Q: </a:t>
            </a:r>
            <a:r>
              <a:rPr lang="en-US" sz="1700" dirty="0"/>
              <a:t>Can the questionnaire be completed by a babysitter/other family member?</a:t>
            </a:r>
          </a:p>
          <a:p>
            <a:pPr marL="274320" indent="-457200">
              <a:lnSpc>
                <a:spcPct val="100000"/>
              </a:lnSpc>
              <a:spcBef>
                <a:spcPts val="0"/>
              </a:spcBef>
              <a:buNone/>
            </a:pPr>
            <a:r>
              <a:rPr lang="en-US" sz="1700" b="1" dirty="0"/>
              <a:t>A: </a:t>
            </a:r>
            <a:r>
              <a:rPr lang="en-US" sz="1700" dirty="0">
                <a:solidFill>
                  <a:srgbClr val="0C8A7D"/>
                </a:solidFill>
              </a:rPr>
              <a:t>The ASQ:SE-2 can be completed by anyone who has 20 or more contact hours per week with a child.</a:t>
            </a:r>
          </a:p>
          <a:p>
            <a:pPr marL="274320" indent="-457200">
              <a:lnSpc>
                <a:spcPct val="100000"/>
              </a:lnSpc>
              <a:spcBef>
                <a:spcPts val="0"/>
              </a:spcBef>
              <a:buNone/>
            </a:pPr>
            <a:endParaRPr lang="en-US" sz="1700" dirty="0"/>
          </a:p>
          <a:p>
            <a:pPr marL="274320" indent="-457200">
              <a:lnSpc>
                <a:spcPct val="100000"/>
              </a:lnSpc>
              <a:spcBef>
                <a:spcPts val="0"/>
              </a:spcBef>
              <a:buNone/>
            </a:pPr>
            <a:r>
              <a:rPr lang="en-US" sz="1700" b="1" dirty="0"/>
              <a:t>Q: </a:t>
            </a:r>
            <a:r>
              <a:rPr lang="en-US" sz="1700" dirty="0"/>
              <a:t>I’ve noticed when the ASQ:SE-2 is completed by two different caregivers, the scores come out different. How do we know which one is right?</a:t>
            </a:r>
          </a:p>
          <a:p>
            <a:pPr marL="274320" indent="-457200">
              <a:lnSpc>
                <a:spcPct val="100000"/>
              </a:lnSpc>
              <a:spcBef>
                <a:spcPts val="0"/>
              </a:spcBef>
              <a:buNone/>
            </a:pPr>
            <a:r>
              <a:rPr lang="en-US" sz="1700" b="1" dirty="0"/>
              <a:t>A: </a:t>
            </a:r>
            <a:r>
              <a:rPr lang="en-US" sz="1700" dirty="0">
                <a:solidFill>
                  <a:srgbClr val="0C8A7D"/>
                </a:solidFill>
              </a:rPr>
              <a:t>Scores may differ since a child's behavior will often be different in different settings and with different caregivers. There are no right and wrong answers.</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33</a:t>
            </a:fld>
            <a:endParaRPr lang="en-US" dirty="0">
              <a:solidFill>
                <a:prstClr val="white">
                  <a:tint val="75000"/>
                </a:prstClr>
              </a:solidFill>
            </a:endParaRPr>
          </a:p>
        </p:txBody>
      </p:sp>
      <p:sp>
        <p:nvSpPr>
          <p:cNvPr id="12" name="Title 1">
            <a:extLst>
              <a:ext uri="{FF2B5EF4-FFF2-40B4-BE49-F238E27FC236}">
                <a16:creationId xmlns:a16="http://schemas.microsoft.com/office/drawing/2014/main" id="{3D30FB9F-1B90-1EA0-D6C6-6B7EC78B188D}"/>
              </a:ext>
            </a:extLst>
          </p:cNvPr>
          <p:cNvSpPr>
            <a:spLocks noGrp="1"/>
          </p:cNvSpPr>
          <p:nvPr>
            <p:ph type="title" idx="4294967295"/>
          </p:nvPr>
        </p:nvSpPr>
        <p:spPr>
          <a:xfrm>
            <a:off x="358487" y="228600"/>
            <a:ext cx="8633113" cy="762000"/>
          </a:xfrm>
        </p:spPr>
        <p:txBody>
          <a:bodyPr>
            <a:noAutofit/>
          </a:bodyPr>
          <a:lstStyle/>
          <a:p>
            <a:r>
              <a:rPr lang="en-US" sz="3800" dirty="0"/>
              <a:t>ASQs: Frequently Asked Questions</a:t>
            </a:r>
          </a:p>
        </p:txBody>
      </p:sp>
    </p:spTree>
    <p:extLst>
      <p:ext uri="{BB962C8B-B14F-4D97-AF65-F5344CB8AC3E}">
        <p14:creationId xmlns:p14="http://schemas.microsoft.com/office/powerpoint/2010/main" val="2523916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idx="4294967295"/>
          </p:nvPr>
        </p:nvSpPr>
        <p:spPr>
          <a:xfrm>
            <a:off x="398802" y="228600"/>
            <a:ext cx="7482032" cy="1747462"/>
          </a:xfrm>
        </p:spPr>
        <p:txBody>
          <a:bodyPr>
            <a:noAutofit/>
          </a:bodyPr>
          <a:lstStyle/>
          <a:p>
            <a:r>
              <a:rPr lang="en-US" dirty="0"/>
              <a:t>SCREENING TRAINING:</a:t>
            </a:r>
            <a:br>
              <a:rPr lang="en-US" dirty="0"/>
            </a:br>
            <a:r>
              <a:rPr lang="en-US" sz="3200" dirty="0"/>
              <a:t>Modified Checklist for Autism in Toddlers (Revised) (M-CHAT-R)</a:t>
            </a:r>
            <a:endParaRPr lang="en-US" dirty="0"/>
          </a:p>
        </p:txBody>
      </p:sp>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34</a:t>
            </a:fld>
            <a:endParaRPr lang="en-US" dirty="0">
              <a:solidFill>
                <a:prstClr val="white">
                  <a:tint val="75000"/>
                </a:prstClr>
              </a:solidFill>
            </a:endParaRPr>
          </a:p>
        </p:txBody>
      </p:sp>
      <p:sp>
        <p:nvSpPr>
          <p:cNvPr id="7" name="Rectangle 6">
            <a:extLst>
              <a:ext uri="{FF2B5EF4-FFF2-40B4-BE49-F238E27FC236}">
                <a16:creationId xmlns:a16="http://schemas.microsoft.com/office/drawing/2014/main" id="{4F413928-CC3D-C3BF-B2BE-E7083375C997}"/>
              </a:ext>
            </a:extLst>
          </p:cNvPr>
          <p:cNvSpPr>
            <a:spLocks noChangeArrowheads="1"/>
          </p:cNvSpPr>
          <p:nvPr/>
        </p:nvSpPr>
        <p:spPr bwMode="auto">
          <a:xfrm>
            <a:off x="2808479" y="5989150"/>
            <a:ext cx="3374642" cy="23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3174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1000" dirty="0"/>
              <a:t>© 2009 Diana Robins, Deborah Fein, &amp; Marianne Barton</a:t>
            </a:r>
            <a:endParaRPr kumimoji="0" lang="en-US" altLang="en-US" sz="1000" u="none" strike="noStrike" cap="none" normalizeH="0" baseline="0" dirty="0">
              <a:ln>
                <a:noFill/>
              </a:ln>
              <a:effectLst/>
            </a:endParaRPr>
          </a:p>
        </p:txBody>
      </p:sp>
      <p:pic>
        <p:nvPicPr>
          <p:cNvPr id="6" name="Picture 5" descr="5497714796_173897604a_c.jpg">
            <a:extLst>
              <a:ext uri="{FF2B5EF4-FFF2-40B4-BE49-F238E27FC236}">
                <a16:creationId xmlns:a16="http://schemas.microsoft.com/office/drawing/2014/main" id="{A226B43C-19C3-C899-80F2-FA2E4B8E1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52600" y="2209800"/>
            <a:ext cx="5486400" cy="3653022"/>
          </a:xfrm>
          <a:prstGeom prst="rect">
            <a:avLst/>
          </a:prstGeom>
        </p:spPr>
      </p:pic>
    </p:spTree>
    <p:extLst>
      <p:ext uri="{BB962C8B-B14F-4D97-AF65-F5344CB8AC3E}">
        <p14:creationId xmlns:p14="http://schemas.microsoft.com/office/powerpoint/2010/main" val="1331889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idx="4294967295"/>
          </p:nvPr>
        </p:nvSpPr>
        <p:spPr>
          <a:xfrm>
            <a:off x="384464" y="304800"/>
            <a:ext cx="8378536" cy="914400"/>
          </a:xfrm>
        </p:spPr>
        <p:txBody>
          <a:bodyPr>
            <a:noAutofit/>
          </a:bodyPr>
          <a:lstStyle/>
          <a:p>
            <a:r>
              <a:rPr lang="en-US" dirty="0"/>
              <a:t>Disparities in Screening for ASD?</a:t>
            </a:r>
            <a:endParaRPr lang="en-US" sz="5400" dirty="0"/>
          </a:p>
        </p:txBody>
      </p:sp>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35</a:t>
            </a:fld>
            <a:endParaRPr lang="en-US" dirty="0">
              <a:solidFill>
                <a:prstClr val="white">
                  <a:tint val="75000"/>
                </a:prstClr>
              </a:solidFill>
            </a:endParaRPr>
          </a:p>
        </p:txBody>
      </p:sp>
      <p:sp>
        <p:nvSpPr>
          <p:cNvPr id="7" name="Content Placeholder 2">
            <a:extLst>
              <a:ext uri="{FF2B5EF4-FFF2-40B4-BE49-F238E27FC236}">
                <a16:creationId xmlns:a16="http://schemas.microsoft.com/office/drawing/2014/main" id="{1F0C8A5E-57A2-6162-4562-CD1FCBAED03F}"/>
              </a:ext>
            </a:extLst>
          </p:cNvPr>
          <p:cNvSpPr>
            <a:spLocks noGrp="1"/>
          </p:cNvSpPr>
          <p:nvPr>
            <p:ph idx="4294967295"/>
          </p:nvPr>
        </p:nvSpPr>
        <p:spPr>
          <a:xfrm>
            <a:off x="485775" y="1295400"/>
            <a:ext cx="8172450" cy="4267200"/>
          </a:xfrm>
        </p:spPr>
        <p:txBody>
          <a:bodyPr lIns="0">
            <a:normAutofit/>
          </a:bodyPr>
          <a:lstStyle/>
          <a:p>
            <a:pPr>
              <a:lnSpc>
                <a:spcPct val="100000"/>
              </a:lnSpc>
              <a:buClr>
                <a:srgbClr val="0C8A7D"/>
              </a:buClr>
            </a:pPr>
            <a:r>
              <a:rPr lang="en-US" sz="2200" dirty="0">
                <a:latin typeface="Arial" panose="020B0604020202020204" pitchFamily="34" charset="0"/>
                <a:cs typeface="Arial" panose="020B0604020202020204" pitchFamily="34" charset="0"/>
              </a:rPr>
              <a:t>Referral, diagnosis and treatment may be late or reduced for: </a:t>
            </a:r>
          </a:p>
          <a:p>
            <a:pPr lvl="1">
              <a:lnSpc>
                <a:spcPct val="100000"/>
              </a:lnSpc>
              <a:buFont typeface="Wingdings" pitchFamily="2" charset="2"/>
              <a:buChar char="§"/>
            </a:pPr>
            <a:r>
              <a:rPr lang="en-US" sz="2200" dirty="0">
                <a:latin typeface="Arial" panose="020B0604020202020204" pitchFamily="34" charset="0"/>
                <a:cs typeface="Arial" panose="020B0604020202020204" pitchFamily="34" charset="0"/>
              </a:rPr>
              <a:t>Children of color, particularly Latino and Black children</a:t>
            </a:r>
          </a:p>
          <a:p>
            <a:pPr lvl="1">
              <a:lnSpc>
                <a:spcPct val="100000"/>
              </a:lnSpc>
              <a:buFont typeface="Wingdings" pitchFamily="2" charset="2"/>
              <a:buChar char="§"/>
            </a:pPr>
            <a:r>
              <a:rPr lang="en-US" sz="2200" dirty="0">
                <a:latin typeface="Arial" panose="020B0604020202020204" pitchFamily="34" charset="0"/>
                <a:cs typeface="Arial" panose="020B0604020202020204" pitchFamily="34" charset="0"/>
              </a:rPr>
              <a:t>Children with less severe symptoms and delays </a:t>
            </a:r>
          </a:p>
          <a:p>
            <a:pPr lvl="1">
              <a:lnSpc>
                <a:spcPct val="100000"/>
              </a:lnSpc>
              <a:buFont typeface="Wingdings" pitchFamily="2" charset="2"/>
              <a:buChar char="§"/>
            </a:pPr>
            <a:r>
              <a:rPr lang="en-US" sz="2200" dirty="0">
                <a:latin typeface="Arial" panose="020B0604020202020204" pitchFamily="34" charset="0"/>
                <a:cs typeface="Arial" panose="020B0604020202020204" pitchFamily="34" charset="0"/>
              </a:rPr>
              <a:t> Children from lower-income backgrounds</a:t>
            </a:r>
          </a:p>
          <a:p>
            <a:pPr>
              <a:lnSpc>
                <a:spcPct val="100000"/>
              </a:lnSpc>
              <a:buClr>
                <a:srgbClr val="0C8A7D"/>
              </a:buClr>
            </a:pPr>
            <a:r>
              <a:rPr lang="en-US" sz="2200" dirty="0">
                <a:latin typeface="Arial" panose="020B0604020202020204" pitchFamily="34" charset="0"/>
                <a:cs typeface="Arial" panose="020B0604020202020204" pitchFamily="34" charset="0"/>
              </a:rPr>
              <a:t>Consistent screening helps reduce disparities and ensures children get connected with early intervention.</a:t>
            </a:r>
          </a:p>
        </p:txBody>
      </p:sp>
    </p:spTree>
    <p:extLst>
      <p:ext uri="{BB962C8B-B14F-4D97-AF65-F5344CB8AC3E}">
        <p14:creationId xmlns:p14="http://schemas.microsoft.com/office/powerpoint/2010/main" val="1954171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374101" y="304801"/>
            <a:ext cx="7482032" cy="685800"/>
          </a:xfrm>
        </p:spPr>
        <p:txBody>
          <a:bodyPr>
            <a:normAutofit/>
          </a:bodyPr>
          <a:lstStyle/>
          <a:p>
            <a:r>
              <a:rPr lang="en-US" dirty="0"/>
              <a:t>M-CHAT-R: Overview</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36</a:t>
            </a:fld>
            <a:endParaRPr lang="en-US" dirty="0">
              <a:solidFill>
                <a:prstClr val="white">
                  <a:tint val="75000"/>
                </a:prstClr>
              </a:solidFill>
            </a:endParaRPr>
          </a:p>
        </p:txBody>
      </p:sp>
      <p:sp>
        <p:nvSpPr>
          <p:cNvPr id="7" name="Content Placeholder 2">
            <a:extLst>
              <a:ext uri="{FF2B5EF4-FFF2-40B4-BE49-F238E27FC236}">
                <a16:creationId xmlns:a16="http://schemas.microsoft.com/office/drawing/2014/main" id="{40146B96-D05F-68AA-5B5C-C00E18727E96}"/>
              </a:ext>
            </a:extLst>
          </p:cNvPr>
          <p:cNvSpPr>
            <a:spLocks noGrp="1"/>
          </p:cNvSpPr>
          <p:nvPr>
            <p:ph idx="4294967295"/>
          </p:nvPr>
        </p:nvSpPr>
        <p:spPr>
          <a:xfrm>
            <a:off x="533400" y="1235075"/>
            <a:ext cx="7543800" cy="2651125"/>
          </a:xfrm>
        </p:spPr>
        <p:txBody>
          <a:bodyPr>
            <a:noAutofit/>
          </a:bodyPr>
          <a:lstStyle/>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Parent-report screening tool</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Standardized questionnaire</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Validated for children between 16-30 months</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20 items with Yes/No responses</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Translated into multiple languages and used in many countries</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Available for free at </a:t>
            </a:r>
            <a:r>
              <a:rPr lang="en-US" sz="2200" dirty="0">
                <a:latin typeface="Arial" panose="020B0604020202020204" pitchFamily="34" charset="0"/>
                <a:cs typeface="Arial" panose="020B0604020202020204" pitchFamily="34" charset="0"/>
                <a:hlinkClick r:id="rId3"/>
              </a:rPr>
              <a:t>www.mchatscreen.com</a:t>
            </a:r>
            <a:endParaRPr lang="en-US" sz="2200" dirty="0">
              <a:latin typeface="Arial" panose="020B0604020202020204" pitchFamily="34" charset="0"/>
              <a:cs typeface="Arial" panose="020B0604020202020204" pitchFamily="34" charset="0"/>
            </a:endParaRPr>
          </a:p>
        </p:txBody>
      </p:sp>
      <p:pic>
        <p:nvPicPr>
          <p:cNvPr id="3" name="Picture 2" descr="A group of people posing for a photo&#10;&#10;Description automatically generated with low confidence">
            <a:extLst>
              <a:ext uri="{FF2B5EF4-FFF2-40B4-BE49-F238E27FC236}">
                <a16:creationId xmlns:a16="http://schemas.microsoft.com/office/drawing/2014/main" id="{9D731B48-BC9A-9C40-9211-821E29B4DF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749"/>
          <a:stretch/>
        </p:blipFill>
        <p:spPr>
          <a:xfrm>
            <a:off x="762000" y="3784046"/>
            <a:ext cx="2971800" cy="2235754"/>
          </a:xfrm>
          <a:prstGeom prst="rect">
            <a:avLst/>
          </a:prstGeom>
          <a:ln w="44450">
            <a:solidFill>
              <a:srgbClr val="78B0E0"/>
            </a:solidFill>
          </a:ln>
        </p:spPr>
      </p:pic>
    </p:spTree>
    <p:extLst>
      <p:ext uri="{BB962C8B-B14F-4D97-AF65-F5344CB8AC3E}">
        <p14:creationId xmlns:p14="http://schemas.microsoft.com/office/powerpoint/2010/main" val="1435658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a:xfrm>
            <a:off x="388615" y="341513"/>
            <a:ext cx="7482032" cy="781118"/>
          </a:xfrm>
        </p:spPr>
        <p:txBody>
          <a:bodyPr/>
          <a:lstStyle/>
          <a:p>
            <a:r>
              <a:rPr lang="en-US" b="1" dirty="0"/>
              <a:t>M-CHAT-R: Overview</a:t>
            </a:r>
          </a:p>
        </p:txBody>
      </p:sp>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37</a:t>
            </a:fld>
            <a:endParaRPr lang="en-US" dirty="0">
              <a:solidFill>
                <a:prstClr val="white">
                  <a:tint val="75000"/>
                </a:prstClr>
              </a:solidFill>
            </a:endParaRPr>
          </a:p>
        </p:txBody>
      </p:sp>
      <p:sp>
        <p:nvSpPr>
          <p:cNvPr id="8" name="Content Placeholder 2">
            <a:extLst>
              <a:ext uri="{FF2B5EF4-FFF2-40B4-BE49-F238E27FC236}">
                <a16:creationId xmlns:a16="http://schemas.microsoft.com/office/drawing/2014/main" id="{AC6ACDA6-6A3E-DF97-84DD-626C0DC93B73}"/>
              </a:ext>
            </a:extLst>
          </p:cNvPr>
          <p:cNvSpPr>
            <a:spLocks noGrp="1"/>
          </p:cNvSpPr>
          <p:nvPr>
            <p:ph idx="4294967295"/>
          </p:nvPr>
        </p:nvSpPr>
        <p:spPr>
          <a:xfrm>
            <a:off x="429669" y="1300261"/>
            <a:ext cx="4599531" cy="3957539"/>
          </a:xfrm>
        </p:spPr>
        <p:txBody>
          <a:bodyPr>
            <a:noAutofit/>
          </a:bodyPr>
          <a:lstStyle/>
          <a:p>
            <a:pPr marL="0" indent="0">
              <a:lnSpc>
                <a:spcPct val="100000"/>
              </a:lnSpc>
              <a:spcBef>
                <a:spcPts val="0"/>
              </a:spcBef>
              <a:buFontTx/>
              <a:buNone/>
            </a:pPr>
            <a:r>
              <a:rPr lang="en-US" sz="2400" b="1" dirty="0">
                <a:solidFill>
                  <a:srgbClr val="0C8A7D"/>
                </a:solidFill>
              </a:rPr>
              <a:t>MCHAT-R Items as predictors of ASD:</a:t>
            </a:r>
          </a:p>
          <a:p>
            <a:pPr marL="0" indent="0">
              <a:lnSpc>
                <a:spcPct val="100000"/>
              </a:lnSpc>
              <a:spcBef>
                <a:spcPts val="0"/>
              </a:spcBef>
              <a:buFontTx/>
              <a:buNone/>
            </a:pPr>
            <a:endParaRPr lang="en-US" sz="2200" dirty="0"/>
          </a:p>
          <a:p>
            <a:pPr marL="0" indent="0">
              <a:lnSpc>
                <a:spcPct val="100000"/>
              </a:lnSpc>
              <a:spcBef>
                <a:spcPts val="0"/>
              </a:spcBef>
              <a:buFontTx/>
              <a:buNone/>
            </a:pPr>
            <a:r>
              <a:rPr lang="en-US" sz="2200" b="1" dirty="0"/>
              <a:t>Best discriminators of ASD:</a:t>
            </a:r>
          </a:p>
          <a:p>
            <a:pPr marL="91440" indent="-182880">
              <a:lnSpc>
                <a:spcPct val="100000"/>
              </a:lnSpc>
              <a:spcBef>
                <a:spcPts val="0"/>
              </a:spcBef>
              <a:buClr>
                <a:srgbClr val="0C8A7D"/>
              </a:buClr>
            </a:pPr>
            <a:r>
              <a:rPr lang="en-US" sz="2200" dirty="0"/>
              <a:t>Points to show interest</a:t>
            </a:r>
          </a:p>
          <a:p>
            <a:pPr marL="91440" indent="-182880">
              <a:lnSpc>
                <a:spcPct val="100000"/>
              </a:lnSpc>
              <a:spcBef>
                <a:spcPts val="0"/>
              </a:spcBef>
              <a:buClr>
                <a:srgbClr val="0C8A7D"/>
              </a:buClr>
            </a:pPr>
            <a:r>
              <a:rPr lang="en-US" sz="2200" dirty="0"/>
              <a:t>Responds to name</a:t>
            </a:r>
          </a:p>
          <a:p>
            <a:pPr marL="91440" indent="-182880">
              <a:lnSpc>
                <a:spcPct val="100000"/>
              </a:lnSpc>
              <a:spcBef>
                <a:spcPts val="0"/>
              </a:spcBef>
              <a:buClr>
                <a:srgbClr val="0C8A7D"/>
              </a:buClr>
            </a:pPr>
            <a:r>
              <a:rPr lang="en-US" sz="2200" dirty="0"/>
              <a:t>Shows interest in other children</a:t>
            </a:r>
          </a:p>
          <a:p>
            <a:pPr marL="91440" indent="-182880">
              <a:lnSpc>
                <a:spcPct val="100000"/>
              </a:lnSpc>
              <a:spcBef>
                <a:spcPts val="0"/>
              </a:spcBef>
              <a:buClr>
                <a:srgbClr val="0C8A7D"/>
              </a:buClr>
            </a:pPr>
            <a:r>
              <a:rPr lang="en-US" sz="2200" dirty="0"/>
              <a:t>Brings objects to show</a:t>
            </a:r>
          </a:p>
          <a:p>
            <a:pPr marL="91440" indent="-182880">
              <a:lnSpc>
                <a:spcPct val="100000"/>
              </a:lnSpc>
              <a:spcBef>
                <a:spcPts val="0"/>
              </a:spcBef>
              <a:buClr>
                <a:srgbClr val="0C8A7D"/>
              </a:buClr>
            </a:pPr>
            <a:r>
              <a:rPr lang="en-US" sz="2200" dirty="0"/>
              <a:t>Follows point</a:t>
            </a:r>
          </a:p>
          <a:p>
            <a:pPr marL="91440" indent="-182880">
              <a:lnSpc>
                <a:spcPct val="100000"/>
              </a:lnSpc>
              <a:spcBef>
                <a:spcPts val="0"/>
              </a:spcBef>
              <a:buClr>
                <a:srgbClr val="0C8A7D"/>
              </a:buClr>
            </a:pPr>
            <a:r>
              <a:rPr lang="en-US" sz="2200" dirty="0"/>
              <a:t>Imitates actions</a:t>
            </a:r>
          </a:p>
          <a:p>
            <a:pPr marL="91440" indent="-182880">
              <a:lnSpc>
                <a:spcPct val="100000"/>
              </a:lnSpc>
              <a:spcBef>
                <a:spcPts val="0"/>
              </a:spcBef>
              <a:buClr>
                <a:srgbClr val="0C8A7D"/>
              </a:buClr>
            </a:pPr>
            <a:r>
              <a:rPr lang="en-US" sz="2200" dirty="0"/>
              <a:t>Responds to smile</a:t>
            </a:r>
          </a:p>
        </p:txBody>
      </p:sp>
      <p:pic>
        <p:nvPicPr>
          <p:cNvPr id="9" name="Picture 3">
            <a:extLst>
              <a:ext uri="{FF2B5EF4-FFF2-40B4-BE49-F238E27FC236}">
                <a16:creationId xmlns:a16="http://schemas.microsoft.com/office/drawing/2014/main" id="{F84838D9-0B4C-C12C-381B-C366EF460DFA}"/>
              </a:ext>
            </a:extLst>
          </p:cNvPr>
          <p:cNvPicPr>
            <a:picLocks noChangeAspect="1"/>
          </p:cNvPicPr>
          <p:nvPr/>
        </p:nvPicPr>
        <p:blipFill>
          <a:blip r:embed="rId3" cstate="print"/>
          <a:srcRect/>
          <a:stretch>
            <a:fillRect/>
          </a:stretch>
        </p:blipFill>
        <p:spPr bwMode="auto">
          <a:xfrm>
            <a:off x="5029200" y="2230999"/>
            <a:ext cx="3525124" cy="3326740"/>
          </a:xfrm>
          <a:prstGeom prst="rect">
            <a:avLst/>
          </a:prstGeom>
          <a:noFill/>
          <a:ln w="9525">
            <a:noFill/>
            <a:miter lim="800000"/>
            <a:headEnd/>
            <a:tailEnd/>
          </a:ln>
        </p:spPr>
      </p:pic>
    </p:spTree>
    <p:extLst>
      <p:ext uri="{BB962C8B-B14F-4D97-AF65-F5344CB8AC3E}">
        <p14:creationId xmlns:p14="http://schemas.microsoft.com/office/powerpoint/2010/main" val="46087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idx="4294967295"/>
          </p:nvPr>
        </p:nvSpPr>
        <p:spPr>
          <a:xfrm>
            <a:off x="374101" y="229247"/>
            <a:ext cx="7482032" cy="791845"/>
          </a:xfrm>
        </p:spPr>
        <p:txBody>
          <a:bodyPr>
            <a:normAutofit/>
          </a:bodyPr>
          <a:lstStyle/>
          <a:p>
            <a:r>
              <a:rPr lang="en-US" dirty="0"/>
              <a:t>M-CHAT-R: Scoring</a:t>
            </a:r>
            <a:endParaRPr lang="en-US" sz="2800" dirty="0"/>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38</a:t>
            </a:fld>
            <a:endParaRPr lang="en-US" dirty="0">
              <a:solidFill>
                <a:prstClr val="white">
                  <a:tint val="75000"/>
                </a:prstClr>
              </a:solidFill>
            </a:endParaRPr>
          </a:p>
        </p:txBody>
      </p:sp>
      <p:sp>
        <p:nvSpPr>
          <p:cNvPr id="7" name="Content Placeholder 2">
            <a:extLst>
              <a:ext uri="{FF2B5EF4-FFF2-40B4-BE49-F238E27FC236}">
                <a16:creationId xmlns:a16="http://schemas.microsoft.com/office/drawing/2014/main" id="{228D3726-2198-C63D-767C-FE778DCC997D}"/>
              </a:ext>
            </a:extLst>
          </p:cNvPr>
          <p:cNvSpPr>
            <a:spLocks noGrp="1"/>
          </p:cNvSpPr>
          <p:nvPr>
            <p:ph idx="4294967295"/>
          </p:nvPr>
        </p:nvSpPr>
        <p:spPr>
          <a:xfrm>
            <a:off x="285750" y="1417222"/>
            <a:ext cx="7867650" cy="4525963"/>
          </a:xfrm>
        </p:spPr>
        <p:txBody>
          <a:bodyPr>
            <a:noAutofit/>
          </a:bodyPr>
          <a:lstStyle/>
          <a:p>
            <a:pPr>
              <a:buClr>
                <a:srgbClr val="0C8A7D"/>
              </a:buClr>
              <a:defRPr/>
            </a:pPr>
            <a:r>
              <a:rPr lang="en-US" sz="2200" dirty="0">
                <a:latin typeface="Arial" panose="020B0604020202020204" pitchFamily="34" charset="0"/>
                <a:cs typeface="Arial" panose="020B0604020202020204" pitchFamily="34" charset="0"/>
              </a:rPr>
              <a:t>If you point at something across the room, does your child look at it? (</a:t>
            </a:r>
            <a:r>
              <a:rPr lang="en-US" sz="2200" b="1" dirty="0">
                <a:latin typeface="Arial" panose="020B0604020202020204" pitchFamily="34" charset="0"/>
                <a:cs typeface="Arial" panose="020B0604020202020204" pitchFamily="34" charset="0"/>
              </a:rPr>
              <a:t>FOR EXAMPLE, </a:t>
            </a:r>
            <a:r>
              <a:rPr lang="en-US" sz="2200" dirty="0">
                <a:latin typeface="Arial" panose="020B0604020202020204" pitchFamily="34" charset="0"/>
                <a:cs typeface="Arial" panose="020B0604020202020204" pitchFamily="34" charset="0"/>
              </a:rPr>
              <a:t>if you point at a toy or an animal, does your child look at the toy or animal?) </a:t>
            </a:r>
          </a:p>
          <a:p>
            <a:pPr marL="514350" indent="-514350">
              <a:buFontTx/>
              <a:buNone/>
              <a:defRPr/>
            </a:pPr>
            <a:r>
              <a:rPr lang="en-US" sz="2200" dirty="0">
                <a:latin typeface="Arial" panose="020B0604020202020204" pitchFamily="34" charset="0"/>
                <a:cs typeface="Arial" panose="020B0604020202020204" pitchFamily="34" charset="0"/>
              </a:rPr>
              <a:t>	</a:t>
            </a:r>
            <a:r>
              <a:rPr lang="en-US" sz="2800" b="1" dirty="0">
                <a:solidFill>
                  <a:srgbClr val="0C8A7D"/>
                </a:solidFill>
                <a:latin typeface="Arial" panose="020B0604020202020204" pitchFamily="34" charset="0"/>
                <a:cs typeface="Arial" panose="020B0604020202020204" pitchFamily="34" charset="0"/>
              </a:rPr>
              <a:t>Yes (0)				No (1)</a:t>
            </a:r>
          </a:p>
          <a:p>
            <a:pPr marL="514350" indent="-514350">
              <a:buFontTx/>
              <a:buNone/>
              <a:defRPr/>
            </a:pPr>
            <a:endParaRPr lang="en-US" sz="2200" b="1" dirty="0">
              <a:latin typeface="Arial" panose="020B0604020202020204" pitchFamily="34" charset="0"/>
              <a:cs typeface="Arial" panose="020B0604020202020204" pitchFamily="34" charset="0"/>
            </a:endParaRPr>
          </a:p>
          <a:p>
            <a:pPr>
              <a:buClr>
                <a:srgbClr val="0C8A7D"/>
              </a:buClr>
              <a:defRPr/>
            </a:pPr>
            <a:r>
              <a:rPr lang="en-US" sz="2200" dirty="0">
                <a:latin typeface="Arial" panose="020B0604020202020204" pitchFamily="34" charset="0"/>
                <a:cs typeface="Arial" panose="020B0604020202020204" pitchFamily="34" charset="0"/>
              </a:rPr>
              <a:t>Does your child play pretend or make-believe? (</a:t>
            </a:r>
            <a:r>
              <a:rPr lang="en-US" sz="2200" b="1" dirty="0">
                <a:latin typeface="Arial" panose="020B0604020202020204" pitchFamily="34" charset="0"/>
                <a:cs typeface="Arial" panose="020B0604020202020204" pitchFamily="34" charset="0"/>
              </a:rPr>
              <a:t>FOR</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EXAMPLE, </a:t>
            </a:r>
            <a:r>
              <a:rPr lang="en-US" sz="2200" dirty="0">
                <a:latin typeface="Arial" panose="020B0604020202020204" pitchFamily="34" charset="0"/>
                <a:cs typeface="Arial" panose="020B0604020202020204" pitchFamily="34" charset="0"/>
              </a:rPr>
              <a:t>does your child pretend to drink from an empty cup, pretend to talk on a phone, or pretend to feed a doll or stuffed animal?) </a:t>
            </a:r>
          </a:p>
          <a:p>
            <a:pPr>
              <a:buFontTx/>
              <a:buNone/>
              <a:defRPr/>
            </a:pPr>
            <a:r>
              <a:rPr lang="en-US" sz="2200" dirty="0">
                <a:latin typeface="Arial" panose="020B0604020202020204" pitchFamily="34" charset="0"/>
                <a:cs typeface="Arial" panose="020B0604020202020204" pitchFamily="34" charset="0"/>
              </a:rPr>
              <a:t>	 	</a:t>
            </a:r>
            <a:r>
              <a:rPr lang="en-US" sz="2800" b="1" dirty="0">
                <a:solidFill>
                  <a:srgbClr val="0C8A7D"/>
                </a:solidFill>
                <a:latin typeface="Arial" panose="020B0604020202020204" pitchFamily="34" charset="0"/>
                <a:cs typeface="Arial" panose="020B0604020202020204" pitchFamily="34" charset="0"/>
              </a:rPr>
              <a:t>Yes (0)				No (1)</a:t>
            </a:r>
            <a:endParaRPr lang="en-US" sz="2200" b="1" dirty="0">
              <a:solidFill>
                <a:srgbClr val="0C8A7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726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377730" y="152400"/>
            <a:ext cx="7482032" cy="854080"/>
          </a:xfrm>
        </p:spPr>
        <p:txBody>
          <a:bodyPr>
            <a:normAutofit/>
          </a:bodyPr>
          <a:lstStyle/>
          <a:p>
            <a:pPr algn="l"/>
            <a:r>
              <a:rPr lang="en-US" b="1" dirty="0"/>
              <a:t>Reverse Scoring</a:t>
            </a:r>
            <a:endParaRPr lang="en-US" dirty="0"/>
          </a:p>
        </p:txBody>
      </p:sp>
      <p:sp>
        <p:nvSpPr>
          <p:cNvPr id="5" name="Slide Number Placeholder 4"/>
          <p:cNvSpPr>
            <a:spLocks noGrp="1"/>
          </p:cNvSpPr>
          <p:nvPr>
            <p:ph type="sldNum" sz="quarter" idx="12"/>
          </p:nvPr>
        </p:nvSpPr>
        <p:spPr/>
        <p:txBody>
          <a:bodyPr/>
          <a:lstStyle/>
          <a:p>
            <a:fld id="{321B64B3-26B7-4913-B2C6-0CF9F900152A}" type="slidenum">
              <a:rPr lang="en-US" smtClean="0">
                <a:solidFill>
                  <a:prstClr val="white">
                    <a:tint val="75000"/>
                  </a:prstClr>
                </a:solidFill>
              </a:rPr>
              <a:pPr/>
              <a:t>39</a:t>
            </a:fld>
            <a:endParaRPr lang="en-US" dirty="0">
              <a:solidFill>
                <a:prstClr val="white">
                  <a:tint val="75000"/>
                </a:prstClr>
              </a:solidFill>
            </a:endParaRPr>
          </a:p>
        </p:txBody>
      </p:sp>
      <p:sp>
        <p:nvSpPr>
          <p:cNvPr id="7" name="TextBox 6">
            <a:extLst>
              <a:ext uri="{FF2B5EF4-FFF2-40B4-BE49-F238E27FC236}">
                <a16:creationId xmlns:a16="http://schemas.microsoft.com/office/drawing/2014/main" id="{813ECE8C-89E2-D144-F821-1A4C75B08B43}"/>
              </a:ext>
            </a:extLst>
          </p:cNvPr>
          <p:cNvSpPr txBox="1"/>
          <p:nvPr/>
        </p:nvSpPr>
        <p:spPr>
          <a:xfrm>
            <a:off x="6974115" y="2499129"/>
            <a:ext cx="1883223" cy="1938992"/>
          </a:xfrm>
          <a:prstGeom prst="rect">
            <a:avLst/>
          </a:prstGeom>
          <a:solidFill>
            <a:srgbClr val="D15927"/>
          </a:solidFill>
        </p:spPr>
        <p:style>
          <a:lnRef idx="1">
            <a:schemeClr val="accent2"/>
          </a:lnRef>
          <a:fillRef idx="2">
            <a:schemeClr val="accent2"/>
          </a:fillRef>
          <a:effectRef idx="1">
            <a:schemeClr val="accent2"/>
          </a:effectRef>
          <a:fontRef idx="minor">
            <a:schemeClr val="dk1"/>
          </a:fontRef>
        </p:style>
        <p:txBody>
          <a:bodyPr wrap="square" tIns="91440" bIns="182880" rtlCol="0" anchor="ctr">
            <a:spAutoFit/>
          </a:bodyPr>
          <a:lstStyle/>
          <a:p>
            <a:pPr algn="ctr"/>
            <a:r>
              <a:rPr lang="en-US" dirty="0">
                <a:solidFill>
                  <a:schemeClr val="bg1"/>
                </a:solidFill>
                <a:latin typeface="Arial"/>
              </a:rPr>
              <a:t>Remember that, </a:t>
            </a:r>
            <a:r>
              <a:rPr lang="en-US" b="1" dirty="0">
                <a:solidFill>
                  <a:schemeClr val="bg1"/>
                </a:solidFill>
                <a:latin typeface="Arial"/>
              </a:rPr>
              <a:t>except </a:t>
            </a:r>
            <a:r>
              <a:rPr lang="en-US" dirty="0">
                <a:solidFill>
                  <a:schemeClr val="bg1"/>
                </a:solidFill>
                <a:latin typeface="Arial"/>
              </a:rPr>
              <a:t>for the reverse scoring questions: </a:t>
            </a:r>
          </a:p>
          <a:p>
            <a:pPr algn="ctr"/>
            <a:endParaRPr lang="en-US" dirty="0">
              <a:solidFill>
                <a:schemeClr val="bg1"/>
              </a:solidFill>
              <a:latin typeface="Arial"/>
            </a:endParaRPr>
          </a:p>
          <a:p>
            <a:pPr algn="ctr"/>
            <a:r>
              <a:rPr lang="en-US" b="1" dirty="0">
                <a:solidFill>
                  <a:schemeClr val="bg1"/>
                </a:solidFill>
                <a:latin typeface="Arial"/>
              </a:rPr>
              <a:t> Yes (0)    No (1) </a:t>
            </a:r>
          </a:p>
        </p:txBody>
      </p:sp>
      <p:sp>
        <p:nvSpPr>
          <p:cNvPr id="9" name="Content Placeholder 2">
            <a:extLst>
              <a:ext uri="{FF2B5EF4-FFF2-40B4-BE49-F238E27FC236}">
                <a16:creationId xmlns:a16="http://schemas.microsoft.com/office/drawing/2014/main" id="{1DC4D741-7136-AE02-1A98-31AA010EBE8B}"/>
              </a:ext>
            </a:extLst>
          </p:cNvPr>
          <p:cNvSpPr>
            <a:spLocks noGrp="1"/>
          </p:cNvSpPr>
          <p:nvPr>
            <p:ph idx="4294967295"/>
          </p:nvPr>
        </p:nvSpPr>
        <p:spPr>
          <a:xfrm>
            <a:off x="250376" y="2011228"/>
            <a:ext cx="6531423" cy="4267200"/>
          </a:xfrm>
        </p:spPr>
        <p:txBody>
          <a:bodyPr>
            <a:noAutofit/>
          </a:bodyPr>
          <a:lstStyle/>
          <a:p>
            <a:pPr>
              <a:buClr>
                <a:srgbClr val="0C8A7D"/>
              </a:buClr>
            </a:pPr>
            <a:r>
              <a:rPr lang="en-US" sz="2000" dirty="0">
                <a:latin typeface="Arial" panose="020B0604020202020204" pitchFamily="34" charset="0"/>
                <a:cs typeface="Arial" panose="020B0604020202020204" pitchFamily="34" charset="0"/>
              </a:rPr>
              <a:t>Have you ever wondered if your child might be deaf?</a:t>
            </a:r>
          </a:p>
          <a:p>
            <a:pPr marL="342900" lvl="1" indent="-342900">
              <a:buNone/>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t>
            </a:r>
            <a:r>
              <a:rPr lang="en-US" sz="2400" b="1" dirty="0">
                <a:solidFill>
                  <a:srgbClr val="0C8A7D"/>
                </a:solidFill>
                <a:latin typeface="Arial" panose="020B0604020202020204" pitchFamily="34" charset="0"/>
                <a:cs typeface="Arial" panose="020B0604020202020204" pitchFamily="34" charset="0"/>
              </a:rPr>
              <a:t>YES  (1)		NO (0)</a:t>
            </a:r>
            <a:br>
              <a:rPr lang="en-US" sz="2400" b="1" dirty="0">
                <a:solidFill>
                  <a:srgbClr val="0C8A7D"/>
                </a:solidFill>
              </a:rPr>
            </a:br>
            <a:endParaRPr lang="en-US" sz="1600" b="1" dirty="0">
              <a:solidFill>
                <a:srgbClr val="0C8A7D"/>
              </a:solidFill>
            </a:endParaRPr>
          </a:p>
          <a:p>
            <a:pPr>
              <a:buClr>
                <a:srgbClr val="0C8A7D"/>
              </a:buClr>
            </a:pPr>
            <a:r>
              <a:rPr lang="en-US" sz="2000" dirty="0">
                <a:latin typeface="Arial" panose="020B0604020202020204" pitchFamily="34" charset="0"/>
                <a:cs typeface="Arial" panose="020B0604020202020204" pitchFamily="34" charset="0"/>
              </a:rPr>
              <a:t>Does your child make unusual finger movements near his or her eyes? (For example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does your child wiggle his or her fingers close to his or her eyes?) </a:t>
            </a:r>
          </a:p>
          <a:p>
            <a:pPr marL="342900" lvl="1" indent="-342900">
              <a:buNone/>
            </a:pPr>
            <a:r>
              <a:rPr lang="en-US" sz="2000" dirty="0">
                <a:latin typeface="Arial" panose="020B0604020202020204" pitchFamily="34" charset="0"/>
                <a:cs typeface="Arial" panose="020B0604020202020204" pitchFamily="34" charset="0"/>
              </a:rPr>
              <a:t>		</a:t>
            </a:r>
            <a:r>
              <a:rPr lang="en-US" sz="2400" b="1" dirty="0">
                <a:solidFill>
                  <a:srgbClr val="0C8A7D"/>
                </a:solidFill>
                <a:latin typeface="Arial" panose="020B0604020202020204" pitchFamily="34" charset="0"/>
                <a:cs typeface="Arial" panose="020B0604020202020204" pitchFamily="34" charset="0"/>
              </a:rPr>
              <a:t>YES  (1)		NO (0)</a:t>
            </a:r>
            <a:br>
              <a:rPr lang="en-US" sz="2400" b="1" dirty="0">
                <a:solidFill>
                  <a:srgbClr val="0C8A7D"/>
                </a:solidFill>
                <a:latin typeface="Arial" panose="020B0604020202020204" pitchFamily="34" charset="0"/>
                <a:cs typeface="Arial" panose="020B0604020202020204" pitchFamily="34" charset="0"/>
              </a:rPr>
            </a:br>
            <a:endParaRPr lang="en-US" sz="1600" b="1" dirty="0">
              <a:solidFill>
                <a:srgbClr val="0C8A7D"/>
              </a:solidFill>
              <a:latin typeface="Arial" panose="020B0604020202020204" pitchFamily="34" charset="0"/>
              <a:cs typeface="Arial" panose="020B0604020202020204" pitchFamily="34" charset="0"/>
            </a:endParaRPr>
          </a:p>
          <a:p>
            <a:pPr>
              <a:buClr>
                <a:srgbClr val="0C8A7D"/>
              </a:buClr>
            </a:pPr>
            <a:r>
              <a:rPr lang="en-US" sz="2000" dirty="0">
                <a:latin typeface="Arial" panose="020B0604020202020204" pitchFamily="34" charset="0"/>
                <a:cs typeface="Arial" panose="020B0604020202020204" pitchFamily="34" charset="0"/>
              </a:rPr>
              <a:t>Does your child get upset by everyday noises? (For example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does your child scream or cry in response to noise, such as a vacuum cleaner or loud music?) </a:t>
            </a:r>
          </a:p>
          <a:p>
            <a:pPr marL="342900" lvl="1" indent="-342900">
              <a:buNone/>
            </a:pPr>
            <a:r>
              <a:rPr lang="en-US" sz="2000" dirty="0">
                <a:latin typeface="Arial" panose="020B0604020202020204" pitchFamily="34" charset="0"/>
                <a:cs typeface="Arial" panose="020B0604020202020204" pitchFamily="34" charset="0"/>
              </a:rPr>
              <a:t>		</a:t>
            </a:r>
            <a:r>
              <a:rPr lang="en-US" sz="2400" b="1" dirty="0">
                <a:solidFill>
                  <a:srgbClr val="0C8A7D"/>
                </a:solidFill>
                <a:latin typeface="Arial" panose="020B0604020202020204" pitchFamily="34" charset="0"/>
                <a:cs typeface="Arial" panose="020B0604020202020204" pitchFamily="34" charset="0"/>
              </a:rPr>
              <a:t>YES  (1)		NO (0)</a:t>
            </a:r>
            <a:endParaRPr lang="en-US" sz="2000" b="1" dirty="0">
              <a:solidFill>
                <a:srgbClr val="0C8A7D"/>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7D41AE3-A600-4417-3EE0-397C1F093D9F}"/>
              </a:ext>
            </a:extLst>
          </p:cNvPr>
          <p:cNvSpPr/>
          <p:nvPr/>
        </p:nvSpPr>
        <p:spPr>
          <a:xfrm>
            <a:off x="250377" y="1387669"/>
            <a:ext cx="8683596" cy="461665"/>
          </a:xfrm>
          <a:prstGeom prst="rect">
            <a:avLst/>
          </a:prstGeom>
        </p:spPr>
        <p:txBody>
          <a:bodyPr wrap="none">
            <a:spAutoFit/>
          </a:bodyPr>
          <a:lstStyle/>
          <a:p>
            <a:r>
              <a:rPr lang="en-US" sz="2400" b="1" dirty="0">
                <a:solidFill>
                  <a:srgbClr val="78B0E0"/>
                </a:solidFill>
                <a:latin typeface="Arial" panose="020B0604020202020204" pitchFamily="34" charset="0"/>
              </a:rPr>
              <a:t>Note: For items 2,  5, and  12,  “YES” indicates risk of ASD</a:t>
            </a:r>
          </a:p>
        </p:txBody>
      </p:sp>
    </p:spTree>
    <p:extLst>
      <p:ext uri="{BB962C8B-B14F-4D97-AF65-F5344CB8AC3E}">
        <p14:creationId xmlns:p14="http://schemas.microsoft.com/office/powerpoint/2010/main" val="290057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2AE887-E4D6-4146-84D8-9C87AEC33788}"/>
              </a:ext>
            </a:extLst>
          </p:cNvPr>
          <p:cNvSpPr>
            <a:spLocks noGrp="1"/>
          </p:cNvSpPr>
          <p:nvPr>
            <p:ph type="title" idx="4294967295"/>
          </p:nvPr>
        </p:nvSpPr>
        <p:spPr>
          <a:xfrm>
            <a:off x="358487" y="152400"/>
            <a:ext cx="7871113" cy="1325563"/>
          </a:xfrm>
        </p:spPr>
        <p:txBody>
          <a:bodyPr>
            <a:noAutofit/>
          </a:bodyPr>
          <a:lstStyle/>
          <a:p>
            <a:r>
              <a:rPr lang="en-US" b="1" dirty="0"/>
              <a:t>Points to Make When Talking to Parents about the Screening</a:t>
            </a:r>
          </a:p>
        </p:txBody>
      </p:sp>
      <p:sp>
        <p:nvSpPr>
          <p:cNvPr id="7" name="Content Placeholder 6">
            <a:extLst>
              <a:ext uri="{FF2B5EF4-FFF2-40B4-BE49-F238E27FC236}">
                <a16:creationId xmlns:a16="http://schemas.microsoft.com/office/drawing/2014/main" id="{DA602EF9-A5DB-477B-89DC-6B44E73253E9}"/>
              </a:ext>
            </a:extLst>
          </p:cNvPr>
          <p:cNvSpPr>
            <a:spLocks noGrp="1"/>
          </p:cNvSpPr>
          <p:nvPr>
            <p:ph idx="4294967295"/>
          </p:nvPr>
        </p:nvSpPr>
        <p:spPr>
          <a:xfrm>
            <a:off x="457200" y="1592262"/>
            <a:ext cx="4191000" cy="4351338"/>
          </a:xfrm>
        </p:spPr>
        <p:txBody>
          <a:bodyPr>
            <a:noAutofit/>
          </a:bodyPr>
          <a:lstStyle/>
          <a:p>
            <a:pPr>
              <a:lnSpc>
                <a:spcPct val="100000"/>
              </a:lnSpc>
              <a:spcAft>
                <a:spcPts val="600"/>
              </a:spcAft>
              <a:buClr>
                <a:srgbClr val="0C8A7D"/>
              </a:buClr>
              <a:buSzPct val="100000"/>
            </a:pPr>
            <a:r>
              <a:rPr lang="en-US" sz="2000" dirty="0"/>
              <a:t>FRCs offers the opportunity to complete screening measures to all families.</a:t>
            </a:r>
          </a:p>
          <a:p>
            <a:pPr>
              <a:lnSpc>
                <a:spcPct val="100000"/>
              </a:lnSpc>
              <a:spcAft>
                <a:spcPts val="600"/>
              </a:spcAft>
              <a:buClr>
                <a:srgbClr val="0C8A7D"/>
              </a:buClr>
              <a:buSzPct val="100000"/>
            </a:pPr>
            <a:r>
              <a:rPr lang="en-US" sz="2000" dirty="0"/>
              <a:t>Measures will help you understand how your child is developing.</a:t>
            </a:r>
          </a:p>
          <a:p>
            <a:pPr>
              <a:lnSpc>
                <a:spcPct val="100000"/>
              </a:lnSpc>
              <a:spcAft>
                <a:spcPts val="600"/>
              </a:spcAft>
              <a:buClr>
                <a:srgbClr val="0C8A7D"/>
              </a:buClr>
              <a:buSzPct val="100000"/>
            </a:pPr>
            <a:r>
              <a:rPr lang="en-US" sz="2000" dirty="0"/>
              <a:t>The measures cover a range of ages — your child is not expected to be capable of performing all the skills yet. </a:t>
            </a:r>
            <a:endParaRPr lang="en-US" sz="2000" b="0" i="0" u="none" strike="noStrike" cap="none" baseline="0" dirty="0"/>
          </a:p>
        </p:txBody>
      </p:sp>
      <p:sp>
        <p:nvSpPr>
          <p:cNvPr id="5" name="Slide Number Placeholder 4">
            <a:extLst>
              <a:ext uri="{FF2B5EF4-FFF2-40B4-BE49-F238E27FC236}">
                <a16:creationId xmlns:a16="http://schemas.microsoft.com/office/drawing/2014/main" id="{EB042823-9230-4CB9-9528-C0D03F640182}"/>
              </a:ext>
            </a:extLst>
          </p:cNvPr>
          <p:cNvSpPr>
            <a:spLocks noGrp="1"/>
          </p:cNvSpPr>
          <p:nvPr>
            <p:ph type="sldNum" sz="quarter" idx="12"/>
          </p:nvPr>
        </p:nvSpPr>
        <p:spPr/>
        <p:txBody>
          <a:bodyPr/>
          <a:lstStyle/>
          <a:p>
            <a:fld id="{C0D807CB-5B1A-418C-A20A-893A08BAD7BC}" type="slidenum">
              <a:rPr lang="en-US" smtClean="0"/>
              <a:pPr/>
              <a:t>4</a:t>
            </a:fld>
            <a:endParaRPr lang="en-US" dirty="0"/>
          </a:p>
        </p:txBody>
      </p:sp>
      <p:sp>
        <p:nvSpPr>
          <p:cNvPr id="8" name="Content Placeholder 6">
            <a:extLst>
              <a:ext uri="{FF2B5EF4-FFF2-40B4-BE49-F238E27FC236}">
                <a16:creationId xmlns:a16="http://schemas.microsoft.com/office/drawing/2014/main" id="{50FCBF8A-EB43-5E40-BCC0-132A25A682BC}"/>
              </a:ext>
            </a:extLst>
          </p:cNvPr>
          <p:cNvSpPr txBox="1">
            <a:spLocks/>
          </p:cNvSpPr>
          <p:nvPr/>
        </p:nvSpPr>
        <p:spPr>
          <a:xfrm>
            <a:off x="4809744" y="1592262"/>
            <a:ext cx="3877056" cy="43513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Aft>
                <a:spcPts val="600"/>
              </a:spcAft>
              <a:buClr>
                <a:srgbClr val="0C8A7D"/>
              </a:buClr>
              <a:buSzPct val="100000"/>
            </a:pPr>
            <a:r>
              <a:rPr lang="en-US" sz="2000" dirty="0"/>
              <a:t>If you don’t know the answer to a question, you can try out the skills, make your best guess, and ask for clarification about that item afterwards. </a:t>
            </a:r>
          </a:p>
          <a:p>
            <a:pPr>
              <a:lnSpc>
                <a:spcPct val="100000"/>
              </a:lnSpc>
              <a:spcAft>
                <a:spcPts val="600"/>
              </a:spcAft>
              <a:buClr>
                <a:srgbClr val="0C8A7D"/>
              </a:buClr>
              <a:buSzPct val="100000"/>
            </a:pPr>
            <a:r>
              <a:rPr lang="en-US" sz="2000" dirty="0"/>
              <a:t>You will have an opportunity to review the results of the questionnaire. Be sure to ask any questions that come up about your child’s development.</a:t>
            </a:r>
          </a:p>
        </p:txBody>
      </p:sp>
    </p:spTree>
    <p:extLst>
      <p:ext uri="{BB962C8B-B14F-4D97-AF65-F5344CB8AC3E}">
        <p14:creationId xmlns:p14="http://schemas.microsoft.com/office/powerpoint/2010/main" val="2982504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374100" y="228600"/>
            <a:ext cx="7924799" cy="1325243"/>
          </a:xfrm>
        </p:spPr>
        <p:txBody>
          <a:bodyPr>
            <a:normAutofit fontScale="90000"/>
          </a:bodyPr>
          <a:lstStyle/>
          <a:p>
            <a:r>
              <a:rPr lang="en-US" sz="4400" dirty="0"/>
              <a:t>M-CHAT-R: </a:t>
            </a:r>
            <a:br>
              <a:rPr lang="en-US" dirty="0"/>
            </a:br>
            <a:r>
              <a:rPr lang="en-US" dirty="0"/>
              <a:t>Interpretation and </a:t>
            </a:r>
            <a:br>
              <a:rPr lang="en-US" dirty="0"/>
            </a:br>
            <a:r>
              <a:rPr lang="en-US" dirty="0"/>
              <a:t>Follow-Up Recommendations</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40</a:t>
            </a:fld>
            <a:endParaRPr lang="en-US" dirty="0">
              <a:solidFill>
                <a:prstClr val="white">
                  <a:tint val="75000"/>
                </a:prstClr>
              </a:solidFill>
            </a:endParaRPr>
          </a:p>
        </p:txBody>
      </p:sp>
      <p:sp>
        <p:nvSpPr>
          <p:cNvPr id="7" name="Content Placeholder 2">
            <a:extLst>
              <a:ext uri="{FF2B5EF4-FFF2-40B4-BE49-F238E27FC236}">
                <a16:creationId xmlns:a16="http://schemas.microsoft.com/office/drawing/2014/main" id="{A780E043-CAF9-B1FE-4699-455EF240D636}"/>
              </a:ext>
            </a:extLst>
          </p:cNvPr>
          <p:cNvSpPr>
            <a:spLocks noGrp="1"/>
          </p:cNvSpPr>
          <p:nvPr>
            <p:ph idx="4294967295"/>
          </p:nvPr>
        </p:nvSpPr>
        <p:spPr>
          <a:xfrm>
            <a:off x="457200" y="1981201"/>
            <a:ext cx="8458200" cy="4038600"/>
          </a:xfrm>
        </p:spPr>
        <p:txBody>
          <a:bodyPr lIns="0" tIns="0" rIns="0" bIns="0">
            <a:noAutofit/>
          </a:bodyPr>
          <a:lstStyle/>
          <a:p>
            <a:pPr>
              <a:lnSpc>
                <a:spcPct val="100000"/>
              </a:lnSpc>
              <a:buFontTx/>
              <a:buNone/>
            </a:pPr>
            <a:r>
              <a:rPr lang="en-US" sz="2400" b="1" dirty="0">
                <a:solidFill>
                  <a:srgbClr val="D15927"/>
                </a:solidFill>
                <a:latin typeface="Arial" panose="020B0604020202020204" pitchFamily="34" charset="0"/>
                <a:cs typeface="Arial" panose="020B0604020202020204" pitchFamily="34" charset="0"/>
              </a:rPr>
              <a:t>HIGH-RISK: </a:t>
            </a:r>
            <a:r>
              <a:rPr lang="en-US" sz="2200" dirty="0">
                <a:latin typeface="Arial" panose="020B0604020202020204" pitchFamily="34" charset="0"/>
                <a:cs typeface="Arial" panose="020B0604020202020204" pitchFamily="34" charset="0"/>
              </a:rPr>
              <a:t>Total score is 8-20 (Problem)</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Refer for diagnostic evaluation and eligibility evaluation for early intervention.</a:t>
            </a:r>
          </a:p>
          <a:p>
            <a:pPr>
              <a:lnSpc>
                <a:spcPct val="100000"/>
              </a:lnSpc>
              <a:spcBef>
                <a:spcPts val="2000"/>
              </a:spcBef>
              <a:buFontTx/>
              <a:buNone/>
            </a:pPr>
            <a:r>
              <a:rPr lang="en-US" sz="2400" b="1" dirty="0">
                <a:solidFill>
                  <a:srgbClr val="0C8A7D"/>
                </a:solidFill>
                <a:latin typeface="Arial" panose="020B0604020202020204" pitchFamily="34" charset="0"/>
                <a:cs typeface="Arial" panose="020B0604020202020204" pitchFamily="34" charset="0"/>
              </a:rPr>
              <a:t>MEDIUM-RISK: </a:t>
            </a:r>
            <a:r>
              <a:rPr lang="en-US" sz="2200" dirty="0">
                <a:latin typeface="Arial" panose="020B0604020202020204" pitchFamily="34" charset="0"/>
                <a:cs typeface="Arial" panose="020B0604020202020204" pitchFamily="34" charset="0"/>
              </a:rPr>
              <a:t>Total score is 3-7 (Possible problem)</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Administer the follow-up interview (second stage of M-CHAT-R/F) to get additional information about at-risk responses.  </a:t>
            </a:r>
          </a:p>
          <a:p>
            <a:pPr>
              <a:lnSpc>
                <a:spcPct val="100000"/>
              </a:lnSpc>
              <a:spcBef>
                <a:spcPts val="2000"/>
              </a:spcBef>
              <a:buFontTx/>
              <a:buNone/>
            </a:pPr>
            <a:r>
              <a:rPr lang="en-US" sz="2400" b="1" dirty="0">
                <a:solidFill>
                  <a:srgbClr val="78B0E0"/>
                </a:solidFill>
                <a:latin typeface="Arial" panose="020B0604020202020204" pitchFamily="34" charset="0"/>
                <a:cs typeface="Arial" panose="020B0604020202020204" pitchFamily="34" charset="0"/>
              </a:rPr>
              <a:t>LOW-RISK: </a:t>
            </a:r>
            <a:r>
              <a:rPr lang="en-US" sz="2200" dirty="0">
                <a:latin typeface="Arial" panose="020B0604020202020204" pitchFamily="34" charset="0"/>
                <a:cs typeface="Arial" panose="020B0604020202020204" pitchFamily="34" charset="0"/>
              </a:rPr>
              <a:t>Total score is 0-2 (No problem)</a:t>
            </a:r>
          </a:p>
          <a:p>
            <a:pPr>
              <a:lnSpc>
                <a:spcPct val="100000"/>
              </a:lnSpc>
              <a:spcBef>
                <a:spcPts val="0"/>
              </a:spcBef>
              <a:buClr>
                <a:srgbClr val="0C8A7D"/>
              </a:buClr>
            </a:pPr>
            <a:r>
              <a:rPr lang="en-US" sz="2200" dirty="0">
                <a:latin typeface="Arial" panose="020B0604020202020204" pitchFamily="34" charset="0"/>
                <a:cs typeface="Arial" panose="020B0604020202020204" pitchFamily="34" charset="0"/>
              </a:rPr>
              <a:t>If child is younger than 24 months, screen again after second birthday.</a:t>
            </a:r>
          </a:p>
        </p:txBody>
      </p:sp>
    </p:spTree>
    <p:extLst>
      <p:ext uri="{BB962C8B-B14F-4D97-AF65-F5344CB8AC3E}">
        <p14:creationId xmlns:p14="http://schemas.microsoft.com/office/powerpoint/2010/main" val="2683234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24A4-E46B-4283-8FE1-729AAEFA9028}"/>
              </a:ext>
            </a:extLst>
          </p:cNvPr>
          <p:cNvSpPr>
            <a:spLocks noGrp="1"/>
          </p:cNvSpPr>
          <p:nvPr>
            <p:ph type="title" idx="4294967295"/>
          </p:nvPr>
        </p:nvSpPr>
        <p:spPr>
          <a:xfrm>
            <a:off x="358487" y="438145"/>
            <a:ext cx="7169727" cy="1009655"/>
          </a:xfrm>
        </p:spPr>
        <p:txBody>
          <a:bodyPr>
            <a:noAutofit/>
          </a:bodyPr>
          <a:lstStyle/>
          <a:p>
            <a:r>
              <a:rPr lang="en-US" dirty="0"/>
              <a:t>M-CHAT-R: </a:t>
            </a:r>
            <a:br>
              <a:rPr lang="en-US" dirty="0"/>
            </a:br>
            <a:r>
              <a:rPr lang="en-US" dirty="0"/>
              <a:t>Follow-up Questions</a:t>
            </a:r>
          </a:p>
        </p:txBody>
      </p:sp>
      <p:sp>
        <p:nvSpPr>
          <p:cNvPr id="3" name="Content Placeholder 2">
            <a:extLst>
              <a:ext uri="{FF2B5EF4-FFF2-40B4-BE49-F238E27FC236}">
                <a16:creationId xmlns:a16="http://schemas.microsoft.com/office/drawing/2014/main" id="{0B893ADE-53D2-4F03-B0AD-41764B4C02C4}"/>
              </a:ext>
            </a:extLst>
          </p:cNvPr>
          <p:cNvSpPr>
            <a:spLocks noGrp="1"/>
          </p:cNvSpPr>
          <p:nvPr>
            <p:ph idx="4294967295"/>
          </p:nvPr>
        </p:nvSpPr>
        <p:spPr>
          <a:xfrm>
            <a:off x="457200" y="1828800"/>
            <a:ext cx="8153400" cy="1905000"/>
          </a:xfrm>
        </p:spPr>
        <p:txBody>
          <a:bodyPr>
            <a:normAutofit/>
          </a:bodyPr>
          <a:lstStyle/>
          <a:p>
            <a:pPr marL="0" indent="0">
              <a:buNone/>
            </a:pPr>
            <a:r>
              <a:rPr lang="en-US" sz="2400" dirty="0">
                <a:latin typeface="Arial" panose="020B0604020202020204" pitchFamily="34" charset="0"/>
                <a:cs typeface="Arial" panose="020B0604020202020204" pitchFamily="34" charset="0"/>
              </a:rPr>
              <a:t>If the total score is 3-7, the staff member should use the guide for follow-up questions to get more information that will help decide if the child is at high risk and if they should be referred for additional evaluation.</a:t>
            </a:r>
          </a:p>
        </p:txBody>
      </p:sp>
      <p:sp>
        <p:nvSpPr>
          <p:cNvPr id="4" name="Slide Number Placeholder 3">
            <a:extLst>
              <a:ext uri="{FF2B5EF4-FFF2-40B4-BE49-F238E27FC236}">
                <a16:creationId xmlns:a16="http://schemas.microsoft.com/office/drawing/2014/main" id="{DF15E806-DBA5-4B4A-8566-E94EA1F0323C}"/>
              </a:ext>
            </a:extLst>
          </p:cNvPr>
          <p:cNvSpPr>
            <a:spLocks noGrp="1"/>
          </p:cNvSpPr>
          <p:nvPr>
            <p:ph type="sldNum" sz="quarter" idx="12"/>
          </p:nvPr>
        </p:nvSpPr>
        <p:spPr/>
        <p:txBody>
          <a:bodyPr/>
          <a:lstStyle/>
          <a:p>
            <a:fld id="{C0D807CB-5B1A-418C-A20A-893A08BAD7BC}" type="slidenum">
              <a:rPr lang="en-US" smtClean="0"/>
              <a:pPr/>
              <a:t>41</a:t>
            </a:fld>
            <a:endParaRPr lang="en-US" dirty="0"/>
          </a:p>
        </p:txBody>
      </p:sp>
    </p:spTree>
    <p:extLst>
      <p:ext uri="{BB962C8B-B14F-4D97-AF65-F5344CB8AC3E}">
        <p14:creationId xmlns:p14="http://schemas.microsoft.com/office/powerpoint/2010/main" val="830717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381000" y="304800"/>
            <a:ext cx="7482032" cy="885194"/>
          </a:xfrm>
        </p:spPr>
        <p:txBody>
          <a:bodyPr/>
          <a:lstStyle/>
          <a:p>
            <a:r>
              <a:rPr lang="en-US" dirty="0"/>
              <a:t>M-CHAT-R: Case Exercise</a:t>
            </a:r>
          </a:p>
        </p:txBody>
      </p:sp>
      <p:sp>
        <p:nvSpPr>
          <p:cNvPr id="4" name="Slide Number Placeholder 3"/>
          <p:cNvSpPr>
            <a:spLocks noGrp="1"/>
          </p:cNvSpPr>
          <p:nvPr>
            <p:ph type="sldNum" sz="quarter" idx="12"/>
          </p:nvPr>
        </p:nvSpPr>
        <p:spPr/>
        <p:txBody>
          <a:bodyPr/>
          <a:lstStyle/>
          <a:p>
            <a:fld id="{321B64B3-26B7-4913-B2C6-0CF9F900152A}" type="slidenum">
              <a:rPr lang="en-US" smtClean="0">
                <a:solidFill>
                  <a:prstClr val="white">
                    <a:tint val="75000"/>
                  </a:prstClr>
                </a:solidFill>
              </a:rPr>
              <a:pPr/>
              <a:t>42</a:t>
            </a:fld>
            <a:endParaRPr lang="en-US" dirty="0">
              <a:solidFill>
                <a:prstClr val="white">
                  <a:tint val="75000"/>
                </a:prstClr>
              </a:solidFill>
            </a:endParaRPr>
          </a:p>
        </p:txBody>
      </p:sp>
      <p:sp>
        <p:nvSpPr>
          <p:cNvPr id="7" name="Content Placeholder 2">
            <a:extLst>
              <a:ext uri="{FF2B5EF4-FFF2-40B4-BE49-F238E27FC236}">
                <a16:creationId xmlns:a16="http://schemas.microsoft.com/office/drawing/2014/main" id="{29511ECC-075B-3054-3E14-DA911BD1F408}"/>
              </a:ext>
            </a:extLst>
          </p:cNvPr>
          <p:cNvSpPr>
            <a:spLocks noGrp="1"/>
          </p:cNvSpPr>
          <p:nvPr>
            <p:ph idx="4294967295"/>
          </p:nvPr>
        </p:nvSpPr>
        <p:spPr>
          <a:xfrm>
            <a:off x="457200" y="1371600"/>
            <a:ext cx="6934200" cy="1859915"/>
          </a:xfrm>
        </p:spPr>
        <p:txBody>
          <a:bodyPr>
            <a:normAutofit/>
          </a:bodyPr>
          <a:lstStyle/>
          <a:p>
            <a:pPr marL="0" indent="0">
              <a:buNone/>
            </a:pPr>
            <a:r>
              <a:rPr lang="en-US" sz="2400" dirty="0"/>
              <a:t>Please score the sample M-CHAT-R and review the results as a group.</a:t>
            </a:r>
          </a:p>
        </p:txBody>
      </p:sp>
    </p:spTree>
    <p:extLst>
      <p:ext uri="{BB962C8B-B14F-4D97-AF65-F5344CB8AC3E}">
        <p14:creationId xmlns:p14="http://schemas.microsoft.com/office/powerpoint/2010/main" val="4100242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idx="4294967295"/>
          </p:nvPr>
        </p:nvSpPr>
        <p:spPr>
          <a:xfrm>
            <a:off x="457200" y="1752600"/>
            <a:ext cx="8229600" cy="2800726"/>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Calibri"/>
              <a:buNone/>
            </a:pPr>
            <a:r>
              <a:rPr lang="en-US" sz="8800" u="none" strike="noStrike" cap="none" baseline="0" dirty="0">
                <a:ea typeface="Calibri"/>
                <a:sym typeface="Calibri"/>
              </a:rPr>
              <a:t>THANK</a:t>
            </a:r>
            <a:br>
              <a:rPr lang="en-US" sz="8800" u="none" strike="noStrike" cap="none" baseline="0" dirty="0">
                <a:ea typeface="Calibri"/>
                <a:sym typeface="Calibri"/>
              </a:rPr>
            </a:br>
            <a:r>
              <a:rPr lang="en-US" sz="8800" u="none" strike="noStrike" cap="none" baseline="0" dirty="0">
                <a:ea typeface="Calibri"/>
                <a:sym typeface="Calibri"/>
              </a:rPr>
              <a:t>YOU!</a:t>
            </a:r>
          </a:p>
        </p:txBody>
      </p:sp>
    </p:spTree>
    <p:extLst>
      <p:ext uri="{BB962C8B-B14F-4D97-AF65-F5344CB8AC3E}">
        <p14:creationId xmlns:p14="http://schemas.microsoft.com/office/powerpoint/2010/main" val="358581395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C2F33F-76A8-4881-9450-91384B5217A8}"/>
              </a:ext>
            </a:extLst>
          </p:cNvPr>
          <p:cNvSpPr>
            <a:spLocks noGrp="1"/>
          </p:cNvSpPr>
          <p:nvPr>
            <p:ph type="title" idx="4294967295"/>
          </p:nvPr>
        </p:nvSpPr>
        <p:spPr>
          <a:xfrm>
            <a:off x="358487" y="198437"/>
            <a:ext cx="7169727" cy="1325563"/>
          </a:xfrm>
        </p:spPr>
        <p:txBody>
          <a:bodyPr>
            <a:normAutofit/>
          </a:bodyPr>
          <a:lstStyle/>
          <a:p>
            <a:r>
              <a:rPr lang="en-US" sz="4000" b="1" dirty="0"/>
              <a:t>Materials Needed </a:t>
            </a:r>
            <a:br>
              <a:rPr lang="en-US" sz="4000" b="1" dirty="0"/>
            </a:br>
            <a:r>
              <a:rPr lang="en-US" sz="4000" b="1" dirty="0"/>
              <a:t>Before and After Screening</a:t>
            </a:r>
          </a:p>
        </p:txBody>
      </p:sp>
      <p:sp>
        <p:nvSpPr>
          <p:cNvPr id="7" name="Content Placeholder 6">
            <a:extLst>
              <a:ext uri="{FF2B5EF4-FFF2-40B4-BE49-F238E27FC236}">
                <a16:creationId xmlns:a16="http://schemas.microsoft.com/office/drawing/2014/main" id="{DA80BB69-7614-4618-9F86-6DB822EB776F}"/>
              </a:ext>
            </a:extLst>
          </p:cNvPr>
          <p:cNvSpPr>
            <a:spLocks noGrp="1"/>
          </p:cNvSpPr>
          <p:nvPr>
            <p:ph idx="4294967295"/>
          </p:nvPr>
        </p:nvSpPr>
        <p:spPr>
          <a:xfrm>
            <a:off x="457200" y="1600200"/>
            <a:ext cx="7315200" cy="3756349"/>
          </a:xfrm>
        </p:spPr>
        <p:txBody>
          <a:bodyPr>
            <a:noAutofit/>
          </a:bodyPr>
          <a:lstStyle/>
          <a:p>
            <a:pPr>
              <a:buClr>
                <a:srgbClr val="0C8A7D"/>
              </a:buClr>
            </a:pPr>
            <a:r>
              <a:rPr lang="en-US" sz="2200" dirty="0"/>
              <a:t>Completed summary page showing scores of screening measures</a:t>
            </a:r>
          </a:p>
          <a:p>
            <a:pPr>
              <a:buClr>
                <a:srgbClr val="0C8A7D"/>
              </a:buClr>
            </a:pPr>
            <a:r>
              <a:rPr lang="en-US" sz="2200" i="1" dirty="0"/>
              <a:t>Milestone Moments </a:t>
            </a:r>
            <a:r>
              <a:rPr lang="en-US" sz="2200" dirty="0"/>
              <a:t>booklet</a:t>
            </a:r>
          </a:p>
          <a:p>
            <a:pPr>
              <a:buClr>
                <a:srgbClr val="0C8A7D"/>
              </a:buClr>
            </a:pPr>
            <a:r>
              <a:rPr lang="en-US" sz="2200" dirty="0"/>
              <a:t>Feedback letter (with developmental guidance activities)</a:t>
            </a:r>
          </a:p>
          <a:p>
            <a:pPr>
              <a:buClr>
                <a:srgbClr val="0C8A7D"/>
              </a:buClr>
            </a:pPr>
            <a:r>
              <a:rPr lang="en-US" sz="2200" dirty="0"/>
              <a:t>Referral forms or contact info if applicable:</a:t>
            </a:r>
          </a:p>
          <a:p>
            <a:pPr lvl="1">
              <a:buClr>
                <a:schemeClr val="tx1"/>
              </a:buClr>
              <a:buFont typeface="Wingdings" pitchFamily="2" charset="2"/>
              <a:buChar char="§"/>
            </a:pPr>
            <a:r>
              <a:rPr lang="en-US" sz="2200" dirty="0"/>
              <a:t> Early intervention program</a:t>
            </a:r>
          </a:p>
          <a:p>
            <a:pPr lvl="1">
              <a:buClr>
                <a:schemeClr val="tx1"/>
              </a:buClr>
              <a:buFont typeface="Wingdings" pitchFamily="2" charset="2"/>
              <a:buChar char="§"/>
            </a:pPr>
            <a:r>
              <a:rPr lang="en-US" sz="2200" dirty="0"/>
              <a:t> School IEP</a:t>
            </a:r>
          </a:p>
          <a:p>
            <a:pPr lvl="1">
              <a:buClr>
                <a:schemeClr val="tx1"/>
              </a:buClr>
              <a:buFont typeface="Wingdings" pitchFamily="2" charset="2"/>
              <a:buChar char="§"/>
            </a:pPr>
            <a:r>
              <a:rPr lang="en-US" sz="2200" dirty="0"/>
              <a:t> Mental health program</a:t>
            </a:r>
          </a:p>
          <a:p>
            <a:pPr>
              <a:buClr>
                <a:srgbClr val="0C8A7D"/>
              </a:buClr>
            </a:pPr>
            <a:r>
              <a:rPr lang="en-US" sz="2200" dirty="0"/>
              <a:t>Plan for documenting information</a:t>
            </a:r>
          </a:p>
        </p:txBody>
      </p:sp>
      <p:sp>
        <p:nvSpPr>
          <p:cNvPr id="5" name="Slide Number Placeholder 4">
            <a:extLst>
              <a:ext uri="{FF2B5EF4-FFF2-40B4-BE49-F238E27FC236}">
                <a16:creationId xmlns:a16="http://schemas.microsoft.com/office/drawing/2014/main" id="{51C672E1-CAC0-456A-BCC4-B17DAB8DA1F9}"/>
              </a:ext>
            </a:extLst>
          </p:cNvPr>
          <p:cNvSpPr>
            <a:spLocks noGrp="1"/>
          </p:cNvSpPr>
          <p:nvPr>
            <p:ph type="sldNum" sz="quarter" idx="12"/>
          </p:nvPr>
        </p:nvSpPr>
        <p:spPr/>
        <p:txBody>
          <a:bodyPr/>
          <a:lstStyle/>
          <a:p>
            <a:fld id="{C0D807CB-5B1A-418C-A20A-893A08BAD7BC}" type="slidenum">
              <a:rPr lang="en-US" smtClean="0"/>
              <a:pPr/>
              <a:t>5</a:t>
            </a:fld>
            <a:endParaRPr lang="en-US" dirty="0"/>
          </a:p>
        </p:txBody>
      </p:sp>
    </p:spTree>
    <p:extLst>
      <p:ext uri="{BB962C8B-B14F-4D97-AF65-F5344CB8AC3E}">
        <p14:creationId xmlns:p14="http://schemas.microsoft.com/office/powerpoint/2010/main" val="187167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Shape 219"/>
          <p:cNvPicPr preferRelativeResize="0"/>
          <p:nvPr/>
        </p:nvPicPr>
        <p:blipFill rotWithShape="1">
          <a:blip r:embed="rId3">
            <a:alphaModFix/>
          </a:blip>
          <a:srcRect l="5991" t="6328" r="6912" b="6651"/>
          <a:stretch/>
        </p:blipFill>
        <p:spPr>
          <a:xfrm>
            <a:off x="3733800" y="1981200"/>
            <a:ext cx="4538749" cy="3962400"/>
          </a:xfrm>
          <a:prstGeom prst="rect">
            <a:avLst/>
          </a:prstGeom>
          <a:noFill/>
          <a:ln>
            <a:noFill/>
          </a:ln>
        </p:spPr>
      </p:pic>
      <p:sp>
        <p:nvSpPr>
          <p:cNvPr id="218" name="Shape 218"/>
          <p:cNvSpPr txBox="1">
            <a:spLocks noGrp="1"/>
          </p:cNvSpPr>
          <p:nvPr>
            <p:ph type="title" idx="4294967295"/>
          </p:nvPr>
        </p:nvSpPr>
        <p:spPr>
          <a:xfrm>
            <a:off x="374073" y="259180"/>
            <a:ext cx="7481455" cy="1569620"/>
          </a:xfrm>
          <a:prstGeom prst="rect">
            <a:avLst/>
          </a:prstGeom>
          <a:noFill/>
          <a:ln>
            <a:noFill/>
          </a:ln>
        </p:spPr>
        <p:txBody>
          <a:bodyPr lIns="91425" tIns="45700" rIns="91425" bIns="45700" anchor="ctr" anchorCtr="0">
            <a:spAutoFit/>
          </a:bodyPr>
          <a:lstStyle/>
          <a:p>
            <a:pPr lvl="0">
              <a:lnSpc>
                <a:spcPct val="100000"/>
              </a:lnSpc>
              <a:spcBef>
                <a:spcPts val="0"/>
              </a:spcBef>
              <a:buClr>
                <a:schemeClr val="lt1"/>
              </a:buClr>
              <a:buSzPct val="25000"/>
            </a:pPr>
            <a:r>
              <a:rPr lang="en-US" sz="4000" strike="noStrike" cap="none" baseline="0" dirty="0">
                <a:ea typeface="Calibri"/>
                <a:sym typeface="Calibri"/>
              </a:rPr>
              <a:t>SCREENING TRAINING:</a:t>
            </a:r>
            <a:br>
              <a:rPr lang="en-US" sz="4000" u="none" strike="noStrike" cap="none" baseline="0" dirty="0">
                <a:ea typeface="Calibri"/>
                <a:sym typeface="Calibri"/>
              </a:rPr>
            </a:br>
            <a:r>
              <a:rPr lang="en-US" sz="2800" b="0" u="none" strike="noStrike" cap="none" baseline="0" dirty="0">
                <a:solidFill>
                  <a:schemeClr val="tx1"/>
                </a:solidFill>
                <a:ea typeface="Calibri"/>
                <a:sym typeface="Calibri"/>
              </a:rPr>
              <a:t>Ages &amp; Stages</a:t>
            </a:r>
            <a:br>
              <a:rPr lang="en-US" sz="2800" b="0" u="none" strike="noStrike" cap="none" baseline="0" dirty="0">
                <a:solidFill>
                  <a:schemeClr val="tx1"/>
                </a:solidFill>
                <a:ea typeface="Calibri"/>
                <a:sym typeface="Calibri"/>
              </a:rPr>
            </a:br>
            <a:r>
              <a:rPr lang="en-US" sz="2800" b="0" u="none" strike="noStrike" cap="none" baseline="0" dirty="0">
                <a:solidFill>
                  <a:schemeClr val="tx1"/>
                </a:solidFill>
                <a:ea typeface="Calibri"/>
                <a:sym typeface="Calibri"/>
              </a:rPr>
              <a:t>Questionnaire-3 (ASQ-3) </a:t>
            </a:r>
            <a:endParaRPr lang="en-US" sz="4000" b="0" u="none" strike="noStrike" cap="none" baseline="0" dirty="0">
              <a:solidFill>
                <a:schemeClr val="tx1"/>
              </a:solidFill>
              <a:ea typeface="Calibri"/>
              <a:sym typeface="Calibri"/>
            </a:endParaRPr>
          </a:p>
        </p:txBody>
      </p:sp>
      <p:sp>
        <p:nvSpPr>
          <p:cNvPr id="4" name="Rectangle 3">
            <a:extLst>
              <a:ext uri="{FF2B5EF4-FFF2-40B4-BE49-F238E27FC236}">
                <a16:creationId xmlns:a16="http://schemas.microsoft.com/office/drawing/2014/main" id="{FE0F790F-0E5A-AEEA-B6DB-70813AD67F43}"/>
              </a:ext>
            </a:extLst>
          </p:cNvPr>
          <p:cNvSpPr>
            <a:spLocks noChangeArrowheads="1"/>
          </p:cNvSpPr>
          <p:nvPr/>
        </p:nvSpPr>
        <p:spPr bwMode="auto">
          <a:xfrm>
            <a:off x="374073" y="5334000"/>
            <a:ext cx="2826327"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1740" rIns="91440" bIns="45720" numCol="1" anchor="ctr"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900" dirty="0"/>
              <a:t>Ages &amp; Stages Questionnaires® and ASQ® are registered trademarks of and the ASQ logos are owned by Paul H. Brookes Publishing Co., Inc. </a:t>
            </a:r>
          </a:p>
          <a:p>
            <a:pPr lvl="0"/>
            <a:r>
              <a:rPr lang="en-US" altLang="en-US" sz="900" dirty="0"/>
              <a:t>Copyright © 2018 Paul H. Brookes Publishing Co. All rights reserved.</a:t>
            </a:r>
            <a:endParaRPr kumimoji="0" lang="en-US" altLang="en-US" sz="900" u="none" strike="noStrike" cap="none" normalizeH="0" baseline="0" dirty="0">
              <a:ln>
                <a:noFill/>
              </a:ln>
              <a:effectLst/>
            </a:endParaRPr>
          </a:p>
        </p:txBody>
      </p:sp>
    </p:spTree>
    <p:extLst>
      <p:ext uri="{BB962C8B-B14F-4D97-AF65-F5344CB8AC3E}">
        <p14:creationId xmlns:p14="http://schemas.microsoft.com/office/powerpoint/2010/main" val="1855623253"/>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idx="4294967295"/>
          </p:nvPr>
        </p:nvSpPr>
        <p:spPr>
          <a:xfrm>
            <a:off x="374073" y="228600"/>
            <a:ext cx="7481455" cy="769401"/>
          </a:xfrm>
          <a:prstGeom prst="rect">
            <a:avLst/>
          </a:prstGeom>
          <a:noFill/>
          <a:ln>
            <a:noFill/>
          </a:ln>
        </p:spPr>
        <p:txBody>
          <a:bodyPr lIns="91425" tIns="45700" rIns="91425" bIns="45700" anchor="ctr" anchorCtr="0">
            <a:spAutoFit/>
          </a:bodyPr>
          <a:lstStyle/>
          <a:p>
            <a:pPr lvl="0">
              <a:lnSpc>
                <a:spcPct val="100000"/>
              </a:lnSpc>
              <a:spcBef>
                <a:spcPts val="0"/>
              </a:spcBef>
              <a:buClr>
                <a:schemeClr val="lt1"/>
              </a:buClr>
              <a:buSzPct val="25000"/>
            </a:pPr>
            <a:r>
              <a:rPr lang="en-US" sz="4400" strike="noStrike" cap="none" baseline="0" dirty="0">
                <a:ea typeface="Calibri"/>
                <a:sym typeface="Calibri"/>
              </a:rPr>
              <a:t>ASQ-3: Overview</a:t>
            </a:r>
          </a:p>
        </p:txBody>
      </p:sp>
      <p:sp>
        <p:nvSpPr>
          <p:cNvPr id="226" name="Shape 226"/>
          <p:cNvSpPr txBox="1">
            <a:spLocks noGrp="1"/>
          </p:cNvSpPr>
          <p:nvPr>
            <p:ph type="body" idx="4294967295"/>
          </p:nvPr>
        </p:nvSpPr>
        <p:spPr>
          <a:xfrm>
            <a:off x="381003" y="1295401"/>
            <a:ext cx="8077198" cy="3296247"/>
          </a:xfrm>
          <a:prstGeom prst="rect">
            <a:avLst/>
          </a:prstGeom>
          <a:noFill/>
          <a:ln>
            <a:noFill/>
          </a:ln>
        </p:spPr>
        <p:txBody>
          <a:bodyPr wrap="square" lIns="91425" tIns="45700" rIns="91425" bIns="45700" anchor="t" anchorCtr="0">
            <a:spAutoFit/>
          </a:bodyPr>
          <a:lstStyle/>
          <a:p>
            <a:pPr marL="342900" marR="0" lvl="0" indent="-342900" algn="l" rtl="0">
              <a:lnSpc>
                <a:spcPct val="90000"/>
              </a:lnSpc>
              <a:spcBef>
                <a:spcPts val="0"/>
              </a:spcBef>
              <a:spcAft>
                <a:spcPts val="0"/>
              </a:spcAft>
              <a:buClr>
                <a:srgbClr val="0C8A7D"/>
              </a:buClr>
              <a:buSzPct val="100000"/>
              <a:buFont typeface="Calibri"/>
              <a:buChar char="•"/>
            </a:pPr>
            <a:r>
              <a:rPr lang="en-US" sz="2200" u="none" strike="noStrike" cap="none" baseline="0" dirty="0">
                <a:latin typeface="Arial" panose="020B0604020202020204" pitchFamily="34" charset="0"/>
                <a:ea typeface="Calibri"/>
                <a:cs typeface="Arial" panose="020B0604020202020204" pitchFamily="34" charset="0"/>
                <a:sym typeface="Calibri"/>
              </a:rPr>
              <a:t>Standardized screening measure</a:t>
            </a:r>
          </a:p>
          <a:p>
            <a:pPr marL="342900" indent="-342900">
              <a:spcBef>
                <a:spcPts val="640"/>
              </a:spcBef>
              <a:buClr>
                <a:srgbClr val="0C8A7D"/>
              </a:buClr>
              <a:buSzPct val="100000"/>
              <a:buFont typeface="Calibri"/>
              <a:buChar char="•"/>
            </a:pPr>
            <a:r>
              <a:rPr lang="en-US" sz="2200" dirty="0">
                <a:latin typeface="Arial" panose="020B0604020202020204" pitchFamily="34" charset="0"/>
                <a:ea typeface="Calibri"/>
                <a:cs typeface="Arial" panose="020B0604020202020204" pitchFamily="34" charset="0"/>
                <a:sym typeface="Calibri"/>
              </a:rPr>
              <a:t>Accurately identifies children at risk for developmental delays</a:t>
            </a:r>
          </a:p>
          <a:p>
            <a:pPr marL="342900" indent="-342900">
              <a:spcBef>
                <a:spcPts val="640"/>
              </a:spcBef>
              <a:buClr>
                <a:srgbClr val="0C8A7D"/>
              </a:buClr>
              <a:buSzPct val="100000"/>
              <a:buFont typeface="Calibri"/>
              <a:buChar char="•"/>
            </a:pPr>
            <a:r>
              <a:rPr lang="en-US" sz="2200" dirty="0">
                <a:latin typeface="Arial" panose="020B0604020202020204" pitchFamily="34" charset="0"/>
                <a:ea typeface="Calibri"/>
                <a:cs typeface="Arial" panose="020B0604020202020204" pitchFamily="34" charset="0"/>
                <a:sym typeface="Calibri"/>
              </a:rPr>
              <a:t>Encourages parent involvement</a:t>
            </a:r>
          </a:p>
          <a:p>
            <a:pPr marL="342900" indent="-342900">
              <a:spcBef>
                <a:spcPts val="640"/>
              </a:spcBef>
              <a:buClr>
                <a:srgbClr val="0C8A7D"/>
              </a:buClr>
              <a:buSzPct val="100000"/>
              <a:buFont typeface="Calibri"/>
              <a:buChar char="•"/>
            </a:pPr>
            <a:r>
              <a:rPr lang="en-US" sz="2200" dirty="0">
                <a:latin typeface="Arial" panose="020B0604020202020204" pitchFamily="34" charset="0"/>
                <a:ea typeface="Calibri"/>
                <a:cs typeface="Arial" panose="020B0604020202020204" pitchFamily="34" charset="0"/>
                <a:sym typeface="Calibri"/>
              </a:rPr>
              <a:t>Parents learn about development while completing measure</a:t>
            </a:r>
          </a:p>
          <a:p>
            <a:pPr marL="342900" lvl="0" indent="-342900">
              <a:spcBef>
                <a:spcPts val="640"/>
              </a:spcBef>
              <a:buClr>
                <a:srgbClr val="0C8A7D"/>
              </a:buClr>
              <a:buSzPct val="100000"/>
              <a:buFont typeface="Calibri"/>
              <a:buChar char="•"/>
            </a:pPr>
            <a:r>
              <a:rPr lang="en-US" sz="2200" dirty="0">
                <a:latin typeface="Arial" panose="020B0604020202020204" pitchFamily="34" charset="0"/>
                <a:ea typeface="Calibri"/>
                <a:cs typeface="Arial" panose="020B0604020202020204" pitchFamily="34" charset="0"/>
                <a:sym typeface="Calibri"/>
              </a:rPr>
              <a:t>D</a:t>
            </a:r>
            <a:r>
              <a:rPr lang="en-US" sz="2200" u="none" strike="noStrike" cap="none" baseline="0" dirty="0">
                <a:latin typeface="Arial" panose="020B0604020202020204" pitchFamily="34" charset="0"/>
                <a:ea typeface="Calibri"/>
                <a:cs typeface="Arial" panose="020B0604020202020204" pitchFamily="34" charset="0"/>
                <a:sym typeface="Calibri"/>
              </a:rPr>
              <a:t>ifferent ASQ-3 forms for different </a:t>
            </a:r>
            <a:r>
              <a:rPr lang="en-US" sz="2200" dirty="0">
                <a:latin typeface="Arial" panose="020B0604020202020204" pitchFamily="34" charset="0"/>
                <a:ea typeface="Calibri"/>
                <a:cs typeface="Arial" panose="020B0604020202020204" pitchFamily="34" charset="0"/>
                <a:sym typeface="Calibri"/>
              </a:rPr>
              <a:t>age ranges, from 2 to 60 months</a:t>
            </a:r>
            <a:endParaRPr lang="en-US" sz="2200" u="none" strike="noStrike" cap="none" baseline="0" dirty="0">
              <a:latin typeface="Arial" panose="020B0604020202020204" pitchFamily="34" charset="0"/>
              <a:ea typeface="Calibri"/>
              <a:cs typeface="Arial" panose="020B0604020202020204" pitchFamily="34" charset="0"/>
              <a:sym typeface="Calibri"/>
            </a:endParaRPr>
          </a:p>
          <a:p>
            <a:pPr marL="342900" indent="-342900">
              <a:spcBef>
                <a:spcPts val="640"/>
              </a:spcBef>
              <a:buClr>
                <a:srgbClr val="0C8A7D"/>
              </a:buClr>
              <a:buSzPct val="100000"/>
              <a:buFont typeface="Calibri"/>
              <a:buChar char="•"/>
            </a:pPr>
            <a:r>
              <a:rPr lang="en-US" sz="2200" dirty="0">
                <a:latin typeface="Arial" panose="020B0604020202020204" pitchFamily="34" charset="0"/>
                <a:ea typeface="Calibri"/>
                <a:cs typeface="Arial" panose="020B0604020202020204" pitchFamily="34" charset="0"/>
                <a:sym typeface="Calibri"/>
              </a:rPr>
              <a:t>Completed by parent/caregiver in 10-15 min.</a:t>
            </a:r>
          </a:p>
          <a:p>
            <a:pPr marL="342900" indent="-342900">
              <a:spcBef>
                <a:spcPts val="640"/>
              </a:spcBef>
              <a:buClr>
                <a:srgbClr val="0C8A7D"/>
              </a:buClr>
              <a:buSzPct val="100000"/>
              <a:buFont typeface="Calibri"/>
              <a:buChar char="•"/>
            </a:pPr>
            <a:r>
              <a:rPr lang="en-US" sz="2200" dirty="0">
                <a:latin typeface="Arial" panose="020B0604020202020204" pitchFamily="34" charset="0"/>
                <a:ea typeface="Calibri"/>
                <a:cs typeface="Arial" panose="020B0604020202020204" pitchFamily="34" charset="0"/>
                <a:sym typeface="Calibri"/>
              </a:rPr>
              <a:t>Available in English, Spanish, and other languages</a:t>
            </a:r>
            <a:endParaRPr lang="en-US" sz="2200" u="none" strike="noStrike" cap="none" baseline="0" dirty="0">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267666854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374073" y="206554"/>
            <a:ext cx="7481455" cy="707846"/>
          </a:xfrm>
          <a:prstGeom prst="rect">
            <a:avLst/>
          </a:prstGeom>
          <a:noFill/>
          <a:ln>
            <a:noFill/>
          </a:ln>
        </p:spPr>
        <p:txBody>
          <a:bodyPr lIns="91425" tIns="45700" rIns="91425" bIns="45700" anchor="ctr" anchorCtr="0">
            <a:spAutoFit/>
          </a:bodyPr>
          <a:lstStyle/>
          <a:p>
            <a:pPr lvl="0">
              <a:lnSpc>
                <a:spcPct val="100000"/>
              </a:lnSpc>
              <a:spcBef>
                <a:spcPts val="0"/>
              </a:spcBef>
              <a:buClr>
                <a:schemeClr val="lt1"/>
              </a:buClr>
              <a:buSzPct val="25000"/>
            </a:pPr>
            <a:r>
              <a:rPr lang="en-US" u="none" strike="noStrike" cap="none" baseline="0" dirty="0">
                <a:ea typeface="Calibri"/>
                <a:sym typeface="Calibri"/>
              </a:rPr>
              <a:t>ASQ-3: Domains</a:t>
            </a:r>
          </a:p>
        </p:txBody>
      </p:sp>
      <p:graphicFrame>
        <p:nvGraphicFramePr>
          <p:cNvPr id="2" name="Diagram 1">
            <a:extLst>
              <a:ext uri="{FF2B5EF4-FFF2-40B4-BE49-F238E27FC236}">
                <a16:creationId xmlns:a16="http://schemas.microsoft.com/office/drawing/2014/main" id="{C432D57C-3594-2FDB-E25C-F4037DCC7959}"/>
              </a:ext>
            </a:extLst>
          </p:cNvPr>
          <p:cNvGraphicFramePr>
            <a:graphicFrameLocks/>
          </p:cNvGraphicFramePr>
          <p:nvPr>
            <p:extLst>
              <p:ext uri="{D42A27DB-BD31-4B8C-83A1-F6EECF244321}">
                <p14:modId xmlns:p14="http://schemas.microsoft.com/office/powerpoint/2010/main" val="3206180528"/>
              </p:ext>
            </p:extLst>
          </p:nvPr>
        </p:nvGraphicFramePr>
        <p:xfrm>
          <a:off x="876300" y="1524000"/>
          <a:ext cx="7391399"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0179864"/>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idx="4294967295"/>
          </p:nvPr>
        </p:nvSpPr>
        <p:spPr>
          <a:xfrm>
            <a:off x="415637" y="282754"/>
            <a:ext cx="8312727" cy="707846"/>
          </a:xfrm>
          <a:prstGeom prst="rect">
            <a:avLst/>
          </a:prstGeom>
          <a:noFill/>
          <a:ln>
            <a:noFill/>
          </a:ln>
        </p:spPr>
        <p:txBody>
          <a:bodyPr wrap="square" lIns="91425" tIns="45700" rIns="91425" bIns="45700" anchor="ctr" anchorCtr="0">
            <a:spAutoFit/>
          </a:bodyPr>
          <a:lstStyle/>
          <a:p>
            <a:pPr lvl="0">
              <a:lnSpc>
                <a:spcPct val="100000"/>
              </a:lnSpc>
              <a:spcBef>
                <a:spcPts val="0"/>
              </a:spcBef>
              <a:buClr>
                <a:schemeClr val="lt1"/>
              </a:buClr>
              <a:buSzPct val="25000"/>
            </a:pPr>
            <a:r>
              <a:rPr lang="en-US" u="none" strike="noStrike" cap="none" baseline="0" dirty="0">
                <a:ea typeface="Calibri"/>
                <a:sym typeface="Calibri"/>
              </a:rPr>
              <a:t>ASQ-3: Age Administration Chart</a:t>
            </a:r>
          </a:p>
        </p:txBody>
      </p:sp>
      <p:sp>
        <p:nvSpPr>
          <p:cNvPr id="2" name="Content Placeholder 1">
            <a:extLst>
              <a:ext uri="{FF2B5EF4-FFF2-40B4-BE49-F238E27FC236}">
                <a16:creationId xmlns:a16="http://schemas.microsoft.com/office/drawing/2014/main" id="{98E44C4B-9976-4C20-A726-D51FF158F927}"/>
              </a:ext>
            </a:extLst>
          </p:cNvPr>
          <p:cNvSpPr>
            <a:spLocks noGrp="1"/>
          </p:cNvSpPr>
          <p:nvPr>
            <p:ph idx="4294967295"/>
          </p:nvPr>
        </p:nvSpPr>
        <p:spPr>
          <a:xfrm>
            <a:off x="4051845" y="5715000"/>
            <a:ext cx="4676519" cy="378767"/>
          </a:xfrm>
        </p:spPr>
        <p:txBody>
          <a:bodyPr>
            <a:normAutofit/>
          </a:bodyPr>
          <a:lstStyle/>
          <a:p>
            <a:pPr marL="0" indent="0" algn="r">
              <a:buNone/>
            </a:pPr>
            <a:r>
              <a:rPr lang="en-US" sz="900" dirty="0"/>
              <a:t>Excerpted from ASQ-3TM User’s Guide, By Jane Squires, Ph.D., Elizabeth Twombly, M.S., Diane Bricker, Ph.D., and LaWanda Potter, M.S. Brookes Publishing</a:t>
            </a:r>
          </a:p>
        </p:txBody>
      </p:sp>
      <p:sp>
        <p:nvSpPr>
          <p:cNvPr id="4" name="Content Placeholder 1">
            <a:extLst>
              <a:ext uri="{FF2B5EF4-FFF2-40B4-BE49-F238E27FC236}">
                <a16:creationId xmlns:a16="http://schemas.microsoft.com/office/drawing/2014/main" id="{79DF5821-CDF2-4E31-D76C-664724BB2235}"/>
              </a:ext>
            </a:extLst>
          </p:cNvPr>
          <p:cNvSpPr txBox="1">
            <a:spLocks/>
          </p:cNvSpPr>
          <p:nvPr/>
        </p:nvSpPr>
        <p:spPr>
          <a:xfrm>
            <a:off x="4648200" y="1808094"/>
            <a:ext cx="4133139" cy="70784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The first step is to select the correct ASQ-3</a:t>
            </a:r>
            <a:r>
              <a:rPr lang="en-US" sz="2400" baseline="30000" dirty="0">
                <a:latin typeface="Arial" panose="020B0604020202020204" pitchFamily="34" charset="0"/>
                <a:ea typeface="Calibri"/>
                <a:cs typeface="Arial" panose="020B0604020202020204" pitchFamily="34" charset="0"/>
                <a:sym typeface="Calibri"/>
              </a:rPr>
              <a:t> </a:t>
            </a:r>
            <a:r>
              <a:rPr lang="en-US" dirty="0">
                <a:latin typeface="Arial" panose="020B0604020202020204" pitchFamily="34" charset="0"/>
                <a:cs typeface="Arial" panose="020B0604020202020204" pitchFamily="34" charset="0"/>
              </a:rPr>
              <a:t>for the child’s age.</a:t>
            </a:r>
          </a:p>
        </p:txBody>
      </p:sp>
      <p:pic>
        <p:nvPicPr>
          <p:cNvPr id="5" name="Picture 4" descr="Table&#10;&#10;Description automatically generated">
            <a:extLst>
              <a:ext uri="{FF2B5EF4-FFF2-40B4-BE49-F238E27FC236}">
                <a16:creationId xmlns:a16="http://schemas.microsoft.com/office/drawing/2014/main" id="{FC7EE6E5-6128-D38B-842A-880D596325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1" r="4348" b="1153"/>
          <a:stretch/>
        </p:blipFill>
        <p:spPr>
          <a:xfrm>
            <a:off x="594082" y="1219200"/>
            <a:ext cx="3368318" cy="4755788"/>
          </a:xfrm>
          <a:prstGeom prst="rect">
            <a:avLst/>
          </a:prstGeom>
          <a:ln w="38100">
            <a:solidFill>
              <a:srgbClr val="78B0E0"/>
            </a:solidFill>
          </a:ln>
        </p:spPr>
      </p:pic>
      <p:pic>
        <p:nvPicPr>
          <p:cNvPr id="7" name="Picture 6" descr="Table&#10;&#10;Description automatically generated">
            <a:extLst>
              <a:ext uri="{FF2B5EF4-FFF2-40B4-BE49-F238E27FC236}">
                <a16:creationId xmlns:a16="http://schemas.microsoft.com/office/drawing/2014/main" id="{BD6A66EE-7425-86A1-6553-40732F2DFF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89" t="11861" r="14271" b="56625"/>
          <a:stretch/>
        </p:blipFill>
        <p:spPr>
          <a:xfrm>
            <a:off x="4648200" y="2761350"/>
            <a:ext cx="4080164" cy="2115450"/>
          </a:xfrm>
          <a:prstGeom prst="rect">
            <a:avLst/>
          </a:prstGeom>
          <a:ln w="38100">
            <a:solidFill>
              <a:srgbClr val="78B0E0"/>
            </a:solidFill>
          </a:ln>
        </p:spPr>
      </p:pic>
      <p:cxnSp>
        <p:nvCxnSpPr>
          <p:cNvPr id="8" name="Straight Connector 7">
            <a:extLst>
              <a:ext uri="{FF2B5EF4-FFF2-40B4-BE49-F238E27FC236}">
                <a16:creationId xmlns:a16="http://schemas.microsoft.com/office/drawing/2014/main" id="{55642C01-5116-5AEC-59E9-B5034AECB94A}"/>
              </a:ext>
            </a:extLst>
          </p:cNvPr>
          <p:cNvCxnSpPr>
            <a:cxnSpLocks/>
          </p:cNvCxnSpPr>
          <p:nvPr/>
        </p:nvCxnSpPr>
        <p:spPr>
          <a:xfrm>
            <a:off x="3924300" y="1752600"/>
            <a:ext cx="723900" cy="1008750"/>
          </a:xfrm>
          <a:prstGeom prst="line">
            <a:avLst/>
          </a:prstGeom>
          <a:ln w="38100">
            <a:solidFill>
              <a:srgbClr val="78B0E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621486-DFB4-B94E-6ADE-85011AB54CF4}"/>
              </a:ext>
            </a:extLst>
          </p:cNvPr>
          <p:cNvCxnSpPr>
            <a:cxnSpLocks/>
          </p:cNvCxnSpPr>
          <p:nvPr/>
        </p:nvCxnSpPr>
        <p:spPr>
          <a:xfrm>
            <a:off x="3924300" y="3294750"/>
            <a:ext cx="723900" cy="1582050"/>
          </a:xfrm>
          <a:prstGeom prst="line">
            <a:avLst/>
          </a:prstGeom>
          <a:ln w="38100">
            <a:solidFill>
              <a:srgbClr val="78B0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935193"/>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1d9b26b-c461-47ab-abce-17e65eba4131" xsi:nil="true"/>
    <lcf76f155ced4ddcb4097134ff3c332f xmlns="99b5a819-147e-4e6b-ae0a-c276a1d3e3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30642A87876D4E9B488AD62872FCBE" ma:contentTypeVersion="16" ma:contentTypeDescription="Create a new document." ma:contentTypeScope="" ma:versionID="85a62643dbf2530768f1659ada4abd3f">
  <xsd:schema xmlns:xsd="http://www.w3.org/2001/XMLSchema" xmlns:xs="http://www.w3.org/2001/XMLSchema" xmlns:p="http://schemas.microsoft.com/office/2006/metadata/properties" xmlns:ns2="99b5a819-147e-4e6b-ae0a-c276a1d3e371" xmlns:ns3="a1d9b26b-c461-47ab-abce-17e65eba4131" targetNamespace="http://schemas.microsoft.com/office/2006/metadata/properties" ma:root="true" ma:fieldsID="94b1daa9c197055b803706d2366fdd41" ns2:_="" ns3:_="">
    <xsd:import namespace="99b5a819-147e-4e6b-ae0a-c276a1d3e371"/>
    <xsd:import namespace="a1d9b26b-c461-47ab-abce-17e65eba41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b5a819-147e-4e6b-ae0a-c276a1d3e3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430dc5-f31d-46e6-8534-577abdeaf2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d9b26b-c461-47ab-abce-17e65eba413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0dc303-27d6-4061-9dba-13110417a818}" ma:internalName="TaxCatchAll" ma:showField="CatchAllData" ma:web="a1d9b26b-c461-47ab-abce-17e65eba4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0161B9-3FA4-496B-AAC1-F4E8D34FDBC5}">
  <ds:schemaRefs>
    <ds:schemaRef ds:uri="http://www.w3.org/XML/1998/namespace"/>
    <ds:schemaRef ds:uri="http://purl.org/dc/dcmitype/"/>
    <ds:schemaRef ds:uri="10e91ea9-73c4-4bad-b221-80a6cd9d8e5a"/>
    <ds:schemaRef ds:uri="http://schemas.microsoft.com/office/infopath/2007/PartnerControls"/>
    <ds:schemaRef ds:uri="ae100480-e3bb-4186-bdad-14f35ee90755"/>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a1d9b26b-c461-47ab-abce-17e65eba4131"/>
    <ds:schemaRef ds:uri="99b5a819-147e-4e6b-ae0a-c276a1d3e371"/>
  </ds:schemaRefs>
</ds:datastoreItem>
</file>

<file path=customXml/itemProps2.xml><?xml version="1.0" encoding="utf-8"?>
<ds:datastoreItem xmlns:ds="http://schemas.openxmlformats.org/officeDocument/2006/customXml" ds:itemID="{23E9A6C0-E074-4E9A-809C-211F83A792D8}">
  <ds:schemaRefs>
    <ds:schemaRef ds:uri="http://schemas.microsoft.com/sharepoint/v3/contenttype/forms"/>
  </ds:schemaRefs>
</ds:datastoreItem>
</file>

<file path=customXml/itemProps3.xml><?xml version="1.0" encoding="utf-8"?>
<ds:datastoreItem xmlns:ds="http://schemas.openxmlformats.org/officeDocument/2006/customXml" ds:itemID="{FEEC00CA-427A-405E-86A9-FB3F9748C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b5a819-147e-4e6b-ae0a-c276a1d3e371"/>
    <ds:schemaRef ds:uri="a1d9b26b-c461-47ab-abce-17e65eba4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10721</TotalTime>
  <Words>5643</Words>
  <Application>Microsoft Office PowerPoint</Application>
  <PresentationFormat>On-screen Show (4:3)</PresentationFormat>
  <Paragraphs>510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DEVELOPMENTAL SCREENING: Administration, Scoring and Interpretation</vt:lpstr>
      <vt:lpstr>The Perez Family: Miguel</vt:lpstr>
      <vt:lpstr>Tips for Successful Screening</vt:lpstr>
      <vt:lpstr>Points to Make When Talking to Parents about the Screening</vt:lpstr>
      <vt:lpstr>Materials Needed  Before and After Screening</vt:lpstr>
      <vt:lpstr>SCREENING TRAINING: Ages &amp; Stages Questionnaire-3 (ASQ-3) </vt:lpstr>
      <vt:lpstr>ASQ-3: Overview</vt:lpstr>
      <vt:lpstr>ASQ-3: Domains</vt:lpstr>
      <vt:lpstr>ASQ-3: Age Administration Chart</vt:lpstr>
      <vt:lpstr>ASQ-3: Online Age Calculator</vt:lpstr>
      <vt:lpstr>ASQ-3: Adjustment for Prematurity</vt:lpstr>
      <vt:lpstr>ASQ-3: Administration</vt:lpstr>
      <vt:lpstr>ASQ-3: Scoring</vt:lpstr>
      <vt:lpstr>SAMPLE SCORING</vt:lpstr>
      <vt:lpstr>ASQ-3: Scoring Steps</vt:lpstr>
      <vt:lpstr>ASQ-3: Scoring Steps (cont’d)s</vt:lpstr>
      <vt:lpstr>PowerPoint Presentation</vt:lpstr>
      <vt:lpstr>ASQ-3: Scoring Omitted Items</vt:lpstr>
      <vt:lpstr>ASQ-3: Example of Omitted Items</vt:lpstr>
      <vt:lpstr>PowerPoint Presentation</vt:lpstr>
      <vt:lpstr>ASQ-3: Interpretation</vt:lpstr>
      <vt:lpstr>PowerPoint Presentation</vt:lpstr>
      <vt:lpstr>PowerPoint Presentation</vt:lpstr>
      <vt:lpstr>ASQ:SE-2 Domains</vt:lpstr>
      <vt:lpstr>ASQ:SE-2 Scoring</vt:lpstr>
      <vt:lpstr>ASQ:SE-2 Scoring</vt:lpstr>
      <vt:lpstr>PowerPoint Presentation</vt:lpstr>
      <vt:lpstr>ASQ:SE-2 Summary Sheet</vt:lpstr>
      <vt:lpstr>PowerPoint Presentation</vt:lpstr>
      <vt:lpstr>ASQ:SE-2: Scoring Omitted Items </vt:lpstr>
      <vt:lpstr>ASQ:SE-2: Adjusting the Score</vt:lpstr>
      <vt:lpstr>Miguel’s Results…</vt:lpstr>
      <vt:lpstr>ASQs: Frequently Asked Questions</vt:lpstr>
      <vt:lpstr>SCREENING TRAINING: Modified Checklist for Autism in Toddlers (Revised) (M-CHAT-R)</vt:lpstr>
      <vt:lpstr>Disparities in Screening for ASD?</vt:lpstr>
      <vt:lpstr>M-CHAT-R: Overview</vt:lpstr>
      <vt:lpstr>M-CHAT-R: Overview</vt:lpstr>
      <vt:lpstr>M-CHAT-R: Scoring</vt:lpstr>
      <vt:lpstr>Reverse Scoring</vt:lpstr>
      <vt:lpstr>M-CHAT-R:  Interpretation and  Follow-Up Recommendations</vt:lpstr>
      <vt:lpstr>M-CHAT-R:  Follow-up Questions</vt:lpstr>
      <vt:lpstr>M-CHAT-R: Case Exercise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Screening: Referrals and Resources</dc:title>
  <dc:creator>Marian Williams</dc:creator>
  <cp:lastModifiedBy>Ann Isbell</cp:lastModifiedBy>
  <cp:revision>221</cp:revision>
  <cp:lastPrinted>2014-07-20T19:50:05Z</cp:lastPrinted>
  <dcterms:created xsi:type="dcterms:W3CDTF">2014-07-20T15:43:23Z</dcterms:created>
  <dcterms:modified xsi:type="dcterms:W3CDTF">2022-07-06T15:34:59Z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0x010100C530642A87876D4E9B488AD62872FCBE</vt:lpwstr>
  </property>
  <property fmtid="{D5CDD505-2E9C-101B-9397-08002B2CF9AE}" pid="3" name="MediaServiceImageTags">
    <vt:lpwstr/>
  </property>
</Properties>
</file>