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E_7BF728F4.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6"/>
  </p:notesMasterIdLst>
  <p:sldIdLst>
    <p:sldId id="383" r:id="rId5"/>
    <p:sldId id="258" r:id="rId6"/>
    <p:sldId id="259" r:id="rId7"/>
    <p:sldId id="279" r:id="rId8"/>
    <p:sldId id="380" r:id="rId9"/>
    <p:sldId id="382" r:id="rId10"/>
    <p:sldId id="278" r:id="rId11"/>
    <p:sldId id="261" r:id="rId12"/>
    <p:sldId id="262" r:id="rId13"/>
    <p:sldId id="263" r:id="rId14"/>
    <p:sldId id="264" r:id="rId15"/>
    <p:sldId id="265" r:id="rId16"/>
    <p:sldId id="268" r:id="rId17"/>
    <p:sldId id="269" r:id="rId18"/>
    <p:sldId id="270" r:id="rId19"/>
    <p:sldId id="271" r:id="rId20"/>
    <p:sldId id="376" r:id="rId21"/>
    <p:sldId id="378" r:id="rId22"/>
    <p:sldId id="379" r:id="rId23"/>
    <p:sldId id="275"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E6D66E-965F-484B-D2C2-66320E48A002}" name="Ruel Nolledo" initials="RN" userId="209ce35dc66a7af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A82"/>
    <a:srgbClr val="DDECF8"/>
    <a:srgbClr val="0C8A7D"/>
    <a:srgbClr val="A7CCEA"/>
    <a:srgbClr val="78B0DF"/>
    <a:srgbClr val="6C297C"/>
    <a:srgbClr val="D15927"/>
    <a:srgbClr val="78B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19C5C-D765-9A50-C754-2C5ED3EC5F07}" v="1" dt="2022-05-09T21:15:57.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1" autoAdjust="0"/>
    <p:restoredTop sz="97236" autoAdjust="0"/>
  </p:normalViewPr>
  <p:slideViewPr>
    <p:cSldViewPr snapToGrid="0">
      <p:cViewPr varScale="1">
        <p:scale>
          <a:sx n="106" d="100"/>
          <a:sy n="106" d="100"/>
        </p:scale>
        <p:origin x="192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E_7BF728F4.xml><?xml version="1.0" encoding="utf-8"?>
<p188:cmLst xmlns:a="http://schemas.openxmlformats.org/drawingml/2006/main" xmlns:r="http://schemas.openxmlformats.org/officeDocument/2006/relationships" xmlns:p188="http://schemas.microsoft.com/office/powerpoint/2018/8/main">
  <p188:cm id="{FD9871E4-7353-3741-AED8-95762E578887}" authorId="{62E6D66E-965F-484B-D2C2-66320E48A002}" created="2022-04-22T02:24:27.535">
    <pc:sldMkLst xmlns:pc="http://schemas.microsoft.com/office/powerpoint/2013/main/command">
      <pc:docMk/>
      <pc:sldMk cId="2079795444" sldId="270"/>
    </pc:sldMkLst>
    <p188:txBody>
      <a:bodyPr/>
      <a:lstStyle/>
      <a:p>
        <a:r>
          <a:rPr lang="en-US"/>
          <a:t>Not sure if the Communications team has the bandwidth, but it might be worth it to come up with a new graphic (while attributing the original). That way there are no copyright issues, and you can use a graphic that’s a bit more professional.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panose="020B0604020202020204" pitchFamily="34" charset="0"/>
              </a:defRPr>
            </a:lvl1pPr>
          </a:lstStyle>
          <a:p>
            <a:fld id="{DD0CE3F2-B79E-4292-8767-97403A1831E3}" type="datetimeFigureOut">
              <a:rPr lang="en-US" smtClean="0"/>
              <a:pPr/>
              <a:t>7/5/2022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panose="020B0604020202020204" pitchFamily="34" charset="0"/>
              </a:defRPr>
            </a:lvl1pPr>
          </a:lstStyle>
          <a:p>
            <a:fld id="{BBD6FA4F-5914-4198-ACB4-F809B41C54AD}" type="slidenum">
              <a:rPr lang="en-US" smtClean="0"/>
              <a:pPr/>
              <a:t>‹#›</a:t>
            </a:fld>
            <a:endParaRPr lang="en-US" dirty="0"/>
          </a:p>
        </p:txBody>
      </p:sp>
    </p:spTree>
    <p:extLst>
      <p:ext uri="{BB962C8B-B14F-4D97-AF65-F5344CB8AC3E}">
        <p14:creationId xmlns:p14="http://schemas.microsoft.com/office/powerpoint/2010/main" val="39073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panose="020B0604020202020204" pitchFamily="34" charset="0"/>
        <a:ea typeface="+mn-ea"/>
        <a:cs typeface="+mn-cs"/>
      </a:defRPr>
    </a:lvl1pPr>
    <a:lvl2pPr marL="457200" algn="l" defTabSz="914400" rtl="0" eaLnBrk="1" latinLnBrk="0" hangingPunct="1">
      <a:defRPr sz="1200" b="1" i="0" kern="1200">
        <a:solidFill>
          <a:schemeClr val="tx1"/>
        </a:solidFill>
        <a:latin typeface="Arial" panose="020B0604020202020204" pitchFamily="34" charset="0"/>
        <a:ea typeface="+mn-ea"/>
        <a:cs typeface="+mn-cs"/>
      </a:defRPr>
    </a:lvl2pPr>
    <a:lvl3pPr marL="914400" algn="l" defTabSz="914400" rtl="0" eaLnBrk="1" latinLnBrk="0" hangingPunct="1">
      <a:defRPr sz="1200" b="1" i="0" kern="1200">
        <a:solidFill>
          <a:schemeClr val="tx1"/>
        </a:solidFill>
        <a:latin typeface="Arial" panose="020B0604020202020204" pitchFamily="34" charset="0"/>
        <a:ea typeface="+mn-ea"/>
        <a:cs typeface="+mn-cs"/>
      </a:defRPr>
    </a:lvl3pPr>
    <a:lvl4pPr marL="1371600" algn="l" defTabSz="914400" rtl="0" eaLnBrk="1" latinLnBrk="0" hangingPunct="1">
      <a:defRPr sz="1200" b="1" i="0" kern="1200">
        <a:solidFill>
          <a:schemeClr val="tx1"/>
        </a:solidFill>
        <a:latin typeface="Arial" panose="020B0604020202020204" pitchFamily="34" charset="0"/>
        <a:ea typeface="+mn-ea"/>
        <a:cs typeface="+mn-cs"/>
      </a:defRPr>
    </a:lvl4pPr>
    <a:lvl5pPr marL="1828800" algn="l" defTabSz="914400" rtl="0" eaLnBrk="1" latinLnBrk="0" hangingPunct="1">
      <a:defRPr sz="1200" b="1"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KrUNBfyjlB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ss.gov/files/documents/2016/08/xf/importance-developmental-milestones.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doi.org/10.1542/peds.2007-1680" TargetMode="External"/><Relationship Id="rId4" Type="http://schemas.openxmlformats.org/officeDocument/2006/relationships/hyperlink" Target="https://www.cdc.gov/ncbddd/developmentaldisabilities/fact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6FA4F-5914-4198-ACB4-F809B41C54AD}" type="slidenum">
              <a:rPr lang="en-US" smtClean="0"/>
              <a:t>1</a:t>
            </a:fld>
            <a:endParaRPr lang="en-US" dirty="0"/>
          </a:p>
        </p:txBody>
      </p:sp>
    </p:spTree>
    <p:extLst>
      <p:ext uri="{BB962C8B-B14F-4D97-AF65-F5344CB8AC3E}">
        <p14:creationId xmlns:p14="http://schemas.microsoft.com/office/powerpoint/2010/main" val="278641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828F673-452C-4C31-B402-0AE6CB0E8C67}"/>
              </a:ext>
            </a:extLst>
          </p:cNvPr>
          <p:cNvSpPr>
            <a:spLocks noGrp="1" noRot="1" noChangeAspect="1" noTextEdit="1"/>
          </p:cNvSpPr>
          <p:nvPr>
            <p:ph type="sldImg"/>
          </p:nvPr>
        </p:nvSpPr>
        <p:spPr>
          <a:xfrm>
            <a:off x="1371600" y="1143000"/>
            <a:ext cx="4114800" cy="3086100"/>
          </a:xfrm>
          <a:ln/>
        </p:spPr>
      </p:sp>
      <p:sp>
        <p:nvSpPr>
          <p:cNvPr id="35843" name="Notes Placeholder 2">
            <a:extLst>
              <a:ext uri="{FF2B5EF4-FFF2-40B4-BE49-F238E27FC236}">
                <a16:creationId xmlns:a16="http://schemas.microsoft.com/office/drawing/2014/main" id="{B0E2F295-F623-4666-8A86-B7238906E9C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slide should be customized to your agency. Describe: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What are the challenges that your Center has faced with identifying children who need early intervention services?  </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What are challenges in your community in terms of underserved groups, or delayed identification?</a:t>
            </a:r>
          </a:p>
        </p:txBody>
      </p:sp>
      <p:sp>
        <p:nvSpPr>
          <p:cNvPr id="35844" name="Slide Number Placeholder 3">
            <a:extLst>
              <a:ext uri="{FF2B5EF4-FFF2-40B4-BE49-F238E27FC236}">
                <a16:creationId xmlns:a16="http://schemas.microsoft.com/office/drawing/2014/main" id="{AE511F32-F71D-48FA-8A5C-C90ED84B72E6}"/>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94331FC-7F1E-49B0-AAC3-2684AD3B701F}"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76248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32FE63D-294F-45D0-8C02-287BF9912E3C}"/>
              </a:ext>
            </a:extLst>
          </p:cNvPr>
          <p:cNvSpPr>
            <a:spLocks noGrp="1" noRot="1" noChangeAspect="1" noTextEdit="1"/>
          </p:cNvSpPr>
          <p:nvPr>
            <p:ph type="sldImg"/>
          </p:nvPr>
        </p:nvSpPr>
        <p:spPr>
          <a:xfrm>
            <a:off x="1371600" y="1143000"/>
            <a:ext cx="4114800" cy="3086100"/>
          </a:xfrm>
          <a:ln/>
        </p:spPr>
      </p:sp>
      <p:sp>
        <p:nvSpPr>
          <p:cNvPr id="36867" name="Notes Placeholder 2">
            <a:extLst>
              <a:ext uri="{FF2B5EF4-FFF2-40B4-BE49-F238E27FC236}">
                <a16:creationId xmlns:a16="http://schemas.microsoft.com/office/drawing/2014/main" id="{5818D91F-28CC-4AB7-BB38-D8FC93BB3497}"/>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slide can be customized to show the overarching purpose of your developmental screening program and the goals you have identified.</a:t>
            </a:r>
          </a:p>
        </p:txBody>
      </p:sp>
      <p:sp>
        <p:nvSpPr>
          <p:cNvPr id="36868" name="Slide Number Placeholder 3">
            <a:extLst>
              <a:ext uri="{FF2B5EF4-FFF2-40B4-BE49-F238E27FC236}">
                <a16:creationId xmlns:a16="http://schemas.microsoft.com/office/drawing/2014/main" id="{31D541E9-577F-4480-92E4-B6238994046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C05E4E1-C65C-4242-8E16-600193600D2E}" type="slidenum">
              <a:rPr lang="en-US" altLang="en-US"/>
              <a:pPr eaLnBrk="1" hangingPunct="1">
                <a:spcBef>
                  <a:spcPct val="0"/>
                </a:spcBef>
              </a:pPr>
              <a:t>11</a:t>
            </a:fld>
            <a:endParaRPr lang="en-US" altLang="en-US" dirty="0"/>
          </a:p>
        </p:txBody>
      </p:sp>
    </p:spTree>
    <p:extLst>
      <p:ext uri="{BB962C8B-B14F-4D97-AF65-F5344CB8AC3E}">
        <p14:creationId xmlns:p14="http://schemas.microsoft.com/office/powerpoint/2010/main" val="65118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89331D9-7D4C-436F-A0AE-844803363C6C}"/>
              </a:ext>
            </a:extLst>
          </p:cNvPr>
          <p:cNvSpPr>
            <a:spLocks noGrp="1" noRot="1" noChangeAspect="1" noTextEdit="1"/>
          </p:cNvSpPr>
          <p:nvPr>
            <p:ph type="sldImg"/>
          </p:nvPr>
        </p:nvSpPr>
        <p:spPr>
          <a:xfrm>
            <a:off x="1371600" y="1143000"/>
            <a:ext cx="4114800" cy="3086100"/>
          </a:xfrm>
          <a:ln/>
        </p:spPr>
      </p:sp>
      <p:sp>
        <p:nvSpPr>
          <p:cNvPr id="37891" name="Notes Placeholder 2">
            <a:extLst>
              <a:ext uri="{FF2B5EF4-FFF2-40B4-BE49-F238E27FC236}">
                <a16:creationId xmlns:a16="http://schemas.microsoft.com/office/drawing/2014/main" id="{0612041E-2B38-429F-B4CE-0BDFC5F7ECD1}"/>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Customize this slide as needed. Describe: What is the current state of your efforts to identify children with developmental delays? Some examples are provided to get you started. </a:t>
            </a:r>
          </a:p>
        </p:txBody>
      </p:sp>
      <p:sp>
        <p:nvSpPr>
          <p:cNvPr id="37892" name="Slide Number Placeholder 3">
            <a:extLst>
              <a:ext uri="{FF2B5EF4-FFF2-40B4-BE49-F238E27FC236}">
                <a16:creationId xmlns:a16="http://schemas.microsoft.com/office/drawing/2014/main" id="{1A7C9D9F-C193-433E-9A2B-20A787B33A6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75ECA2A-46D2-4A55-8B9A-B145F99BF209}"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125531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893CF54-AE9C-4B2D-99B3-1B9C3617EECB}"/>
              </a:ext>
            </a:extLst>
          </p:cNvPr>
          <p:cNvSpPr>
            <a:spLocks noGrp="1" noRot="1" noChangeAspect="1" noTextEdit="1"/>
          </p:cNvSpPr>
          <p:nvPr>
            <p:ph type="sldImg"/>
          </p:nvPr>
        </p:nvSpPr>
        <p:spPr>
          <a:xfrm>
            <a:off x="1371600" y="1143000"/>
            <a:ext cx="4114800" cy="3086100"/>
          </a:xfrm>
          <a:ln/>
        </p:spPr>
      </p:sp>
      <p:sp>
        <p:nvSpPr>
          <p:cNvPr id="40963" name="Notes Placeholder 2">
            <a:extLst>
              <a:ext uri="{FF2B5EF4-FFF2-40B4-BE49-F238E27FC236}">
                <a16:creationId xmlns:a16="http://schemas.microsoft.com/office/drawing/2014/main" id="{184C175F-E483-48A3-AB64-3E5280529F4F}"/>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provides a brief explanation of the benefits of using developmental screening tools. </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983B5B67-9ECE-49D1-8B2D-1CB691D3457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547A065-C3EB-4FB4-974F-30C6189E7AE6}"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321441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242D9C1-4E55-4EEE-B088-E2E9FD4213C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927081-B22B-4BE9-AFD4-DB2EF7BB96D1}" type="slidenum">
              <a:rPr lang="en-US" altLang="en-US"/>
              <a:pPr>
                <a:spcBef>
                  <a:spcPct val="0"/>
                </a:spcBef>
              </a:pPr>
              <a:t>14</a:t>
            </a:fld>
            <a:endParaRPr lang="en-US" altLang="en-US" dirty="0"/>
          </a:p>
        </p:txBody>
      </p:sp>
      <p:sp>
        <p:nvSpPr>
          <p:cNvPr id="41987" name="Rectangle 2">
            <a:extLst>
              <a:ext uri="{FF2B5EF4-FFF2-40B4-BE49-F238E27FC236}">
                <a16:creationId xmlns:a16="http://schemas.microsoft.com/office/drawing/2014/main" id="{076FFA02-C289-40D8-9F01-A48309BF0493}"/>
              </a:ext>
            </a:extLst>
          </p:cNvPr>
          <p:cNvSpPr>
            <a:spLocks noGrp="1" noRot="1" noChangeAspect="1" noChangeArrowheads="1" noTextEdit="1"/>
          </p:cNvSpPr>
          <p:nvPr>
            <p:ph type="sldImg"/>
          </p:nvPr>
        </p:nvSpPr>
        <p:spPr>
          <a:xfrm>
            <a:off x="1189038" y="703263"/>
            <a:ext cx="4630737" cy="3473450"/>
          </a:xfrm>
          <a:ln cap="flat">
            <a:solidFill>
              <a:schemeClr val="tx1"/>
            </a:solidFill>
          </a:ln>
        </p:spPr>
      </p:sp>
      <p:sp>
        <p:nvSpPr>
          <p:cNvPr id="41988" name="Rectangle 3">
            <a:extLst>
              <a:ext uri="{FF2B5EF4-FFF2-40B4-BE49-F238E27FC236}">
                <a16:creationId xmlns:a16="http://schemas.microsoft.com/office/drawing/2014/main" id="{A2B98D5D-2ABA-4DE2-812F-A5E8B0928C7C}"/>
              </a:ext>
            </a:extLst>
          </p:cNvPr>
          <p:cNvSpPr>
            <a:spLocks noGrp="1" noChangeArrowheads="1"/>
          </p:cNvSpPr>
          <p:nvPr>
            <p:ph type="body" idx="1"/>
          </p:nvPr>
        </p:nvSpPr>
        <p:spPr>
          <a:xfrm>
            <a:off x="933450" y="4416425"/>
            <a:ext cx="5141913" cy="418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216" tIns="47907" rIns="94216" bIns="47907"/>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highlight>
                  <a:srgbClr val="FFFF00"/>
                </a:highlight>
                <a:latin typeface="Arial" panose="020B0604020202020204" pitchFamily="34" charset="0"/>
                <a:ea typeface="ＭＳ Ｐゴシック" panose="020B0600070205080204" pitchFamily="34" charset="-128"/>
              </a:rPr>
              <a:t>Notes for Presenter</a:t>
            </a:r>
          </a:p>
          <a:p>
            <a:endParaRPr lang="en-US" altLang="en-US" dirty="0">
              <a:highlight>
                <a:srgbClr val="FFFF00"/>
              </a:highlight>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en-US" altLang="en-US" dirty="0">
                <a:highlight>
                  <a:srgbClr val="FFFF00"/>
                </a:highlight>
                <a:latin typeface="Arial" panose="020B0604020202020204" pitchFamily="34" charset="0"/>
                <a:ea typeface="ＭＳ Ｐゴシック" panose="020B0600070205080204" pitchFamily="34" charset="-128"/>
              </a:rPr>
              <a:t>This slide and the next are intended to illustrate the limited effectiveness of developmental monitoring and the need for developmental screening. </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Suggested Talking Points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Developmental monitorin</a:t>
            </a:r>
            <a:r>
              <a:rPr lang="en-US" altLang="en-US" baseline="0" dirty="0">
                <a:latin typeface="Arial" panose="020B0604020202020204" pitchFamily="34" charset="0"/>
                <a:ea typeface="ＭＳ Ｐゴシック" panose="020B0600070205080204" pitchFamily="34" charset="-128"/>
              </a:rPr>
              <a:t>g i</a:t>
            </a:r>
            <a:r>
              <a:rPr lang="en-US" altLang="en-US" dirty="0">
                <a:latin typeface="Arial" panose="020B0604020202020204" pitchFamily="34" charset="0"/>
                <a:ea typeface="ＭＳ Ｐゴシック" panose="020B0600070205080204" pitchFamily="34" charset="-128"/>
              </a:rPr>
              <a:t>s highly effective in recognizing developmental delays.</a:t>
            </a: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95% of children referred by staff</a:t>
            </a:r>
            <a:r>
              <a:rPr lang="en-US" altLang="en-US" baseline="0" dirty="0">
                <a:latin typeface="Arial" panose="020B0604020202020204" pitchFamily="34" charset="0"/>
                <a:ea typeface="ＭＳ Ｐゴシック" panose="020B0600070205080204" pitchFamily="34" charset="-128"/>
              </a:rPr>
              <a:t> members </a:t>
            </a:r>
            <a:r>
              <a:rPr lang="en-US" altLang="en-US" dirty="0">
                <a:latin typeface="Arial" panose="020B0604020202020204" pitchFamily="34" charset="0"/>
                <a:ea typeface="ＭＳ Ｐゴシック" panose="020B0600070205080204" pitchFamily="34" charset="-128"/>
              </a:rPr>
              <a:t>did indeed have a developmental delay.  </a:t>
            </a: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So those children who are clearly atypical or clearly delayed are already being identified by most</a:t>
            </a:r>
            <a:r>
              <a:rPr lang="en-US" altLang="en-US" baseline="0" dirty="0">
                <a:latin typeface="Arial" panose="020B0604020202020204" pitchFamily="34" charset="0"/>
                <a:ea typeface="ＭＳ Ｐゴシック" panose="020B0600070205080204" pitchFamily="34" charset="-128"/>
              </a:rPr>
              <a:t> staff members</a:t>
            </a:r>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54046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FC890B7-B0B1-4AB2-85C9-5D934193C0C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CC551D-1181-4D19-8AB9-6C7C9D60BC54}" type="slidenum">
              <a:rPr lang="en-US" altLang="en-US"/>
              <a:pPr>
                <a:spcBef>
                  <a:spcPct val="0"/>
                </a:spcBef>
              </a:pPr>
              <a:t>15</a:t>
            </a:fld>
            <a:endParaRPr lang="en-US" altLang="en-US" dirty="0"/>
          </a:p>
        </p:txBody>
      </p:sp>
      <p:sp>
        <p:nvSpPr>
          <p:cNvPr id="43011" name="Rectangle 2">
            <a:extLst>
              <a:ext uri="{FF2B5EF4-FFF2-40B4-BE49-F238E27FC236}">
                <a16:creationId xmlns:a16="http://schemas.microsoft.com/office/drawing/2014/main" id="{59CBDDBD-819C-4A00-BBCD-E617336E834C}"/>
              </a:ext>
            </a:extLst>
          </p:cNvPr>
          <p:cNvSpPr>
            <a:spLocks noGrp="1" noRot="1" noChangeAspect="1" noChangeArrowheads="1" noTextEdit="1"/>
          </p:cNvSpPr>
          <p:nvPr>
            <p:ph type="sldImg"/>
          </p:nvPr>
        </p:nvSpPr>
        <p:spPr>
          <a:xfrm>
            <a:off x="1189038" y="703263"/>
            <a:ext cx="4630737" cy="3473450"/>
          </a:xfrm>
          <a:ln cap="flat">
            <a:solidFill>
              <a:schemeClr val="tx1"/>
            </a:solidFill>
          </a:ln>
        </p:spPr>
      </p:sp>
      <p:sp>
        <p:nvSpPr>
          <p:cNvPr id="43012" name="Rectangle 3">
            <a:extLst>
              <a:ext uri="{FF2B5EF4-FFF2-40B4-BE49-F238E27FC236}">
                <a16:creationId xmlns:a16="http://schemas.microsoft.com/office/drawing/2014/main" id="{77969E63-E6E8-4A1F-8A6B-6728D5C51009}"/>
              </a:ext>
            </a:extLst>
          </p:cNvPr>
          <p:cNvSpPr>
            <a:spLocks noGrp="1" noChangeArrowheads="1"/>
          </p:cNvSpPr>
          <p:nvPr>
            <p:ph type="body" idx="1"/>
          </p:nvPr>
        </p:nvSpPr>
        <p:spPr>
          <a:xfrm>
            <a:off x="933450" y="4416425"/>
            <a:ext cx="5141913" cy="418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216" tIns="47907" rIns="94216" bIns="47907"/>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Suggested Talking Points (continued)</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HOWEVER, monitoring</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is not sensitive enough to identify children who are in the “gray area” due to being neither clearly typical or clearly atypical.</a:t>
            </a: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For instance, one study looked at a pediatric practice in Oregon, when both standardized and informal screening methods were used. </a:t>
            </a: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The study found that 67 percent of the children identified by a standardized screening tool were not identified when relying on informal</a:t>
            </a:r>
            <a:r>
              <a:rPr lang="en-US" altLang="en-US" baseline="0" dirty="0">
                <a:latin typeface="Arial" panose="020B0604020202020204" pitchFamily="34" charset="0"/>
                <a:ea typeface="ＭＳ Ｐゴシック" panose="020B0600070205080204" pitchFamily="34" charset="-128"/>
              </a:rPr>
              <a:t> monitoring</a:t>
            </a:r>
            <a:r>
              <a:rPr lang="en-US" altLang="en-US" dirty="0">
                <a:latin typeface="Arial" panose="020B0604020202020204" pitchFamily="34" charset="0"/>
                <a:ea typeface="ＭＳ Ｐゴシック" panose="020B0600070205080204" pitchFamily="34" charset="-128"/>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946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2215DE3-9FEF-4A81-8F4C-D51F3B2E182D}"/>
              </a:ext>
            </a:extLst>
          </p:cNvPr>
          <p:cNvSpPr>
            <a:spLocks noGrp="1" noRot="1" noChangeAspect="1" noTextEdit="1"/>
          </p:cNvSpPr>
          <p:nvPr>
            <p:ph type="sldImg"/>
          </p:nvPr>
        </p:nvSpPr>
        <p:spPr>
          <a:xfrm>
            <a:off x="1371600" y="1143000"/>
            <a:ext cx="4114800" cy="3086100"/>
          </a:xfrm>
          <a:ln/>
        </p:spPr>
      </p:sp>
      <p:sp>
        <p:nvSpPr>
          <p:cNvPr id="44035" name="Notes Placeholder 2">
            <a:extLst>
              <a:ext uri="{FF2B5EF4-FFF2-40B4-BE49-F238E27FC236}">
                <a16:creationId xmlns:a16="http://schemas.microsoft.com/office/drawing/2014/main" id="{0C5258EA-CBB7-4540-ABC7-F9537AE21B4C}"/>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rPr>
              <a:t>This slide is intended to provide additional details to agency staff about the new screening initiative. Prior to the presentation:</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Modify the slide to include the specific screening tools that your agency will be using. Three screening tools have been listed here as examples.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Determine the process and population you will be working with. </a:t>
            </a: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Suggested Speaking Points</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Our agency will begin using the following standardized screening tools [list tools].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We will be serving (describe population) who come to our agency as a result of [outreach, walk-ins or other]. </a:t>
            </a:r>
          </a:p>
        </p:txBody>
      </p:sp>
      <p:sp>
        <p:nvSpPr>
          <p:cNvPr id="44036" name="Slide Number Placeholder 3">
            <a:extLst>
              <a:ext uri="{FF2B5EF4-FFF2-40B4-BE49-F238E27FC236}">
                <a16:creationId xmlns:a16="http://schemas.microsoft.com/office/drawing/2014/main" id="{9021B12A-6A43-41CE-8830-431AB13B61A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3379108-D8B8-4EEC-AD40-EB34FEA0E29E}"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196340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dirty="0"/>
          </a:p>
          <a:p>
            <a:r>
              <a:rPr lang="en-US" dirty="0"/>
              <a:t>Please use this slide to engage staff in the new developmental screening initiative. Consider inserting a photo of the entire staff or images of staff working with families. </a:t>
            </a:r>
          </a:p>
          <a:p>
            <a:endParaRPr lang="en-US" dirty="0"/>
          </a:p>
          <a:p>
            <a:r>
              <a:rPr lang="en-US" b="1" dirty="0"/>
              <a:t>Suggested Talking Points</a:t>
            </a:r>
          </a:p>
          <a:p>
            <a:endParaRPr lang="en-US" dirty="0"/>
          </a:p>
          <a:p>
            <a:pPr marL="171450" indent="-171450">
              <a:buFont typeface="Arial" panose="020B0604020202020204" pitchFamily="34" charset="0"/>
              <a:buChar char="•"/>
            </a:pPr>
            <a:r>
              <a:rPr lang="en-US" dirty="0"/>
              <a:t>A successful developmental screening initiative is a team effort. It’s important for everyone to know and play their part.  </a:t>
            </a:r>
          </a:p>
          <a:p>
            <a:pPr marL="171450" indent="-171450">
              <a:buFont typeface="Arial" panose="020B0604020202020204" pitchFamily="34" charset="0"/>
              <a:buChar char="•"/>
            </a:pPr>
            <a:r>
              <a:rPr lang="en-US" dirty="0"/>
              <a:t>As we go through the workflow for our agency, notice the important role(s) that you will be asked to fill.  </a:t>
            </a:r>
          </a:p>
          <a:p>
            <a:pPr marL="171450" indent="-171450">
              <a:buFont typeface="Arial" panose="020B0604020202020204" pitchFamily="34" charset="0"/>
              <a:buChar char="•"/>
            </a:pPr>
            <a:r>
              <a:rPr lang="en-US" dirty="0"/>
              <a:t>Each part of the workflow needs to go smoothly so that no children fall through the cracks.</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17</a:t>
            </a:fld>
            <a:endParaRPr lang="en-US" dirty="0"/>
          </a:p>
        </p:txBody>
      </p:sp>
    </p:spTree>
    <p:extLst>
      <p:ext uri="{BB962C8B-B14F-4D97-AF65-F5344CB8AC3E}">
        <p14:creationId xmlns:p14="http://schemas.microsoft.com/office/powerpoint/2010/main" val="229978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71600" y="1143000"/>
            <a:ext cx="4114800" cy="3086100"/>
          </a:xfrm>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This slide and the next can be used to </a:t>
            </a:r>
            <a:r>
              <a:rPr lang="en-US" altLang="en-US" dirty="0">
                <a:latin typeface="Arial" charset="0"/>
                <a:ea typeface="ＭＳ Ｐゴシック" pitchFamily="34" charset="-128"/>
              </a:rPr>
              <a:t>illustrate to your audience what screening would look like at your agency, e.g., the steps in the screening process, the individuals involved at each step. </a:t>
            </a:r>
            <a:r>
              <a:rPr lang="en-US" altLang="en-US" dirty="0">
                <a:latin typeface="Arial" panose="020B0604020202020204" pitchFamily="34" charset="0"/>
                <a:ea typeface="ＭＳ Ｐゴシック" panose="020B0600070205080204" pitchFamily="34" charset="-128"/>
              </a:rPr>
              <a:t>Please modify to fit your agency’s workflow and staff roles. Make sure to h</a:t>
            </a:r>
            <a:r>
              <a:rPr lang="en-US" altLang="en-US" dirty="0">
                <a:latin typeface="Arial" charset="0"/>
                <a:ea typeface="ＭＳ Ｐゴシック" pitchFamily="34" charset="-128"/>
              </a:rPr>
              <a:t>ighlight the roles that are relevant for members of your intended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rPr>
              <a:t>This slide shows a sample workflow for a family resource center that conducts </a:t>
            </a:r>
            <a:r>
              <a:rPr lang="en-US" altLang="en-US" b="1" dirty="0">
                <a:latin typeface="Arial" charset="0"/>
                <a:ea typeface="ＭＳ Ｐゴシック" pitchFamily="34" charset="-128"/>
              </a:rPr>
              <a:t>in-house screening</a:t>
            </a:r>
            <a:r>
              <a:rPr lang="en-US" altLang="en-US" dirty="0">
                <a:latin typeface="Arial" charset="0"/>
                <a:ea typeface="ＭＳ Ｐゴシック"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084" indent="-279435" eaLnBrk="0" hangingPunct="0">
              <a:spcBef>
                <a:spcPct val="30000"/>
              </a:spcBef>
              <a:defRPr sz="1200">
                <a:solidFill>
                  <a:schemeClr val="tx1"/>
                </a:solidFill>
                <a:latin typeface="Arial" charset="0"/>
                <a:ea typeface="ＭＳ Ｐゴシック" pitchFamily="34" charset="-128"/>
              </a:defRPr>
            </a:lvl2pPr>
            <a:lvl3pPr marL="1120845" indent="-223548" eaLnBrk="0" hangingPunct="0">
              <a:spcBef>
                <a:spcPct val="30000"/>
              </a:spcBef>
              <a:defRPr sz="1200">
                <a:solidFill>
                  <a:schemeClr val="tx1"/>
                </a:solidFill>
                <a:latin typeface="Arial" charset="0"/>
                <a:ea typeface="ＭＳ Ｐゴシック" pitchFamily="34" charset="-128"/>
              </a:defRPr>
            </a:lvl3pPr>
            <a:lvl4pPr marL="1569493" indent="-223548" eaLnBrk="0" hangingPunct="0">
              <a:spcBef>
                <a:spcPct val="30000"/>
              </a:spcBef>
              <a:defRPr sz="1200">
                <a:solidFill>
                  <a:schemeClr val="tx1"/>
                </a:solidFill>
                <a:latin typeface="Arial" charset="0"/>
                <a:ea typeface="ＭＳ Ｐゴシック" pitchFamily="34" charset="-128"/>
              </a:defRPr>
            </a:lvl4pPr>
            <a:lvl5pPr marL="2018141" indent="-223548" eaLnBrk="0" hangingPunct="0">
              <a:spcBef>
                <a:spcPct val="30000"/>
              </a:spcBef>
              <a:defRPr sz="1200">
                <a:solidFill>
                  <a:schemeClr val="tx1"/>
                </a:solidFill>
                <a:latin typeface="Arial" charset="0"/>
                <a:ea typeface="ＭＳ Ｐゴシック" pitchFamily="34" charset="-128"/>
              </a:defRPr>
            </a:lvl5pPr>
            <a:lvl6pPr marL="2465237" indent="-223548" eaLnBrk="0" fontAlgn="base" hangingPunct="0">
              <a:spcBef>
                <a:spcPct val="30000"/>
              </a:spcBef>
              <a:spcAft>
                <a:spcPct val="0"/>
              </a:spcAft>
              <a:defRPr sz="1200">
                <a:solidFill>
                  <a:schemeClr val="tx1"/>
                </a:solidFill>
                <a:latin typeface="Arial" charset="0"/>
                <a:ea typeface="ＭＳ Ｐゴシック" pitchFamily="34" charset="-128"/>
              </a:defRPr>
            </a:lvl6pPr>
            <a:lvl7pPr marL="2912333" indent="-223548" eaLnBrk="0" fontAlgn="base" hangingPunct="0">
              <a:spcBef>
                <a:spcPct val="30000"/>
              </a:spcBef>
              <a:spcAft>
                <a:spcPct val="0"/>
              </a:spcAft>
              <a:defRPr sz="1200">
                <a:solidFill>
                  <a:schemeClr val="tx1"/>
                </a:solidFill>
                <a:latin typeface="Arial" charset="0"/>
                <a:ea typeface="ＭＳ Ｐゴシック" pitchFamily="34" charset="-128"/>
              </a:defRPr>
            </a:lvl7pPr>
            <a:lvl8pPr marL="3359429" indent="-223548" eaLnBrk="0" fontAlgn="base" hangingPunct="0">
              <a:spcBef>
                <a:spcPct val="30000"/>
              </a:spcBef>
              <a:spcAft>
                <a:spcPct val="0"/>
              </a:spcAft>
              <a:defRPr sz="1200">
                <a:solidFill>
                  <a:schemeClr val="tx1"/>
                </a:solidFill>
                <a:latin typeface="Arial" charset="0"/>
                <a:ea typeface="ＭＳ Ｐゴシック" pitchFamily="34" charset="-128"/>
              </a:defRPr>
            </a:lvl8pPr>
            <a:lvl9pPr marL="3806525" indent="-22354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088BB35-44B3-4826-8998-2898CFAFA8CD}" type="slidenum">
              <a:rPr lang="en-US" altLang="en-US" smtClean="0"/>
              <a:pPr eaLnBrk="1" hangingPunct="1">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71600" y="1143000"/>
            <a:ext cx="4114800" cy="3086100"/>
          </a:xfrm>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rPr>
              <a:t>Similar to the last one, </a:t>
            </a:r>
            <a:r>
              <a:rPr lang="en-US" altLang="en-US" dirty="0">
                <a:latin typeface="Arial" panose="020B0604020202020204" pitchFamily="34" charset="0"/>
                <a:ea typeface="ＭＳ Ｐゴシック" panose="020B0600070205080204" pitchFamily="34" charset="-128"/>
              </a:rPr>
              <a:t>this slide can be used to </a:t>
            </a:r>
            <a:r>
              <a:rPr lang="en-US" altLang="en-US" dirty="0">
                <a:latin typeface="Arial" charset="0"/>
                <a:ea typeface="ＭＳ Ｐゴシック" pitchFamily="34" charset="-128"/>
              </a:rPr>
              <a:t>illustrate what screening would look like at your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ea typeface="ＭＳ Ｐゴシック" pitchFamily="34" charset="-128"/>
              </a:rPr>
              <a:t>This particular slide shows a sample workflow for a family resource center that does </a:t>
            </a:r>
            <a:r>
              <a:rPr lang="en-US" altLang="en-US" b="1" dirty="0">
                <a:latin typeface="Arial" charset="0"/>
                <a:ea typeface="ＭＳ Ｐゴシック" pitchFamily="34" charset="-128"/>
              </a:rPr>
              <a:t>outreach screening</a:t>
            </a:r>
            <a:r>
              <a:rPr lang="en-US" altLang="en-US" dirty="0">
                <a:latin typeface="Arial" charset="0"/>
                <a:ea typeface="ＭＳ Ｐゴシック" pitchFamily="34" charset="-128"/>
              </a:rPr>
              <a:t>, specifically at a group library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Please modify to fit your agency’s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084" indent="-279435" eaLnBrk="0" hangingPunct="0">
              <a:spcBef>
                <a:spcPct val="30000"/>
              </a:spcBef>
              <a:defRPr sz="1200">
                <a:solidFill>
                  <a:schemeClr val="tx1"/>
                </a:solidFill>
                <a:latin typeface="Arial" charset="0"/>
                <a:ea typeface="ＭＳ Ｐゴシック" pitchFamily="34" charset="-128"/>
              </a:defRPr>
            </a:lvl2pPr>
            <a:lvl3pPr marL="1120845" indent="-223548" eaLnBrk="0" hangingPunct="0">
              <a:spcBef>
                <a:spcPct val="30000"/>
              </a:spcBef>
              <a:defRPr sz="1200">
                <a:solidFill>
                  <a:schemeClr val="tx1"/>
                </a:solidFill>
                <a:latin typeface="Arial" charset="0"/>
                <a:ea typeface="ＭＳ Ｐゴシック" pitchFamily="34" charset="-128"/>
              </a:defRPr>
            </a:lvl3pPr>
            <a:lvl4pPr marL="1569493" indent="-223548" eaLnBrk="0" hangingPunct="0">
              <a:spcBef>
                <a:spcPct val="30000"/>
              </a:spcBef>
              <a:defRPr sz="1200">
                <a:solidFill>
                  <a:schemeClr val="tx1"/>
                </a:solidFill>
                <a:latin typeface="Arial" charset="0"/>
                <a:ea typeface="ＭＳ Ｐゴシック" pitchFamily="34" charset="-128"/>
              </a:defRPr>
            </a:lvl4pPr>
            <a:lvl5pPr marL="2018141" indent="-223548" eaLnBrk="0" hangingPunct="0">
              <a:spcBef>
                <a:spcPct val="30000"/>
              </a:spcBef>
              <a:defRPr sz="1200">
                <a:solidFill>
                  <a:schemeClr val="tx1"/>
                </a:solidFill>
                <a:latin typeface="Arial" charset="0"/>
                <a:ea typeface="ＭＳ Ｐゴシック" pitchFamily="34" charset="-128"/>
              </a:defRPr>
            </a:lvl5pPr>
            <a:lvl6pPr marL="2465237" indent="-223548" eaLnBrk="0" fontAlgn="base" hangingPunct="0">
              <a:spcBef>
                <a:spcPct val="30000"/>
              </a:spcBef>
              <a:spcAft>
                <a:spcPct val="0"/>
              </a:spcAft>
              <a:defRPr sz="1200">
                <a:solidFill>
                  <a:schemeClr val="tx1"/>
                </a:solidFill>
                <a:latin typeface="Arial" charset="0"/>
                <a:ea typeface="ＭＳ Ｐゴシック" pitchFamily="34" charset="-128"/>
              </a:defRPr>
            </a:lvl6pPr>
            <a:lvl7pPr marL="2912333" indent="-223548" eaLnBrk="0" fontAlgn="base" hangingPunct="0">
              <a:spcBef>
                <a:spcPct val="30000"/>
              </a:spcBef>
              <a:spcAft>
                <a:spcPct val="0"/>
              </a:spcAft>
              <a:defRPr sz="1200">
                <a:solidFill>
                  <a:schemeClr val="tx1"/>
                </a:solidFill>
                <a:latin typeface="Arial" charset="0"/>
                <a:ea typeface="ＭＳ Ｐゴシック" pitchFamily="34" charset="-128"/>
              </a:defRPr>
            </a:lvl7pPr>
            <a:lvl8pPr marL="3359429" indent="-223548" eaLnBrk="0" fontAlgn="base" hangingPunct="0">
              <a:spcBef>
                <a:spcPct val="30000"/>
              </a:spcBef>
              <a:spcAft>
                <a:spcPct val="0"/>
              </a:spcAft>
              <a:defRPr sz="1200">
                <a:solidFill>
                  <a:schemeClr val="tx1"/>
                </a:solidFill>
                <a:latin typeface="Arial" charset="0"/>
                <a:ea typeface="ＭＳ Ｐゴシック" pitchFamily="34" charset="-128"/>
              </a:defRPr>
            </a:lvl8pPr>
            <a:lvl9pPr marL="3806525" indent="-22354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088BB35-44B3-4826-8998-2898CFAFA8CD}" type="slidenum">
              <a:rPr lang="en-US" altLang="en-US" smtClean="0"/>
              <a:pPr eaLnBrk="1" hangingPunct="1">
                <a:spcBef>
                  <a:spcPct val="0"/>
                </a:spcBef>
              </a:pPr>
              <a:t>19</a:t>
            </a:fld>
            <a:endParaRPr lang="en-US" altLang="en-US" dirty="0"/>
          </a:p>
        </p:txBody>
      </p:sp>
    </p:spTree>
    <p:extLst>
      <p:ext uri="{BB962C8B-B14F-4D97-AF65-F5344CB8AC3E}">
        <p14:creationId xmlns:p14="http://schemas.microsoft.com/office/powerpoint/2010/main" val="422283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Notes for Presenter</a:t>
            </a:r>
          </a:p>
          <a:p>
            <a:endParaRPr lang="en-US" dirty="0"/>
          </a:p>
          <a:p>
            <a:r>
              <a:rPr lang="en-US" dirty="0"/>
              <a:t>The presentation can be started by sharing this introductory video with the audience. </a:t>
            </a:r>
          </a:p>
          <a:p>
            <a:endParaRPr lang="en-US" dirty="0"/>
          </a:p>
          <a:p>
            <a:r>
              <a:rPr lang="en-US" b="0" i="1" dirty="0"/>
              <a:t>Video 1: Early Recognition of Child Development Problems”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Run time: 4:33</a:t>
            </a:r>
          </a:p>
          <a:p>
            <a:r>
              <a:rPr lang="en-US" dirty="0"/>
              <a:t>This is 4-1/2-minute educational video, produced by the Centers for Disease Control </a:t>
            </a:r>
            <a:r>
              <a:rPr lang="en-US" dirty="0">
                <a:highlight>
                  <a:srgbClr val="FFFF00"/>
                </a:highlight>
              </a:rPr>
              <a:t>and Prevention </a:t>
            </a:r>
            <a:r>
              <a:rPr lang="en-US" dirty="0"/>
              <a:t>(CDC), explains the importance of identifying problems in child development early. It shows some key developmental milestones in the first few years of life, shows a pediatrician talking to a parent during a well-child visit, and explains the importance of parents mentioning their concerns with their child’s physician.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anose="020B0600070205080204" pitchFamily="34" charset="-128"/>
                <a:hlinkClick r:id="rId3"/>
              </a:rPr>
              <a:t>http://www.youtube.com/watch?v=KrUNBfyjlBk</a:t>
            </a:r>
            <a:endParaRPr lang="en-US" altLang="en-US" sz="12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10748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4B1017-3E44-4707-B2FA-5B8BB1F294F1}"/>
              </a:ext>
            </a:extLst>
          </p:cNvPr>
          <p:cNvSpPr>
            <a:spLocks noGrp="1" noRot="1" noChangeAspect="1" noTextEdit="1"/>
          </p:cNvSpPr>
          <p:nvPr>
            <p:ph type="sldImg"/>
          </p:nvPr>
        </p:nvSpPr>
        <p:spPr>
          <a:xfrm>
            <a:off x="1371600" y="1143000"/>
            <a:ext cx="4114800" cy="3086100"/>
          </a:xfrm>
          <a:ln/>
        </p:spPr>
      </p:sp>
      <p:sp>
        <p:nvSpPr>
          <p:cNvPr id="48131" name="Notes Placeholder 2">
            <a:extLst>
              <a:ext uri="{FF2B5EF4-FFF2-40B4-BE49-F238E27FC236}">
                <a16:creationId xmlns:a16="http://schemas.microsoft.com/office/drawing/2014/main" id="{AA451F09-D59B-4167-B8F4-2F9E1A2129AD}"/>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This slide can be used to provide information to staff regarding the agency’s plan for training personnel. Please modify to fit your agency’s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Consider including the following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Specific duties (e.g., administer and score screening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Staff positions to be trained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Persons responsible for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43822880-5454-4F72-90F3-ED16F48D978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FC7AD9B-1CF8-47FD-B410-534AE12D3B36}"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142498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A4085FE-BCF2-4503-8B90-B210EBAA3292}"/>
              </a:ext>
            </a:extLst>
          </p:cNvPr>
          <p:cNvSpPr>
            <a:spLocks noGrp="1" noRot="1" noChangeAspect="1" noTextEdit="1"/>
          </p:cNvSpPr>
          <p:nvPr>
            <p:ph type="sldImg"/>
          </p:nvPr>
        </p:nvSpPr>
        <p:spPr>
          <a:xfrm>
            <a:off x="1371600" y="1143000"/>
            <a:ext cx="4114800" cy="3086100"/>
          </a:xfrm>
          <a:ln/>
        </p:spPr>
      </p:sp>
      <p:sp>
        <p:nvSpPr>
          <p:cNvPr id="49155" name="Notes Placeholder 2">
            <a:extLst>
              <a:ext uri="{FF2B5EF4-FFF2-40B4-BE49-F238E27FC236}">
                <a16:creationId xmlns:a16="http://schemas.microsoft.com/office/drawing/2014/main" id="{D3C0AE0F-597B-4C81-A33E-4C097A194E28}"/>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slide can be used to provide information to agency staff regarding the timeline of activities. Please modify to fit your agency’s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plan and schedule.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example provided below is for a family resource center planning to do in-house and outreach screening:</a:t>
            </a:r>
          </a:p>
          <a:p>
            <a:endParaRPr lang="en-US" altLang="en-US" dirty="0">
              <a:latin typeface="Arial" panose="020B0604020202020204" pitchFamily="34" charset="0"/>
              <a:ea typeface="ＭＳ Ｐゴシック" panose="020B0600070205080204" pitchFamily="34" charset="-128"/>
            </a:endParaRPr>
          </a:p>
          <a:p>
            <a:pPr lvl="1"/>
            <a:r>
              <a:rPr lang="en-US" altLang="en-US" b="0" i="1" dirty="0">
                <a:latin typeface="Arial" panose="020B0604020202020204" pitchFamily="34" charset="0"/>
                <a:ea typeface="ＭＳ Ｐゴシック" panose="020B0600070205080204" pitchFamily="34" charset="-128"/>
              </a:rPr>
              <a:t>Sample Timeline:</a:t>
            </a:r>
          </a:p>
          <a:p>
            <a:pPr marL="628650" lvl="1" indent="-171450" eaLnBrk="1" hangingPunct="1">
              <a:lnSpc>
                <a:spcPct val="150000"/>
              </a:lnSpc>
              <a:spcBef>
                <a:spcPct val="0"/>
              </a:spcBef>
              <a:buFont typeface="Arial" panose="020B0604020202020204" pitchFamily="34" charset="0"/>
              <a:buChar char="•"/>
            </a:pPr>
            <a:r>
              <a:rPr lang="en-US" altLang="en-US" sz="1200" dirty="0">
                <a:latin typeface="Arial" panose="020B0604020202020204" pitchFamily="34" charset="0"/>
              </a:rPr>
              <a:t>October 2022: In-House Screening starts</a:t>
            </a:r>
          </a:p>
          <a:p>
            <a:pPr marL="628650" lvl="1" indent="-171450" eaLnBrk="1" hangingPunct="1">
              <a:lnSpc>
                <a:spcPct val="150000"/>
              </a:lnSpc>
              <a:spcBef>
                <a:spcPct val="0"/>
              </a:spcBef>
              <a:buFont typeface="Arial" panose="020B0604020202020204" pitchFamily="34" charset="0"/>
              <a:buChar char="•"/>
            </a:pPr>
            <a:r>
              <a:rPr lang="en-US" altLang="en-US" sz="1200" dirty="0">
                <a:latin typeface="Arial" panose="020B0604020202020204" pitchFamily="34" charset="0"/>
              </a:rPr>
              <a:t>December 2022: 10 outreach partners identified</a:t>
            </a:r>
          </a:p>
          <a:p>
            <a:pPr marL="628650" lvl="1" indent="-171450" eaLnBrk="1" hangingPunct="1">
              <a:lnSpc>
                <a:spcPct val="150000"/>
              </a:lnSpc>
              <a:spcBef>
                <a:spcPct val="0"/>
              </a:spcBef>
              <a:buFont typeface="Arial" panose="020B0604020202020204" pitchFamily="34" charset="0"/>
              <a:buChar char="•"/>
            </a:pPr>
            <a:r>
              <a:rPr lang="en-US" altLang="en-US" sz="1200" dirty="0">
                <a:latin typeface="Arial" panose="020B0604020202020204" pitchFamily="34" charset="0"/>
              </a:rPr>
              <a:t>April 2023: Outreach events start</a:t>
            </a:r>
          </a:p>
          <a:p>
            <a:pPr lvl="1"/>
            <a:endParaRPr lang="en-US" altLang="en-US" dirty="0">
              <a:latin typeface="Arial" panose="020B0604020202020204" pitchFamily="34" charset="0"/>
              <a:ea typeface="ＭＳ Ｐゴシック" panose="020B0600070205080204" pitchFamily="34"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b="0" i="1" dirty="0">
                <a:latin typeface="Arial" panose="020B0604020202020204" pitchFamily="34" charset="0"/>
              </a:rPr>
              <a:t>Sample Goal: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Our goal is to conduct</a:t>
            </a:r>
            <a:r>
              <a:rPr lang="en-US" altLang="en-US" sz="1200" b="0" dirty="0">
                <a:latin typeface="Arial" panose="020B0604020202020204" pitchFamily="34" charset="0"/>
              </a:rPr>
              <a:t> </a:t>
            </a:r>
            <a:r>
              <a:rPr lang="en-US" altLang="en-US" sz="1200" b="0" u="sng" dirty="0">
                <a:latin typeface="Arial" panose="020B0604020202020204" pitchFamily="34" charset="0"/>
              </a:rPr>
              <a:t>10</a:t>
            </a:r>
            <a:r>
              <a:rPr lang="en-US" altLang="en-US" sz="1200" b="0" dirty="0">
                <a:latin typeface="Arial" panose="020B0604020202020204" pitchFamily="34" charset="0"/>
              </a:rPr>
              <a:t> outreach events by </a:t>
            </a:r>
            <a:r>
              <a:rPr lang="en-US" altLang="en-US" sz="1200" b="0" u="sng" dirty="0">
                <a:latin typeface="Arial" panose="020B0604020202020204" pitchFamily="34" charset="0"/>
              </a:rPr>
              <a:t>April 2023</a:t>
            </a:r>
            <a:r>
              <a:rPr lang="en-US" altLang="en-US" sz="1200" b="0" dirty="0">
                <a:latin typeface="Arial" panose="020B0604020202020204" pitchFamily="34" charset="0"/>
              </a:rPr>
              <a:t> and screen </a:t>
            </a:r>
            <a:r>
              <a:rPr lang="en-US" altLang="en-US" sz="1200" b="0" u="sng" dirty="0">
                <a:latin typeface="Arial" panose="020B0604020202020204" pitchFamily="34" charset="0"/>
              </a:rPr>
              <a:t>150</a:t>
            </a:r>
            <a:r>
              <a:rPr lang="en-US" altLang="en-US" sz="1200" b="0" dirty="0">
                <a:latin typeface="Arial" panose="020B0604020202020204" pitchFamily="34" charset="0"/>
              </a:rPr>
              <a:t> number of children by </a:t>
            </a:r>
            <a:r>
              <a:rPr lang="en-US" altLang="en-US" sz="1200" b="0" u="sng" dirty="0">
                <a:latin typeface="Arial" panose="020B0604020202020204" pitchFamily="34" charset="0"/>
              </a:rPr>
              <a:t>December 2023</a:t>
            </a:r>
            <a:r>
              <a:rPr lang="en-US" altLang="en-US" sz="1200" dirty="0">
                <a:latin typeface="Arial" panose="020B0604020202020204" pitchFamily="34" charset="0"/>
              </a:rPr>
              <a:t>.</a:t>
            </a:r>
          </a:p>
          <a:p>
            <a:endParaRPr lang="en-US" altLang="en-US" dirty="0">
              <a:latin typeface="Arial" panose="020B0604020202020204" pitchFamily="34"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2217B4F0-8DF3-472D-938B-1CF79E41A5DD}"/>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587C3DB-D692-4269-8A8C-F1B8E4593DE2}"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221434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453ECD-15DB-4F82-8BB7-CB54A79395AF}"/>
              </a:ext>
            </a:extLst>
          </p:cNvPr>
          <p:cNvSpPr>
            <a:spLocks noGrp="1" noRot="1" noChangeAspect="1" noTextEdit="1"/>
          </p:cNvSpPr>
          <p:nvPr>
            <p:ph type="sldImg"/>
          </p:nvPr>
        </p:nvSpPr>
        <p:spPr>
          <a:xfrm>
            <a:off x="1371600" y="1143000"/>
            <a:ext cx="4114800" cy="3086100"/>
          </a:xfrm>
          <a:ln/>
        </p:spPr>
      </p:sp>
      <p:sp>
        <p:nvSpPr>
          <p:cNvPr id="29699" name="Notes Placeholder 2">
            <a:extLst>
              <a:ext uri="{FF2B5EF4-FFF2-40B4-BE49-F238E27FC236}">
                <a16:creationId xmlns:a16="http://schemas.microsoft.com/office/drawing/2014/main" id="{D7862679-EE61-4B0E-BDA0-AB394380C36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Additional Talking Points</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The most common areas of delay are speech, language, and communication.</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If delays are not addressed, children may not be ready to learn when they start school. </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When delays are identified early, there are early intervention programs that can significantly improve children’s developmental trajectories and outcomes. </a:t>
            </a:r>
          </a:p>
          <a:p>
            <a:endParaRPr lang="en-US" altLang="en-US" b="0"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Citations</a:t>
            </a:r>
          </a:p>
          <a:p>
            <a:endParaRPr lang="en-US" altLang="en-US" b="0" dirty="0">
              <a:latin typeface="Arial" panose="020B0604020202020204" pitchFamily="34" charset="0"/>
              <a:ea typeface="ＭＳ Ｐゴシック" panose="020B0600070205080204" pitchFamily="34" charset="-128"/>
            </a:endParaRPr>
          </a:p>
          <a:p>
            <a:r>
              <a:rPr lang="en-US" altLang="en-US" b="0" i="1" dirty="0">
                <a:latin typeface="Arial" panose="020B0604020202020204" pitchFamily="34" charset="0"/>
                <a:ea typeface="ＭＳ Ｐゴシック" panose="020B0600070205080204" pitchFamily="34" charset="-128"/>
              </a:rPr>
              <a:t>References re incidence of developmental delay/disability: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ea typeface="+mn-ea"/>
                <a:cs typeface="+mn-cs"/>
                <a:hlinkClick r:id="rId3"/>
              </a:rPr>
              <a:t>https://www.mass.gov/files/documents/2016/08/xf/importance-developmental-milestones.pdf</a:t>
            </a:r>
            <a:endParaRPr lang="en-US" sz="1200" kern="1200" dirty="0">
              <a:solidFill>
                <a:schemeClr val="tx1"/>
              </a:solidFill>
              <a:effectLs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ea typeface="+mn-ea"/>
                <a:cs typeface="+mn-cs"/>
                <a:hlinkClick r:id="rId4"/>
              </a:rPr>
              <a:t>https://www.cdc.gov/ncbddd/developmentaldisabilities/facts.html</a:t>
            </a:r>
            <a:endParaRPr lang="en-US" sz="1200" u="sng" kern="1200" dirty="0">
              <a:solidFill>
                <a:schemeClr val="tx1"/>
              </a:solidFill>
              <a:effectLs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u="sng"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1" dirty="0">
                <a:latin typeface="Arial" panose="020B0604020202020204" pitchFamily="34" charset="0"/>
                <a:ea typeface="ＭＳ Ｐゴシック" panose="020B0600070205080204" pitchFamily="34" charset="-128"/>
              </a:rPr>
              <a:t>Only 10 percent of children with delays receive early intervention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Rosenberg, S. A., Zhang, D. &amp; Robinson, C. C. (2008). Prevalence of developmental delays and participation in early intervention services for young children. </a:t>
            </a:r>
            <a:r>
              <a:rPr lang="en-US" altLang="en-US" i="1" dirty="0">
                <a:latin typeface="Arial" panose="020B0604020202020204" pitchFamily="34" charset="0"/>
                <a:ea typeface="ＭＳ Ｐゴシック" panose="020B0600070205080204" pitchFamily="34" charset="-128"/>
              </a:rPr>
              <a:t>Pediatrics, 121, </a:t>
            </a:r>
            <a:r>
              <a:rPr lang="en-US" sz="1200" u="none" strike="noStrike" kern="1200" dirty="0">
                <a:solidFill>
                  <a:schemeClr val="tx1"/>
                </a:solidFill>
                <a:effectLst/>
                <a:ea typeface="+mn-ea"/>
                <a:cs typeface="+mn-cs"/>
                <a:hlinkClick r:id="rId5"/>
              </a:rPr>
              <a:t>10.1542/peds.2007-1680</a:t>
            </a:r>
            <a:r>
              <a:rPr lang="en-US" sz="1200" u="none" strike="noStrike" kern="1200" dirty="0">
                <a:solidFill>
                  <a:schemeClr val="tx1"/>
                </a:solidFill>
                <a:effectLst/>
                <a:ea typeface="+mn-ea"/>
                <a:cs typeface="+mn-cs"/>
              </a:rPr>
              <a:t>. </a:t>
            </a:r>
          </a:p>
          <a:p>
            <a:pPr marL="0" indent="0">
              <a:buFont typeface="Arial" panose="020B0604020202020204" pitchFamily="34" charset="0"/>
              <a:buNone/>
            </a:pPr>
            <a:endParaRPr lang="en-US" altLang="en-US" sz="1200" u="none" strike="noStrike" kern="1200" dirty="0">
              <a:solidFill>
                <a:schemeClr val="tx1"/>
              </a:solidFill>
              <a:effectLst/>
              <a:ea typeface="+mn-ea"/>
              <a:cs typeface="+mn-cs"/>
            </a:endParaRPr>
          </a:p>
          <a:p>
            <a:pPr marL="0" indent="0">
              <a:buFont typeface="Arial" panose="020B0604020202020204" pitchFamily="34" charset="0"/>
              <a:buNone/>
            </a:pPr>
            <a:r>
              <a:rPr lang="en-US" altLang="en-US" sz="1200" u="none" strike="noStrike" kern="1200" dirty="0">
                <a:solidFill>
                  <a:schemeClr val="tx1"/>
                </a:solidFill>
                <a:effectLst/>
                <a:ea typeface="+mn-ea"/>
                <a:cs typeface="+mn-cs"/>
              </a:rPr>
              <a:t>Only 14 percent of children in California receive standardized developmental screening:</a:t>
            </a:r>
          </a:p>
          <a:p>
            <a:pPr marL="457200" lvl="1" indent="0">
              <a:buFont typeface="Arial" panose="020B0604020202020204" pitchFamily="34" charset="0"/>
              <a:buNone/>
            </a:pPr>
            <a:r>
              <a:rPr lang="en-US" sz="1200" kern="1200" dirty="0">
                <a:solidFill>
                  <a:schemeClr val="tx1"/>
                </a:solidFill>
                <a:effectLst/>
                <a:ea typeface="+mn-ea"/>
                <a:cs typeface="+mn-cs"/>
              </a:rPr>
              <a:t>Burak &amp; Odeh (2018, March 6). Developmental Screenings for Young Children in Medicaid and the Children’s Health Insurance Program. </a:t>
            </a:r>
          </a:p>
          <a:p>
            <a:pPr marL="457200" lvl="1" indent="0">
              <a:buFont typeface="Arial" panose="020B0604020202020204" pitchFamily="34" charset="0"/>
              <a:buNone/>
            </a:pPr>
            <a:r>
              <a:rPr lang="en-US" sz="1200" kern="1200" dirty="0">
                <a:solidFill>
                  <a:schemeClr val="tx1"/>
                </a:solidFill>
                <a:effectLst/>
                <a:ea typeface="+mn-ea"/>
                <a:cs typeface="+mn-cs"/>
              </a:rPr>
              <a:t>https://ccf.georgetown.edu/wp-content/uploads/2018/03/Dev-Screening-3-15.pdf   </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55A61568-FD31-4007-A23A-23F0CFFAF15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095FD3E-AA91-4E6F-8652-4C958454CA7A}" type="slidenum">
              <a:rPr lang="en-US" altLang="en-US"/>
              <a:pPr eaLnBrk="1" hangingPunct="1">
                <a:spcBef>
                  <a:spcPct val="0"/>
                </a:spcBef>
              </a:pPr>
              <a:t>3</a:t>
            </a:fld>
            <a:endParaRPr lang="en-US" altLang="en-US" dirty="0"/>
          </a:p>
        </p:txBody>
      </p:sp>
    </p:spTree>
    <p:extLst>
      <p:ext uri="{BB962C8B-B14F-4D97-AF65-F5344CB8AC3E}">
        <p14:creationId xmlns:p14="http://schemas.microsoft.com/office/powerpoint/2010/main" val="239671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r>
              <a:rPr lang="en-US" dirty="0"/>
              <a:t>[Can replace with a success story from your own agency if appropriate]</a:t>
            </a:r>
          </a:p>
        </p:txBody>
      </p:sp>
      <p:sp>
        <p:nvSpPr>
          <p:cNvPr id="4" name="Slide Number Placeholder 3"/>
          <p:cNvSpPr>
            <a:spLocks noGrp="1"/>
          </p:cNvSpPr>
          <p:nvPr>
            <p:ph type="sldNum" sz="quarter" idx="10"/>
          </p:nvPr>
        </p:nvSpPr>
        <p:spPr/>
        <p:txBody>
          <a:bodyPr/>
          <a:lstStyle/>
          <a:p>
            <a:fld id="{BBD6FA4F-5914-4198-ACB4-F809B41C54AD}" type="slidenum">
              <a:rPr lang="en-US" smtClean="0"/>
              <a:t>4</a:t>
            </a:fld>
            <a:endParaRPr lang="en-US" dirty="0"/>
          </a:p>
        </p:txBody>
      </p:sp>
    </p:spTree>
    <p:extLst>
      <p:ext uri="{BB962C8B-B14F-4D97-AF65-F5344CB8AC3E}">
        <p14:creationId xmlns:p14="http://schemas.microsoft.com/office/powerpoint/2010/main" val="6471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r>
              <a:rPr lang="en-US" dirty="0"/>
              <a:t>[Can replace with a success story from your own agency if appropriate]</a:t>
            </a:r>
          </a:p>
        </p:txBody>
      </p:sp>
      <p:sp>
        <p:nvSpPr>
          <p:cNvPr id="4" name="Slide Number Placeholder 3"/>
          <p:cNvSpPr>
            <a:spLocks noGrp="1"/>
          </p:cNvSpPr>
          <p:nvPr>
            <p:ph type="sldNum" sz="quarter" idx="10"/>
          </p:nvPr>
        </p:nvSpPr>
        <p:spPr/>
        <p:txBody>
          <a:bodyPr/>
          <a:lstStyle/>
          <a:p>
            <a:fld id="{BBD6FA4F-5914-4198-ACB4-F809B41C54AD}" type="slidenum">
              <a:rPr lang="en-US" smtClean="0"/>
              <a:t>5</a:t>
            </a:fld>
            <a:endParaRPr lang="en-US" dirty="0"/>
          </a:p>
        </p:txBody>
      </p:sp>
    </p:spTree>
    <p:extLst>
      <p:ext uri="{BB962C8B-B14F-4D97-AF65-F5344CB8AC3E}">
        <p14:creationId xmlns:p14="http://schemas.microsoft.com/office/powerpoint/2010/main" val="415737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r>
              <a:rPr lang="en-US" dirty="0"/>
              <a:t>[Can replace with a success story from your own agency if appropriate]</a:t>
            </a:r>
          </a:p>
        </p:txBody>
      </p:sp>
      <p:sp>
        <p:nvSpPr>
          <p:cNvPr id="4" name="Slide Number Placeholder 3"/>
          <p:cNvSpPr>
            <a:spLocks noGrp="1"/>
          </p:cNvSpPr>
          <p:nvPr>
            <p:ph type="sldNum" sz="quarter" idx="10"/>
          </p:nvPr>
        </p:nvSpPr>
        <p:spPr/>
        <p:txBody>
          <a:bodyPr/>
          <a:lstStyle/>
          <a:p>
            <a:fld id="{BBD6FA4F-5914-4198-ACB4-F809B41C54AD}" type="slidenum">
              <a:rPr lang="en-US" smtClean="0"/>
              <a:t>6</a:t>
            </a:fld>
            <a:endParaRPr lang="en-US" dirty="0"/>
          </a:p>
        </p:txBody>
      </p:sp>
    </p:spTree>
    <p:extLst>
      <p:ext uri="{BB962C8B-B14F-4D97-AF65-F5344CB8AC3E}">
        <p14:creationId xmlns:p14="http://schemas.microsoft.com/office/powerpoint/2010/main" val="328440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Suggested Talking Points</a:t>
            </a:r>
          </a:p>
          <a:p>
            <a:pPr marL="171450" indent="-171450">
              <a:buFont typeface="Arial" panose="020B0604020202020204" pitchFamily="34" charset="0"/>
              <a:buChar char="•"/>
            </a:pPr>
            <a:r>
              <a:rPr lang="en-US" dirty="0"/>
              <a:t>This study focused on more than 3,000 children who received early identification services and then later went on to kindergarten.  </a:t>
            </a:r>
          </a:p>
          <a:p>
            <a:pPr marL="171450" indent="-171450">
              <a:buFont typeface="Arial" panose="020B0604020202020204" pitchFamily="34" charset="0"/>
              <a:buChar char="•"/>
            </a:pPr>
            <a:r>
              <a:rPr lang="en-US" dirty="0"/>
              <a:t>More than one-third (37%) of these children did not need preschool special education services, and more than one third (32%) did not need kindergarten special education services.  </a:t>
            </a:r>
          </a:p>
          <a:p>
            <a:pPr marL="171450" indent="-171450">
              <a:buFont typeface="Arial" panose="020B0604020202020204" pitchFamily="34" charset="0"/>
              <a:buChar char="•"/>
            </a:pPr>
            <a:r>
              <a:rPr lang="en-US" dirty="0"/>
              <a:t>For those children that had delays but did not end up having a developmental disability, kindergarten teachers </a:t>
            </a:r>
            <a:r>
              <a:rPr lang="en-US" strike="sngStrike" dirty="0"/>
              <a:t>rated</a:t>
            </a:r>
            <a:r>
              <a:rPr lang="en-US" dirty="0"/>
              <a:t> estimated approximately 82% as having normal thinking and reasoning skills for their age.</a:t>
            </a:r>
          </a:p>
          <a:p>
            <a:endParaRPr lang="en-US" dirty="0"/>
          </a:p>
          <a:p>
            <a:r>
              <a:rPr lang="en-US" b="1" dirty="0"/>
              <a:t>Citations</a:t>
            </a:r>
          </a:p>
          <a:p>
            <a:r>
              <a:rPr lang="en-US" dirty="0"/>
              <a:t>Hebbeler et al. (2007). Early intervention for infants and toddlers with disabilities and their families: Participants, services, and outcomes. Final report of the National Early Intervention Longitudinal Study (NEILS). Menlo Park, CA: SRI International. https://www.sri.com/wp-content/uploads/2021/12/neils_finalreport_200702.pdf </a:t>
            </a:r>
          </a:p>
        </p:txBody>
      </p:sp>
      <p:sp>
        <p:nvSpPr>
          <p:cNvPr id="4" name="Slide Number Placeholder 3"/>
          <p:cNvSpPr>
            <a:spLocks noGrp="1"/>
          </p:cNvSpPr>
          <p:nvPr>
            <p:ph type="sldNum" sz="quarter" idx="10"/>
          </p:nvPr>
        </p:nvSpPr>
        <p:spPr/>
        <p:txBody>
          <a:bodyPr/>
          <a:lstStyle/>
          <a:p>
            <a:fld id="{BBD6FA4F-5914-4198-ACB4-F809B41C54AD}" type="slidenum">
              <a:rPr lang="en-US" smtClean="0"/>
              <a:t>7</a:t>
            </a:fld>
            <a:endParaRPr lang="en-US" dirty="0"/>
          </a:p>
        </p:txBody>
      </p:sp>
    </p:spTree>
    <p:extLst>
      <p:ext uri="{BB962C8B-B14F-4D97-AF65-F5344CB8AC3E}">
        <p14:creationId xmlns:p14="http://schemas.microsoft.com/office/powerpoint/2010/main" val="127061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0D04C0B-5FB1-4677-AC06-A442AC4FB9BE}"/>
              </a:ext>
            </a:extLst>
          </p:cNvPr>
          <p:cNvSpPr>
            <a:spLocks noGrp="1" noRot="1" noChangeAspect="1" noTextEdit="1"/>
          </p:cNvSpPr>
          <p:nvPr>
            <p:ph type="sldImg"/>
          </p:nvPr>
        </p:nvSpPr>
        <p:spPr>
          <a:xfrm>
            <a:off x="1371600" y="1143000"/>
            <a:ext cx="4114800" cy="3086100"/>
          </a:xfrm>
          <a:ln/>
        </p:spPr>
      </p:sp>
      <p:sp>
        <p:nvSpPr>
          <p:cNvPr id="31747" name="Notes Placeholder 2">
            <a:extLst>
              <a:ext uri="{FF2B5EF4-FFF2-40B4-BE49-F238E27FC236}">
                <a16:creationId xmlns:a16="http://schemas.microsoft.com/office/drawing/2014/main" id="{D0B17809-C834-404B-BDC2-29229D2DB1D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content can be edited to fit your agency needs. </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Place the agency name and the name of your new screening program in the heading</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Add bullet points to the slide as needed. </a:t>
            </a:r>
          </a:p>
        </p:txBody>
      </p:sp>
      <p:sp>
        <p:nvSpPr>
          <p:cNvPr id="31748" name="Slide Number Placeholder 3">
            <a:extLst>
              <a:ext uri="{FF2B5EF4-FFF2-40B4-BE49-F238E27FC236}">
                <a16:creationId xmlns:a16="http://schemas.microsoft.com/office/drawing/2014/main" id="{55202760-4E0A-40D8-87F0-A0E8CC4E5BD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3414067-8A6D-41E1-84E8-7F912615546C}"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158357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0F0EB5F-C50F-4470-9B0B-40F0B2A4AF92}"/>
              </a:ext>
            </a:extLst>
          </p:cNvPr>
          <p:cNvSpPr>
            <a:spLocks noGrp="1" noRot="1" noChangeAspect="1" noTextEdit="1"/>
          </p:cNvSpPr>
          <p:nvPr>
            <p:ph type="sldImg"/>
          </p:nvPr>
        </p:nvSpPr>
        <p:spPr>
          <a:xfrm>
            <a:off x="1371600" y="1143000"/>
            <a:ext cx="4114800" cy="3086100"/>
          </a:xfrm>
          <a:ln/>
        </p:spPr>
      </p:sp>
      <p:sp>
        <p:nvSpPr>
          <p:cNvPr id="34819" name="Notes Placeholder 2">
            <a:extLst>
              <a:ext uri="{FF2B5EF4-FFF2-40B4-BE49-F238E27FC236}">
                <a16:creationId xmlns:a16="http://schemas.microsoft.com/office/drawing/2014/main" id="{4EEC729F-1AF0-46C1-817A-63A3104873C8}"/>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Notes for Presenter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purpose of this slide is to link this screening initiative to your agency’s mission.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Please add your mission statement.</a:t>
            </a:r>
          </a:p>
        </p:txBody>
      </p:sp>
      <p:sp>
        <p:nvSpPr>
          <p:cNvPr id="34820" name="Slide Number Placeholder 3">
            <a:extLst>
              <a:ext uri="{FF2B5EF4-FFF2-40B4-BE49-F238E27FC236}">
                <a16:creationId xmlns:a16="http://schemas.microsoft.com/office/drawing/2014/main" id="{9F521216-362D-4452-8163-A87E6E5761CC}"/>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7757A0A-E82E-492A-B74A-87C693F1D8CD}"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135659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7086600" y="5919029"/>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300602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86600" y="5934130"/>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137881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086600" y="5962596"/>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49481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7DDA9B-CB0F-8742-ADDC-D1CE8A5D737E}"/>
              </a:ext>
            </a:extLst>
          </p:cNvPr>
          <p:cNvSpPr/>
          <p:nvPr userDrawn="1"/>
        </p:nvSpPr>
        <p:spPr>
          <a:xfrm>
            <a:off x="0" y="0"/>
            <a:ext cx="5638800" cy="5780905"/>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5" name="Rectangle 34">
            <a:extLst>
              <a:ext uri="{FF2B5EF4-FFF2-40B4-BE49-F238E27FC236}">
                <a16:creationId xmlns:a16="http://schemas.microsoft.com/office/drawing/2014/main" id="{CEE15CCA-E898-244B-ADC3-7E5BCC1343E1}"/>
              </a:ext>
            </a:extLst>
          </p:cNvPr>
          <p:cNvSpPr/>
          <p:nvPr userDrawn="1"/>
        </p:nvSpPr>
        <p:spPr>
          <a:xfrm>
            <a:off x="0" y="5882278"/>
            <a:ext cx="3886200" cy="98098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36" name="Group 35">
            <a:extLst>
              <a:ext uri="{FF2B5EF4-FFF2-40B4-BE49-F238E27FC236}">
                <a16:creationId xmlns:a16="http://schemas.microsoft.com/office/drawing/2014/main" id="{D050C3E5-664B-1D4D-B510-2F3CD7EC8AD1}"/>
              </a:ext>
            </a:extLst>
          </p:cNvPr>
          <p:cNvGrpSpPr/>
          <p:nvPr userDrawn="1"/>
        </p:nvGrpSpPr>
        <p:grpSpPr>
          <a:xfrm>
            <a:off x="123998" y="6188817"/>
            <a:ext cx="516009" cy="514407"/>
            <a:chOff x="76200" y="6199660"/>
            <a:chExt cx="516009" cy="514407"/>
          </a:xfrm>
        </p:grpSpPr>
        <p:sp>
          <p:nvSpPr>
            <p:cNvPr id="37" name="Rectangle 36">
              <a:extLst>
                <a:ext uri="{FF2B5EF4-FFF2-40B4-BE49-F238E27FC236}">
                  <a16:creationId xmlns:a16="http://schemas.microsoft.com/office/drawing/2014/main" id="{5DF5C4EC-BCE3-8D4A-8C1F-C0666F5675C2}"/>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8" name="Rectangle 37">
              <a:extLst>
                <a:ext uri="{FF2B5EF4-FFF2-40B4-BE49-F238E27FC236}">
                  <a16:creationId xmlns:a16="http://schemas.microsoft.com/office/drawing/2014/main" id="{B82BB30B-8E14-E94B-8CCE-176625C8843E}"/>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9" name="Rectangle 38">
              <a:extLst>
                <a:ext uri="{FF2B5EF4-FFF2-40B4-BE49-F238E27FC236}">
                  <a16:creationId xmlns:a16="http://schemas.microsoft.com/office/drawing/2014/main" id="{B4BF4D80-5A3A-3D4B-A8CB-5B6B99138587}"/>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40" name="Rectangle 39">
            <a:extLst>
              <a:ext uri="{FF2B5EF4-FFF2-40B4-BE49-F238E27FC236}">
                <a16:creationId xmlns:a16="http://schemas.microsoft.com/office/drawing/2014/main" id="{3B0D51CE-EFC2-2A44-9EE9-E0D3DA8CDD9A}"/>
              </a:ext>
            </a:extLst>
          </p:cNvPr>
          <p:cNvSpPr/>
          <p:nvPr userDrawn="1"/>
        </p:nvSpPr>
        <p:spPr>
          <a:xfrm>
            <a:off x="712572" y="6181636"/>
            <a:ext cx="3173628" cy="584775"/>
          </a:xfrm>
          <a:prstGeom prst="rect">
            <a:avLst/>
          </a:prstGeom>
          <a:noFill/>
        </p:spPr>
        <p:txBody>
          <a:bodyPr wrap="square">
            <a:spAutoFit/>
          </a:bodyPr>
          <a:lstStyle/>
          <a:p>
            <a:pPr algn="l">
              <a:lnSpc>
                <a:spcPct val="100000"/>
              </a:lnSpc>
            </a:pPr>
            <a:r>
              <a:rPr lang="en-US" sz="1100" b="1" i="0" kern="1200" dirty="0">
                <a:solidFill>
                  <a:srgbClr val="712B82"/>
                </a:solidFill>
                <a:latin typeface="Arial"/>
                <a:ea typeface="+mn-ea"/>
                <a:cs typeface="Arial"/>
              </a:rPr>
              <a:t>EARLY SCREENING, BETTER OUTCOMES:</a:t>
            </a:r>
          </a:p>
          <a:p>
            <a:pPr rtl="0"/>
            <a:r>
              <a:rPr lang="en-US" sz="1050" b="1" i="0" u="none" strike="noStrike" kern="1200" baseline="0" dirty="0">
                <a:solidFill>
                  <a:srgbClr val="FFFFFF"/>
                </a:solidFill>
                <a:latin typeface="Arial"/>
                <a:ea typeface="+mn-ea"/>
                <a:cs typeface="Arial"/>
              </a:rPr>
              <a:t>Developmental Screening, Referral and Outreach Toolkit for Family Resource Centers</a:t>
            </a:r>
          </a:p>
        </p:txBody>
      </p:sp>
      <p:pic>
        <p:nvPicPr>
          <p:cNvPr id="41" name="Picture 40">
            <a:extLst>
              <a:ext uri="{FF2B5EF4-FFF2-40B4-BE49-F238E27FC236}">
                <a16:creationId xmlns:a16="http://schemas.microsoft.com/office/drawing/2014/main" id="{87253DA1-F64C-2C4C-B7F6-D9D95732A630}"/>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l="18922" r="30228"/>
          <a:stretch/>
        </p:blipFill>
        <p:spPr>
          <a:xfrm flipH="1">
            <a:off x="5001370" y="0"/>
            <a:ext cx="4142630" cy="5780905"/>
          </a:xfrm>
          <a:prstGeom prst="rect">
            <a:avLst/>
          </a:prstGeom>
        </p:spPr>
      </p:pic>
      <p:sp>
        <p:nvSpPr>
          <p:cNvPr id="2" name="Rectangle 1">
            <a:extLst>
              <a:ext uri="{FF2B5EF4-FFF2-40B4-BE49-F238E27FC236}">
                <a16:creationId xmlns:a16="http://schemas.microsoft.com/office/drawing/2014/main" id="{FEC3E49B-0FAA-3240-A1BF-DDB1C4B9EC66}"/>
              </a:ext>
            </a:extLst>
          </p:cNvPr>
          <p:cNvSpPr/>
          <p:nvPr userDrawn="1"/>
        </p:nvSpPr>
        <p:spPr>
          <a:xfrm>
            <a:off x="3886201" y="5780904"/>
            <a:ext cx="5257800" cy="107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1EA075C-6B04-5641-8201-4369B9AB6B8C}"/>
              </a:ext>
            </a:extLst>
          </p:cNvPr>
          <p:cNvGrpSpPr/>
          <p:nvPr userDrawn="1"/>
        </p:nvGrpSpPr>
        <p:grpSpPr>
          <a:xfrm>
            <a:off x="4013465" y="5974770"/>
            <a:ext cx="4978135" cy="724539"/>
            <a:chOff x="5610032" y="6351959"/>
            <a:chExt cx="3369203" cy="490368"/>
          </a:xfrm>
        </p:grpSpPr>
        <p:pic>
          <p:nvPicPr>
            <p:cNvPr id="43" name="Picture 42" descr="F5LA_Logo_color-2014.png">
              <a:extLst>
                <a:ext uri="{FF2B5EF4-FFF2-40B4-BE49-F238E27FC236}">
                  <a16:creationId xmlns:a16="http://schemas.microsoft.com/office/drawing/2014/main" id="{E31689C7-8C37-4C4D-A014-46F94D3FCF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44" name="Picture 43" descr="CHLA Butterfly Logo®_No Tagline.png">
              <a:extLst>
                <a:ext uri="{FF2B5EF4-FFF2-40B4-BE49-F238E27FC236}">
                  <a16:creationId xmlns:a16="http://schemas.microsoft.com/office/drawing/2014/main" id="{7BF39D70-F051-7242-9A9E-4AAF6975C6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45" name="Picture 44">
              <a:extLst>
                <a:ext uri="{FF2B5EF4-FFF2-40B4-BE49-F238E27FC236}">
                  <a16:creationId xmlns:a16="http://schemas.microsoft.com/office/drawing/2014/main" id="{7D26DBE3-0A29-AB4C-A228-B581C0264DC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46" name="Picture 45">
              <a:extLst>
                <a:ext uri="{FF2B5EF4-FFF2-40B4-BE49-F238E27FC236}">
                  <a16:creationId xmlns:a16="http://schemas.microsoft.com/office/drawing/2014/main" id="{691DA5BE-F6A7-5B43-8A81-370CE94110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67349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Yourself and 2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86600" y="5920305"/>
            <a:ext cx="2057400" cy="365125"/>
          </a:xfrm>
        </p:spPr>
        <p:txBody>
          <a:bodyPr/>
          <a:lstStyle>
            <a:lvl1pPr>
              <a:defRPr sz="1000">
                <a:latin typeface="Arial" panose="020B0604020202020204" pitchFamily="34" charset="0"/>
                <a:cs typeface="Arial" panose="020B0604020202020204" pitchFamily="34" charset="0"/>
              </a:defRPr>
            </a:lvl1pPr>
          </a:lstStyle>
          <a:p>
            <a:fld id="{401DEF64-6C68-EF43-9473-FE34F6D47C6D}" type="slidenum">
              <a:rPr lang="en-US" smtClean="0"/>
              <a:pPr/>
              <a:t>‹#›</a:t>
            </a:fld>
            <a:endParaRPr lang="en-US" dirty="0"/>
          </a:p>
        </p:txBody>
      </p:sp>
      <p:sp>
        <p:nvSpPr>
          <p:cNvPr id="4" name="Picture Placeholder 2"/>
          <p:cNvSpPr>
            <a:spLocks noGrp="1"/>
          </p:cNvSpPr>
          <p:nvPr>
            <p:ph type="pic" idx="15"/>
          </p:nvPr>
        </p:nvSpPr>
        <p:spPr>
          <a:xfrm>
            <a:off x="7318070" y="1146510"/>
            <a:ext cx="1640914" cy="2187885"/>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750">
                <a:solidFill>
                  <a:srgbClr val="332A86"/>
                </a:solidFill>
                <a:latin typeface="Arial"/>
                <a:cs typeface="Arial"/>
              </a:defRPr>
            </a:lvl1pPr>
          </a:lstStyle>
          <a:p>
            <a:r>
              <a:rPr kumimoji="0" lang="en-US" dirty="0"/>
              <a:t>Drag picture to placeholder or click icon to add</a:t>
            </a:r>
          </a:p>
        </p:txBody>
      </p:sp>
      <p:sp>
        <p:nvSpPr>
          <p:cNvPr id="5" name="Picture Placeholder 2"/>
          <p:cNvSpPr>
            <a:spLocks noGrp="1"/>
          </p:cNvSpPr>
          <p:nvPr>
            <p:ph type="pic" idx="14"/>
          </p:nvPr>
        </p:nvSpPr>
        <p:spPr>
          <a:xfrm>
            <a:off x="4749787" y="2040569"/>
            <a:ext cx="3139790" cy="4186387"/>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1500">
                <a:solidFill>
                  <a:srgbClr val="332A86"/>
                </a:solidFill>
                <a:latin typeface="Arial"/>
                <a:cs typeface="Arial"/>
              </a:defRPr>
            </a:lvl1pPr>
          </a:lstStyle>
          <a:p>
            <a:r>
              <a:rPr kumimoji="0" lang="en-US" dirty="0"/>
              <a:t>Drag picture to placeholder or click icon to add</a:t>
            </a:r>
          </a:p>
        </p:txBody>
      </p:sp>
      <p:sp>
        <p:nvSpPr>
          <p:cNvPr id="6" name="Subtitle 8"/>
          <p:cNvSpPr>
            <a:spLocks noGrp="1"/>
          </p:cNvSpPr>
          <p:nvPr>
            <p:ph type="subTitle" idx="13" hasCustomPrompt="1"/>
          </p:nvPr>
        </p:nvSpPr>
        <p:spPr>
          <a:xfrm>
            <a:off x="224867" y="322342"/>
            <a:ext cx="6946017" cy="484524"/>
          </a:xfrm>
          <a:prstGeom prst="rect">
            <a:avLst/>
          </a:prstGeom>
        </p:spPr>
        <p:txBody>
          <a:bodyPr lIns="57374" tIns="28687" rIns="57374" bIns="28687" anchor="ctr">
            <a:normAutofit/>
          </a:bodyPr>
          <a:lstStyle>
            <a:lvl1pPr marL="0" indent="0" algn="l">
              <a:buNone/>
              <a:defRPr sz="1725" cap="none" baseline="0">
                <a:solidFill>
                  <a:srgbClr val="FFFFFF"/>
                </a:solidFill>
                <a:latin typeface="Arial"/>
                <a:cs typeface="Arial"/>
              </a:defRPr>
            </a:lvl1pPr>
            <a:lvl2pPr marL="290263" indent="0" algn="ctr">
              <a:buNone/>
            </a:lvl2pPr>
            <a:lvl3pPr marL="580523" indent="0" algn="ctr">
              <a:buNone/>
            </a:lvl3pPr>
            <a:lvl4pPr marL="870787" indent="0" algn="ctr">
              <a:buNone/>
            </a:lvl4pPr>
            <a:lvl5pPr marL="1161049" indent="0" algn="ctr">
              <a:buNone/>
            </a:lvl5pPr>
            <a:lvl6pPr marL="1451312" indent="0" algn="ctr">
              <a:buNone/>
            </a:lvl6pPr>
            <a:lvl7pPr marL="1741574" indent="0" algn="ctr">
              <a:buNone/>
            </a:lvl7pPr>
            <a:lvl8pPr marL="2031836" indent="0" algn="ctr">
              <a:buNone/>
            </a:lvl8pPr>
            <a:lvl9pPr marL="2322099" indent="0" algn="ctr">
              <a:buNone/>
            </a:lvl9pPr>
          </a:lstStyle>
          <a:p>
            <a:r>
              <a:rPr kumimoji="0" lang="en-US" dirty="0"/>
              <a:t>Click To Edit Master Title Style</a:t>
            </a:r>
          </a:p>
        </p:txBody>
      </p:sp>
      <p:sp>
        <p:nvSpPr>
          <p:cNvPr id="7" name="Shape 20"/>
          <p:cNvSpPr>
            <a:spLocks noGrp="1"/>
          </p:cNvSpPr>
          <p:nvPr>
            <p:ph type="body" idx="1" hasCustomPrompt="1"/>
          </p:nvPr>
        </p:nvSpPr>
        <p:spPr>
          <a:xfrm>
            <a:off x="669727" y="1392022"/>
            <a:ext cx="3991728" cy="4517073"/>
          </a:xfrm>
          <a:prstGeom prst="rect">
            <a:avLst/>
          </a:prstGeom>
        </p:spPr>
        <p:txBody>
          <a:bodyPr lIns="57374" tIns="28687" rIns="57374" bIns="28687" anchor="t">
            <a:normAutofit/>
          </a:bodyPr>
          <a:lstStyle>
            <a:lvl1pPr marL="0" indent="0" algn="l">
              <a:lnSpc>
                <a:spcPct val="130000"/>
              </a:lnSpc>
              <a:spcBef>
                <a:spcPts val="0"/>
              </a:spcBef>
              <a:buSzTx/>
              <a:buFont typeface="Arial"/>
              <a:buNone/>
              <a:defRPr sz="2100" baseline="0">
                <a:solidFill>
                  <a:srgbClr val="261973"/>
                </a:solidFill>
                <a:latin typeface="Arial"/>
                <a:cs typeface="Arial"/>
              </a:defRPr>
            </a:lvl1pPr>
            <a:lvl2pPr marL="215153" indent="-215153" algn="l">
              <a:lnSpc>
                <a:spcPct val="130000"/>
              </a:lnSpc>
              <a:spcBef>
                <a:spcPts val="0"/>
              </a:spcBef>
              <a:buSzTx/>
              <a:buFont typeface="Arial"/>
              <a:buChar char="•"/>
              <a:defRPr sz="2100">
                <a:solidFill>
                  <a:srgbClr val="261973"/>
                </a:solidFill>
                <a:latin typeface="Arial"/>
                <a:cs typeface="Arial"/>
              </a:defRPr>
            </a:lvl2pPr>
            <a:lvl3pPr marL="215153" indent="-215153" algn="l">
              <a:lnSpc>
                <a:spcPct val="130000"/>
              </a:lnSpc>
              <a:spcBef>
                <a:spcPts val="0"/>
              </a:spcBef>
              <a:buSzTx/>
              <a:buFont typeface="Arial"/>
              <a:buChar char="•"/>
              <a:defRPr sz="2100">
                <a:solidFill>
                  <a:srgbClr val="261973"/>
                </a:solidFill>
                <a:latin typeface="Arial"/>
                <a:cs typeface="Arial"/>
              </a:defRPr>
            </a:lvl3pPr>
            <a:lvl4pPr marL="215153" indent="-215153" algn="l">
              <a:lnSpc>
                <a:spcPct val="130000"/>
              </a:lnSpc>
              <a:spcBef>
                <a:spcPts val="0"/>
              </a:spcBef>
              <a:buSzTx/>
              <a:buFont typeface="Arial"/>
              <a:buChar char="•"/>
              <a:defRPr sz="2100">
                <a:solidFill>
                  <a:srgbClr val="261973"/>
                </a:solidFill>
                <a:latin typeface="Arial"/>
                <a:cs typeface="Arial"/>
              </a:defRPr>
            </a:lvl4pPr>
            <a:lvl5pPr marL="215153" indent="-215153" algn="l">
              <a:lnSpc>
                <a:spcPct val="130000"/>
              </a:lnSpc>
              <a:spcBef>
                <a:spcPts val="0"/>
              </a:spcBef>
              <a:buSzTx/>
              <a:buFont typeface="Arial"/>
              <a:buChar char="•"/>
              <a:defRPr sz="2100">
                <a:solidFill>
                  <a:srgbClr val="261973"/>
                </a:solidFill>
                <a:latin typeface="Arial"/>
                <a:cs typeface="Arial"/>
              </a:defRPr>
            </a:lvl5pPr>
          </a:lstStyle>
          <a:p>
            <a:pPr lvl="0">
              <a:defRPr sz="1800"/>
            </a:pPr>
            <a:r>
              <a:rPr lang="en-US" sz="1500" dirty="0"/>
              <a:t>I’m [Insert your name]</a:t>
            </a:r>
            <a:endParaRPr sz="1500" dirty="0"/>
          </a:p>
          <a:p>
            <a:pPr lvl="1">
              <a:defRPr sz="1800"/>
            </a:pPr>
            <a:r>
              <a:rPr lang="en-US" sz="1500" dirty="0"/>
              <a:t>Fact 1 about yourself</a:t>
            </a:r>
            <a:endParaRPr sz="1500" dirty="0"/>
          </a:p>
          <a:p>
            <a:pPr lvl="1">
              <a:defRPr sz="1800"/>
            </a:pPr>
            <a:r>
              <a:rPr lang="en-US" sz="1500" dirty="0"/>
              <a:t>Fact 2 about yourself</a:t>
            </a:r>
          </a:p>
          <a:p>
            <a:pPr lvl="3">
              <a:defRPr sz="1800"/>
            </a:pPr>
            <a:r>
              <a:rPr lang="en-US" sz="1500" dirty="0"/>
              <a:t>Why do you consider this work important</a:t>
            </a:r>
            <a:endParaRPr sz="1500" dirty="0"/>
          </a:p>
          <a:p>
            <a:pPr lvl="4">
              <a:defRPr sz="1800"/>
            </a:pPr>
            <a:r>
              <a:rPr lang="en-US" sz="1500" dirty="0"/>
              <a:t>Your point of view, or approach to your work</a:t>
            </a:r>
            <a:endParaRPr sz="1500" dirty="0"/>
          </a:p>
        </p:txBody>
      </p:sp>
    </p:spTree>
    <p:extLst>
      <p:ext uri="{BB962C8B-B14F-4D97-AF65-F5344CB8AC3E}">
        <p14:creationId xmlns:p14="http://schemas.microsoft.com/office/powerpoint/2010/main" val="36269244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086600" y="5946774"/>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256232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7086600" y="5934076"/>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262039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078150" y="5954645"/>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99127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086600" y="5942883"/>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350127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7086600" y="5919029"/>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79885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5934932"/>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417050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086600" y="5943806"/>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316049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086600" y="5958786"/>
            <a:ext cx="2057400" cy="365125"/>
          </a:xfrm>
        </p:spPr>
        <p:txBody>
          <a:bodyPr/>
          <a:lstStyle>
            <a:lvl1pPr>
              <a:defRPr sz="1000">
                <a:latin typeface="Arial" panose="020B0604020202020204" pitchFamily="34" charset="0"/>
                <a:cs typeface="Arial" panose="020B0604020202020204" pitchFamily="34" charset="0"/>
              </a:defRPr>
            </a:lvl1pPr>
          </a:lstStyle>
          <a:p>
            <a:fld id="{43E1FBA2-1E42-4920-98AE-8432DCB4C553}" type="slidenum">
              <a:rPr lang="en-US" smtClean="0"/>
              <a:pPr/>
              <a:t>‹#›</a:t>
            </a:fld>
            <a:endParaRPr lang="en-US" dirty="0"/>
          </a:p>
        </p:txBody>
      </p:sp>
    </p:spTree>
    <p:extLst>
      <p:ext uri="{BB962C8B-B14F-4D97-AF65-F5344CB8AC3E}">
        <p14:creationId xmlns:p14="http://schemas.microsoft.com/office/powerpoint/2010/main" val="233936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444" y="158660"/>
            <a:ext cx="77412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6EA1F-2C60-4077-8694-A80F38CE21B6}" type="datetimeFigureOut">
              <a:rPr lang="en-US" smtClean="0"/>
              <a:pPr/>
              <a:t>7/5/2022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1FBA2-1E42-4920-98AE-8432DCB4C553}" type="slidenum">
              <a:rPr lang="en-US" smtClean="0"/>
              <a:pPr/>
              <a:t>‹#›</a:t>
            </a:fld>
            <a:endParaRPr lang="en-US" dirty="0"/>
          </a:p>
        </p:txBody>
      </p:sp>
      <p:sp>
        <p:nvSpPr>
          <p:cNvPr id="21" name="Rectangle 20">
            <a:extLst>
              <a:ext uri="{FF2B5EF4-FFF2-40B4-BE49-F238E27FC236}">
                <a16:creationId xmlns:a16="http://schemas.microsoft.com/office/drawing/2014/main" id="{976F7318-C8A5-E446-A7F7-F2E330BDDD4D}"/>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a:extLst>
              <a:ext uri="{FF2B5EF4-FFF2-40B4-BE49-F238E27FC236}">
                <a16:creationId xmlns:a16="http://schemas.microsoft.com/office/drawing/2014/main" id="{76499A89-C0C2-7749-97B8-47B50C5240AA}"/>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23" name="Group 22">
            <a:extLst>
              <a:ext uri="{FF2B5EF4-FFF2-40B4-BE49-F238E27FC236}">
                <a16:creationId xmlns:a16="http://schemas.microsoft.com/office/drawing/2014/main" id="{264C9E8B-A9A2-4048-8A38-4AE827BC13F3}"/>
              </a:ext>
            </a:extLst>
          </p:cNvPr>
          <p:cNvGrpSpPr/>
          <p:nvPr userDrawn="1"/>
        </p:nvGrpSpPr>
        <p:grpSpPr>
          <a:xfrm rot="10800000">
            <a:off x="8551791" y="76201"/>
            <a:ext cx="516009" cy="514407"/>
            <a:chOff x="76200" y="6199660"/>
            <a:chExt cx="516009" cy="514407"/>
          </a:xfrm>
        </p:grpSpPr>
        <p:sp>
          <p:nvSpPr>
            <p:cNvPr id="24" name="Rectangle 23">
              <a:extLst>
                <a:ext uri="{FF2B5EF4-FFF2-40B4-BE49-F238E27FC236}">
                  <a16:creationId xmlns:a16="http://schemas.microsoft.com/office/drawing/2014/main" id="{42C3962D-F729-6646-B466-935CB86FD320}"/>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a:extLst>
                <a:ext uri="{FF2B5EF4-FFF2-40B4-BE49-F238E27FC236}">
                  <a16:creationId xmlns:a16="http://schemas.microsoft.com/office/drawing/2014/main" id="{90F9F93C-99F1-A349-AEE2-C99B9674CA30}"/>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a:extLst>
                <a:ext uri="{FF2B5EF4-FFF2-40B4-BE49-F238E27FC236}">
                  <a16:creationId xmlns:a16="http://schemas.microsoft.com/office/drawing/2014/main" id="{C653E079-F689-9C49-9C72-70699FBF4CAB}"/>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7" name="Group 26">
            <a:extLst>
              <a:ext uri="{FF2B5EF4-FFF2-40B4-BE49-F238E27FC236}">
                <a16:creationId xmlns:a16="http://schemas.microsoft.com/office/drawing/2014/main" id="{5B641995-A1A4-8C4D-8555-06DEB22F2CC1}"/>
              </a:ext>
            </a:extLst>
          </p:cNvPr>
          <p:cNvGrpSpPr/>
          <p:nvPr userDrawn="1"/>
        </p:nvGrpSpPr>
        <p:grpSpPr>
          <a:xfrm>
            <a:off x="76201" y="6468533"/>
            <a:ext cx="314243" cy="313267"/>
            <a:chOff x="76200" y="6199660"/>
            <a:chExt cx="516009" cy="514407"/>
          </a:xfrm>
        </p:grpSpPr>
        <p:sp>
          <p:nvSpPr>
            <p:cNvPr id="28" name="Rectangle 27">
              <a:extLst>
                <a:ext uri="{FF2B5EF4-FFF2-40B4-BE49-F238E27FC236}">
                  <a16:creationId xmlns:a16="http://schemas.microsoft.com/office/drawing/2014/main" id="{3A94BC22-D342-7A4D-98CF-6724B9595119}"/>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a:extLst>
                <a:ext uri="{FF2B5EF4-FFF2-40B4-BE49-F238E27FC236}">
                  <a16:creationId xmlns:a16="http://schemas.microsoft.com/office/drawing/2014/main" id="{D372C45D-D33B-0A41-B462-1124F370CB90}"/>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a:extLst>
                <a:ext uri="{FF2B5EF4-FFF2-40B4-BE49-F238E27FC236}">
                  <a16:creationId xmlns:a16="http://schemas.microsoft.com/office/drawing/2014/main" id="{D5285B63-68DF-914F-9FCB-55F50D79B70C}"/>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1" name="Group 30">
            <a:extLst>
              <a:ext uri="{FF2B5EF4-FFF2-40B4-BE49-F238E27FC236}">
                <a16:creationId xmlns:a16="http://schemas.microsoft.com/office/drawing/2014/main" id="{FE1C044F-254B-CB4D-9FBE-81D4BCC89F3B}"/>
              </a:ext>
            </a:extLst>
          </p:cNvPr>
          <p:cNvGrpSpPr/>
          <p:nvPr userDrawn="1"/>
        </p:nvGrpSpPr>
        <p:grpSpPr>
          <a:xfrm>
            <a:off x="5610032" y="6351959"/>
            <a:ext cx="3369203" cy="490368"/>
            <a:chOff x="5610032" y="6351959"/>
            <a:chExt cx="3369203" cy="490368"/>
          </a:xfrm>
        </p:grpSpPr>
        <p:pic>
          <p:nvPicPr>
            <p:cNvPr id="32" name="Picture 31" descr="F5LA_Logo_color-2014.png">
              <a:extLst>
                <a:ext uri="{FF2B5EF4-FFF2-40B4-BE49-F238E27FC236}">
                  <a16:creationId xmlns:a16="http://schemas.microsoft.com/office/drawing/2014/main" id="{76B7D9C1-24C1-BE4C-8AB4-09783F5FCEC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3" name="Picture 32" descr="CHLA Butterfly Logo®_No Tagline.png">
              <a:extLst>
                <a:ext uri="{FF2B5EF4-FFF2-40B4-BE49-F238E27FC236}">
                  <a16:creationId xmlns:a16="http://schemas.microsoft.com/office/drawing/2014/main" id="{7147785A-54C2-6941-A3FA-0A39D082BC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4" name="Picture 33">
              <a:extLst>
                <a:ext uri="{FF2B5EF4-FFF2-40B4-BE49-F238E27FC236}">
                  <a16:creationId xmlns:a16="http://schemas.microsoft.com/office/drawing/2014/main" id="{C657C42F-B389-A14A-BC41-36EAE7E4A37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5" name="Picture 34">
              <a:extLst>
                <a:ext uri="{FF2B5EF4-FFF2-40B4-BE49-F238E27FC236}">
                  <a16:creationId xmlns:a16="http://schemas.microsoft.com/office/drawing/2014/main" id="{417E8292-0B9F-1A47-9967-D270AF7C6D6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38545645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000" b="1" kern="1200">
          <a:solidFill>
            <a:srgbClr val="712A8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E_7BF728F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KrUNBfyjlBk?feature=oembed"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AC59-D439-B04B-A326-1BE087A7E2AD}"/>
              </a:ext>
            </a:extLst>
          </p:cNvPr>
          <p:cNvSpPr txBox="1">
            <a:spLocks/>
          </p:cNvSpPr>
          <p:nvPr/>
        </p:nvSpPr>
        <p:spPr>
          <a:xfrm>
            <a:off x="377476" y="1367834"/>
            <a:ext cx="4398632" cy="3249071"/>
          </a:xfrm>
          <a:prstGeom prst="rect">
            <a:avLst/>
          </a:prstGeom>
        </p:spPr>
        <p:txBody>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r>
              <a:rPr lang="en-US" sz="4500" dirty="0"/>
              <a:t>Developmental Screening </a:t>
            </a:r>
            <a:r>
              <a:rPr lang="en-US" sz="4500" dirty="0">
                <a:solidFill>
                  <a:schemeClr val="bg1"/>
                </a:solidFill>
              </a:rPr>
              <a:t>Overview</a:t>
            </a:r>
          </a:p>
        </p:txBody>
      </p:sp>
    </p:spTree>
    <p:extLst>
      <p:ext uri="{BB962C8B-B14F-4D97-AF65-F5344CB8AC3E}">
        <p14:creationId xmlns:p14="http://schemas.microsoft.com/office/powerpoint/2010/main" val="183149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E2B8EB-141B-4AD0-A191-0904D61C1F9B}"/>
              </a:ext>
            </a:extLst>
          </p:cNvPr>
          <p:cNvSpPr>
            <a:spLocks noGrp="1"/>
          </p:cNvSpPr>
          <p:nvPr>
            <p:ph type="title"/>
          </p:nvPr>
        </p:nvSpPr>
        <p:spPr>
          <a:xfrm>
            <a:off x="311729" y="159020"/>
            <a:ext cx="6234545" cy="1260987"/>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[Agency Name] </a:t>
            </a:r>
            <a:br>
              <a:rPr lang="en-US" altLang="en-US" dirty="0">
                <a:ea typeface="ＭＳ Ｐゴシック" panose="020B0600070205080204" pitchFamily="34" charset="-128"/>
                <a:cs typeface="Arial"/>
              </a:rPr>
            </a:br>
            <a:r>
              <a:rPr lang="en-US" altLang="en-US" dirty="0">
                <a:ea typeface="ＭＳ Ｐゴシック" panose="020B0600070205080204" pitchFamily="34" charset="-128"/>
                <a:cs typeface="Arial"/>
              </a:rPr>
              <a:t>Challenges</a:t>
            </a:r>
          </a:p>
        </p:txBody>
      </p:sp>
      <p:sp>
        <p:nvSpPr>
          <p:cNvPr id="11267" name="Content Placeholder 2">
            <a:extLst>
              <a:ext uri="{FF2B5EF4-FFF2-40B4-BE49-F238E27FC236}">
                <a16:creationId xmlns:a16="http://schemas.microsoft.com/office/drawing/2014/main" id="{33A6E54D-0612-4EBB-8D72-67E42007AFCF}"/>
              </a:ext>
            </a:extLst>
          </p:cNvPr>
          <p:cNvSpPr>
            <a:spLocks noGrp="1"/>
          </p:cNvSpPr>
          <p:nvPr>
            <p:ph idx="1"/>
          </p:nvPr>
        </p:nvSpPr>
        <p:spPr>
          <a:xfrm>
            <a:off x="394074" y="2158140"/>
            <a:ext cx="5656452" cy="2089397"/>
          </a:xfrm>
        </p:spPr>
        <p:txBody>
          <a:bodyPr vert="horz" wrap="none" lIns="0" tIns="0" rIns="0" bIns="0" rtlCol="0">
            <a:noAutofit/>
          </a:bodyPr>
          <a:lstStyle/>
          <a:p>
            <a:r>
              <a:rPr lang="en-US" altLang="en-US" sz="1650" dirty="0">
                <a:ea typeface="ＭＳ Ｐゴシック" panose="020B0600070205080204" pitchFamily="34" charset="-128"/>
              </a:rPr>
              <a:t>Challenge 1</a:t>
            </a:r>
          </a:p>
          <a:p>
            <a:r>
              <a:rPr lang="en-US" altLang="en-US" sz="1650" dirty="0">
                <a:ea typeface="ＭＳ Ｐゴシック" panose="020B0600070205080204" pitchFamily="34" charset="-128"/>
              </a:rPr>
              <a:t>Challenge 2</a:t>
            </a:r>
          </a:p>
          <a:p>
            <a:r>
              <a:rPr lang="en-US" altLang="en-US" sz="1650" dirty="0">
                <a:ea typeface="ＭＳ Ｐゴシック" panose="020B0600070205080204" pitchFamily="34" charset="-128"/>
              </a:rPr>
              <a:t>Challenge 3</a:t>
            </a:r>
          </a:p>
        </p:txBody>
      </p:sp>
    </p:spTree>
    <p:extLst>
      <p:ext uri="{BB962C8B-B14F-4D97-AF65-F5344CB8AC3E}">
        <p14:creationId xmlns:p14="http://schemas.microsoft.com/office/powerpoint/2010/main" val="16141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4BF610-0E93-4909-AE99-C64F048DF054}"/>
              </a:ext>
            </a:extLst>
          </p:cNvPr>
          <p:cNvSpPr>
            <a:spLocks noGrp="1"/>
          </p:cNvSpPr>
          <p:nvPr>
            <p:ph type="title"/>
          </p:nvPr>
        </p:nvSpPr>
        <p:spPr>
          <a:xfrm>
            <a:off x="311728" y="159020"/>
            <a:ext cx="6234545" cy="1189089"/>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[Agency Name] </a:t>
            </a:r>
            <a:br>
              <a:rPr lang="en-US" altLang="en-US" dirty="0">
                <a:ea typeface="ＭＳ Ｐゴシック" panose="020B0600070205080204" pitchFamily="34" charset="-128"/>
                <a:cs typeface="Arial"/>
              </a:rPr>
            </a:br>
            <a:r>
              <a:rPr lang="en-US" altLang="en-US" dirty="0">
                <a:ea typeface="ＭＳ Ｐゴシック" panose="020B0600070205080204" pitchFamily="34" charset="-128"/>
                <a:cs typeface="Arial"/>
              </a:rPr>
              <a:t>Commitment:</a:t>
            </a:r>
          </a:p>
        </p:txBody>
      </p:sp>
      <p:sp>
        <p:nvSpPr>
          <p:cNvPr id="12291" name="Content Placeholder 2">
            <a:extLst>
              <a:ext uri="{FF2B5EF4-FFF2-40B4-BE49-F238E27FC236}">
                <a16:creationId xmlns:a16="http://schemas.microsoft.com/office/drawing/2014/main" id="{210AC7D3-A044-417D-B9C1-4880AEB4DFD8}"/>
              </a:ext>
            </a:extLst>
          </p:cNvPr>
          <p:cNvSpPr>
            <a:spLocks noGrp="1"/>
          </p:cNvSpPr>
          <p:nvPr>
            <p:ph idx="1"/>
          </p:nvPr>
        </p:nvSpPr>
        <p:spPr>
          <a:xfrm>
            <a:off x="311728" y="2898059"/>
            <a:ext cx="3615031" cy="929148"/>
          </a:xfrm>
        </p:spPr>
        <p:txBody>
          <a:bodyPr>
            <a:normAutofit/>
          </a:bodyPr>
          <a:lstStyle/>
          <a:p>
            <a:pPr marL="0" indent="0">
              <a:buNone/>
            </a:pPr>
            <a:r>
              <a:rPr lang="en-US" altLang="en-US" sz="2400" b="1" dirty="0">
                <a:ea typeface="ＭＳ Ｐゴシック" panose="020B0600070205080204" pitchFamily="34" charset="-128"/>
              </a:rPr>
              <a:t>We plan to address this </a:t>
            </a:r>
            <a:r>
              <a:rPr lang="en-US" altLang="en-US" sz="2400" b="1" u="sng" dirty="0">
                <a:ea typeface="ＭＳ Ｐゴシック" panose="020B0600070205080204" pitchFamily="34" charset="-128"/>
              </a:rPr>
              <a:t>[insert challenge]</a:t>
            </a:r>
            <a:endParaRPr lang="en-US" altLang="en-US" sz="2400" b="1" dirty="0">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F9E3D6CD-97DE-4742-B426-8D2397F85BB4}"/>
              </a:ext>
            </a:extLst>
          </p:cNvPr>
          <p:cNvSpPr txBox="1">
            <a:spLocks/>
          </p:cNvSpPr>
          <p:nvPr/>
        </p:nvSpPr>
        <p:spPr>
          <a:xfrm>
            <a:off x="4396864" y="2099553"/>
            <a:ext cx="4505466" cy="2894621"/>
          </a:xfrm>
          <a:prstGeom prst="rect">
            <a:avLst/>
          </a:prstGeom>
          <a:solidFill>
            <a:srgbClr val="DDECF8"/>
          </a:solidFill>
          <a:ln w="50800">
            <a:solidFill>
              <a:srgbClr val="78B0E0"/>
            </a:solidFill>
          </a:ln>
        </p:spPr>
        <p:txBody>
          <a:bodyPr vert="horz" lIns="20574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100" b="1" dirty="0">
                <a:solidFill>
                  <a:srgbClr val="0C8A7D"/>
                </a:solidFill>
                <a:ea typeface="ＭＳ Ｐゴシック" panose="020B0600070205080204" pitchFamily="34" charset="-128"/>
              </a:rPr>
              <a:t>Our Goals:</a:t>
            </a:r>
          </a:p>
          <a:p>
            <a:r>
              <a:rPr lang="en-US" altLang="en-US" sz="1650" dirty="0">
                <a:ea typeface="ＭＳ Ｐゴシック" panose="020B0600070205080204" pitchFamily="34" charset="-128"/>
              </a:rPr>
              <a:t>Give staff members the tools to have developmental conversations with parents and caregivers.</a:t>
            </a:r>
          </a:p>
          <a:p>
            <a:r>
              <a:rPr lang="en-US" altLang="en-US" sz="1650" dirty="0">
                <a:ea typeface="ＭＳ Ｐゴシック" panose="020B0600070205080204" pitchFamily="34" charset="-128"/>
              </a:rPr>
              <a:t>Promote early identification of developmental disorders</a:t>
            </a:r>
          </a:p>
          <a:p>
            <a:r>
              <a:rPr lang="en-US" altLang="en-US" sz="1650" dirty="0">
                <a:ea typeface="ＭＳ Ｐゴシック" panose="020B0600070205080204" pitchFamily="34" charset="-128"/>
              </a:rPr>
              <a:t>Improve linkages to services in community.</a:t>
            </a:r>
          </a:p>
          <a:p>
            <a:pPr>
              <a:lnSpc>
                <a:spcPct val="80000"/>
              </a:lnSpc>
            </a:pPr>
            <a:r>
              <a:rPr lang="en-US" altLang="en-US" sz="1650" dirty="0">
                <a:ea typeface="ＭＳ Ｐゴシック" panose="020B0600070205080204" pitchFamily="34" charset="-128"/>
              </a:rPr>
              <a:t>Conduct outreach to underserved populations in our community.</a:t>
            </a:r>
          </a:p>
        </p:txBody>
      </p:sp>
    </p:spTree>
    <p:extLst>
      <p:ext uri="{BB962C8B-B14F-4D97-AF65-F5344CB8AC3E}">
        <p14:creationId xmlns:p14="http://schemas.microsoft.com/office/powerpoint/2010/main" val="363062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DAAC1A7-B00E-4BB2-B13D-249AB88ACF71}"/>
              </a:ext>
            </a:extLst>
          </p:cNvPr>
          <p:cNvSpPr>
            <a:spLocks noGrp="1"/>
          </p:cNvSpPr>
          <p:nvPr>
            <p:ph type="title"/>
          </p:nvPr>
        </p:nvSpPr>
        <p:spPr>
          <a:xfrm>
            <a:off x="257626" y="159020"/>
            <a:ext cx="5152517" cy="1037273"/>
          </a:xfrm>
        </p:spPr>
        <p:txBody>
          <a:bodyPr vert="horz" lIns="43031" tIns="21515" rIns="43031" bIns="21515" rtlCol="0" anchor="ctr" anchorCtr="0">
            <a:noAutofit/>
          </a:bodyPr>
          <a:lstStyle/>
          <a:p>
            <a:pPr>
              <a:spcBef>
                <a:spcPts val="750"/>
              </a:spcBef>
              <a:buFont typeface="Arial" panose="020B0604020202020204" pitchFamily="34" charset="0"/>
            </a:pPr>
            <a:br>
              <a:rPr lang="en-US" altLang="en-US" dirty="0">
                <a:ea typeface="ＭＳ Ｐゴシック" panose="020B0600070205080204" pitchFamily="34" charset="-128"/>
                <a:cs typeface="Arial"/>
              </a:rPr>
            </a:br>
            <a:r>
              <a:rPr lang="en-US" altLang="en-US" dirty="0">
                <a:ea typeface="ＭＳ Ｐゴシック" panose="020B0600070205080204" pitchFamily="34" charset="-128"/>
                <a:cs typeface="Arial"/>
              </a:rPr>
              <a:t>[Agency Name]: </a:t>
            </a:r>
            <a:br>
              <a:rPr lang="en-US" altLang="en-US" dirty="0">
                <a:ea typeface="ＭＳ Ｐゴシック" panose="020B0600070205080204" pitchFamily="34" charset="-128"/>
                <a:cs typeface="Arial"/>
              </a:rPr>
            </a:br>
            <a:r>
              <a:rPr lang="en-US" altLang="en-US" dirty="0">
                <a:ea typeface="ＭＳ Ｐゴシック" panose="020B0600070205080204" pitchFamily="34" charset="-128"/>
                <a:cs typeface="Arial"/>
              </a:rPr>
              <a:t>Current Practices</a:t>
            </a:r>
            <a:br>
              <a:rPr lang="en-US" altLang="en-US" dirty="0">
                <a:ea typeface="ＭＳ Ｐゴシック" panose="020B0600070205080204" pitchFamily="34" charset="-128"/>
                <a:cs typeface="Arial"/>
              </a:rPr>
            </a:br>
            <a:endParaRPr lang="en-US" altLang="en-US" dirty="0">
              <a:ea typeface="ＭＳ Ｐゴシック" panose="020B0600070205080204" pitchFamily="34" charset="-128"/>
              <a:cs typeface="Arial"/>
            </a:endParaRPr>
          </a:p>
        </p:txBody>
      </p:sp>
      <p:sp>
        <p:nvSpPr>
          <p:cNvPr id="13315" name="Content Placeholder 2">
            <a:extLst>
              <a:ext uri="{FF2B5EF4-FFF2-40B4-BE49-F238E27FC236}">
                <a16:creationId xmlns:a16="http://schemas.microsoft.com/office/drawing/2014/main" id="{6F499404-49E4-45BE-BBC3-B7D0F4683B0E}"/>
              </a:ext>
            </a:extLst>
          </p:cNvPr>
          <p:cNvSpPr>
            <a:spLocks noGrp="1"/>
          </p:cNvSpPr>
          <p:nvPr>
            <p:ph idx="1"/>
          </p:nvPr>
        </p:nvSpPr>
        <p:spPr>
          <a:xfrm>
            <a:off x="283388" y="2048183"/>
            <a:ext cx="6480591" cy="2354211"/>
          </a:xfrm>
        </p:spPr>
        <p:txBody>
          <a:bodyPr>
            <a:normAutofit/>
          </a:bodyPr>
          <a:lstStyle/>
          <a:p>
            <a:pPr eaLnBrk="1" hangingPunct="1">
              <a:lnSpc>
                <a:spcPct val="90000"/>
              </a:lnSpc>
            </a:pPr>
            <a:r>
              <a:rPr lang="en-US" altLang="en-US" sz="1650" dirty="0">
                <a:ea typeface="ＭＳ Ｐゴシック" panose="020B0600070205080204" pitchFamily="34" charset="-128"/>
              </a:rPr>
              <a:t>Talking with parents about their concerns about their child’s development, but not using a standardized screening tool.</a:t>
            </a:r>
            <a:br>
              <a:rPr lang="en-US" altLang="en-US" sz="1650" dirty="0">
                <a:ea typeface="ＭＳ Ｐゴシック" panose="020B0600070205080204" pitchFamily="34" charset="-128"/>
              </a:rPr>
            </a:br>
            <a:endParaRPr lang="en-US" altLang="en-US" sz="1650" dirty="0">
              <a:ea typeface="ＭＳ Ｐゴシック" panose="020B0600070205080204" pitchFamily="34" charset="-128"/>
            </a:endParaRPr>
          </a:p>
          <a:p>
            <a:pPr eaLnBrk="1" hangingPunct="1">
              <a:lnSpc>
                <a:spcPct val="90000"/>
              </a:lnSpc>
            </a:pPr>
            <a:r>
              <a:rPr lang="en-US" altLang="en-US" sz="1650" dirty="0">
                <a:ea typeface="ＭＳ Ｐゴシック" panose="020B0600070205080204" pitchFamily="34" charset="-128"/>
              </a:rPr>
              <a:t>Providing parents with suggestions of community resources to support their child’s development.</a:t>
            </a:r>
            <a:br>
              <a:rPr lang="en-US" altLang="en-US" sz="1650" dirty="0">
                <a:ea typeface="ＭＳ Ｐゴシック" panose="020B0600070205080204" pitchFamily="34" charset="-128"/>
              </a:rPr>
            </a:br>
            <a:endParaRPr lang="en-US" altLang="en-US" sz="1650" dirty="0">
              <a:ea typeface="ＭＳ Ｐゴシック" panose="020B0600070205080204" pitchFamily="34" charset="-128"/>
            </a:endParaRPr>
          </a:p>
          <a:p>
            <a:pPr eaLnBrk="1" hangingPunct="1">
              <a:lnSpc>
                <a:spcPct val="90000"/>
              </a:lnSpc>
            </a:pPr>
            <a:r>
              <a:rPr lang="en-US" altLang="en-US" sz="1650" dirty="0">
                <a:ea typeface="ＭＳ Ｐゴシック" panose="020B0600070205080204" pitchFamily="34" charset="-128"/>
              </a:rPr>
              <a:t>Occasional outreach events to tell people about our family resource center.</a:t>
            </a:r>
          </a:p>
        </p:txBody>
      </p:sp>
    </p:spTree>
    <p:extLst>
      <p:ext uri="{BB962C8B-B14F-4D97-AF65-F5344CB8AC3E}">
        <p14:creationId xmlns:p14="http://schemas.microsoft.com/office/powerpoint/2010/main" val="404984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4467A75-131C-4DD0-ABA5-62CD4B475A78}"/>
              </a:ext>
            </a:extLst>
          </p:cNvPr>
          <p:cNvSpPr>
            <a:spLocks noGrp="1"/>
          </p:cNvSpPr>
          <p:nvPr>
            <p:ph type="title"/>
          </p:nvPr>
        </p:nvSpPr>
        <p:spPr>
          <a:xfrm>
            <a:off x="308206" y="159020"/>
            <a:ext cx="7627196" cy="749594"/>
          </a:xfrm>
        </p:spPr>
        <p:txBody>
          <a:bodyPr vert="horz" lIns="0" tIns="0" rIns="0" bIns="0"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Developmental Screenings</a:t>
            </a:r>
          </a:p>
        </p:txBody>
      </p:sp>
      <p:sp>
        <p:nvSpPr>
          <p:cNvPr id="16387" name="Content Placeholder 2">
            <a:extLst>
              <a:ext uri="{FF2B5EF4-FFF2-40B4-BE49-F238E27FC236}">
                <a16:creationId xmlns:a16="http://schemas.microsoft.com/office/drawing/2014/main" id="{8B0FD6B4-DA39-4C04-83B9-02D6708775B9}"/>
              </a:ext>
            </a:extLst>
          </p:cNvPr>
          <p:cNvSpPr>
            <a:spLocks noGrp="1"/>
          </p:cNvSpPr>
          <p:nvPr>
            <p:ph idx="1"/>
          </p:nvPr>
        </p:nvSpPr>
        <p:spPr>
          <a:xfrm>
            <a:off x="312530" y="1606845"/>
            <a:ext cx="7074569" cy="2767897"/>
          </a:xfrm>
        </p:spPr>
        <p:txBody>
          <a:bodyPr>
            <a:noAutofit/>
          </a:bodyPr>
          <a:lstStyle/>
          <a:p>
            <a:pPr marL="0" indent="0">
              <a:buNone/>
            </a:pPr>
            <a:r>
              <a:rPr lang="en-US" altLang="en-US" sz="2400" b="1" dirty="0">
                <a:solidFill>
                  <a:srgbClr val="0C8A7D"/>
                </a:solidFill>
                <a:ea typeface="ＭＳ Ｐゴシック" panose="020B0600070205080204" pitchFamily="34" charset="-128"/>
              </a:rPr>
              <a:t>Brief standardized tools that: </a:t>
            </a:r>
          </a:p>
          <a:p>
            <a:pPr eaLnBrk="1" hangingPunct="1"/>
            <a:r>
              <a:rPr lang="en-US" altLang="en-US" sz="1650" dirty="0">
                <a:ea typeface="ＭＳ Ｐゴシック" panose="020B0600070205080204" pitchFamily="34" charset="-128"/>
              </a:rPr>
              <a:t>Can be completed by a parent/caregiver.</a:t>
            </a:r>
            <a:br>
              <a:rPr lang="en-US" altLang="en-US" sz="1650" dirty="0">
                <a:ea typeface="ＭＳ Ｐゴシック" panose="020B0600070205080204" pitchFamily="34" charset="-128"/>
              </a:rPr>
            </a:br>
            <a:endParaRPr lang="en-US" altLang="en-US" sz="1650" dirty="0">
              <a:ea typeface="ＭＳ Ｐゴシック" panose="020B0600070205080204" pitchFamily="34" charset="-128"/>
            </a:endParaRPr>
          </a:p>
          <a:p>
            <a:pPr eaLnBrk="1" hangingPunct="1"/>
            <a:r>
              <a:rPr lang="en-US" altLang="en-US" sz="1650" dirty="0">
                <a:ea typeface="ＭＳ Ｐゴシック" panose="020B0600070205080204" pitchFamily="34" charset="-128"/>
              </a:rPr>
              <a:t>Provide an opportunity for developmental conversations.</a:t>
            </a:r>
            <a:br>
              <a:rPr lang="en-US" altLang="en-US" sz="1650" dirty="0">
                <a:ea typeface="ＭＳ Ｐゴシック" panose="020B0600070205080204" pitchFamily="34" charset="-128"/>
              </a:rPr>
            </a:br>
            <a:endParaRPr lang="en-US" altLang="en-US" sz="1650" dirty="0">
              <a:ea typeface="ＭＳ Ｐゴシック" panose="020B0600070205080204" pitchFamily="34" charset="-128"/>
            </a:endParaRPr>
          </a:p>
          <a:p>
            <a:pPr eaLnBrk="1" hangingPunct="1"/>
            <a:r>
              <a:rPr lang="en-US" altLang="en-US" sz="1650" dirty="0">
                <a:ea typeface="ＭＳ Ｐゴシック" panose="020B0600070205080204" pitchFamily="34" charset="-128"/>
              </a:rPr>
              <a:t>Allow staff members to collaborate with parents to describe and discuss all domains of a child’s development.</a:t>
            </a:r>
            <a:br>
              <a:rPr lang="en-US" altLang="en-US" sz="1650" dirty="0">
                <a:ea typeface="ＭＳ Ｐゴシック" panose="020B0600070205080204" pitchFamily="34" charset="-128"/>
              </a:rPr>
            </a:br>
            <a:endParaRPr lang="en-US" altLang="en-US" sz="1650" dirty="0">
              <a:ea typeface="ＭＳ Ｐゴシック" panose="020B0600070205080204" pitchFamily="34" charset="-128"/>
            </a:endParaRPr>
          </a:p>
          <a:p>
            <a:pPr eaLnBrk="1" hangingPunct="1"/>
            <a:r>
              <a:rPr lang="en-US" altLang="en-US" sz="1650" dirty="0">
                <a:ea typeface="ＭＳ Ｐゴシック" panose="020B0600070205080204" pitchFamily="34" charset="-128"/>
              </a:rPr>
              <a:t>Help to identify parents’ concerns and children’s needs.</a:t>
            </a:r>
          </a:p>
        </p:txBody>
      </p:sp>
    </p:spTree>
    <p:extLst>
      <p:ext uri="{BB962C8B-B14F-4D97-AF65-F5344CB8AC3E}">
        <p14:creationId xmlns:p14="http://schemas.microsoft.com/office/powerpoint/2010/main" val="186238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7E98D79C-67DE-BF4B-7C20-2D6F746B0376}"/>
              </a:ext>
            </a:extLst>
          </p:cNvPr>
          <p:cNvSpPr>
            <a:spLocks noGrp="1"/>
          </p:cNvSpPr>
          <p:nvPr>
            <p:ph type="title"/>
          </p:nvPr>
        </p:nvSpPr>
        <p:spPr>
          <a:xfrm>
            <a:off x="400889" y="149673"/>
            <a:ext cx="7169727" cy="824066"/>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Why Screen?</a:t>
            </a:r>
          </a:p>
        </p:txBody>
      </p:sp>
      <p:sp>
        <p:nvSpPr>
          <p:cNvPr id="197" name="Title 1">
            <a:extLst>
              <a:ext uri="{FF2B5EF4-FFF2-40B4-BE49-F238E27FC236}">
                <a16:creationId xmlns:a16="http://schemas.microsoft.com/office/drawing/2014/main" id="{9667C6CF-3820-7E4C-8967-7B3FC398A0A0}"/>
              </a:ext>
            </a:extLst>
          </p:cNvPr>
          <p:cNvSpPr txBox="1">
            <a:spLocks/>
          </p:cNvSpPr>
          <p:nvPr/>
        </p:nvSpPr>
        <p:spPr>
          <a:xfrm>
            <a:off x="6124096" y="5253605"/>
            <a:ext cx="2709534" cy="115302"/>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spcBef>
                <a:spcPts val="750"/>
              </a:spcBef>
            </a:pPr>
            <a:r>
              <a:rPr lang="en-US" altLang="en-US" sz="788" b="0" dirty="0">
                <a:solidFill>
                  <a:schemeClr val="tx1"/>
                </a:solidFill>
                <a:ea typeface="ＭＳ Ｐゴシック" panose="020B0600070205080204" pitchFamily="34" charset="-128"/>
                <a:cs typeface="Arial"/>
              </a:rPr>
              <a:t>Adapted from Macias, M. (2006) D-PIP Training Workshop</a:t>
            </a:r>
          </a:p>
        </p:txBody>
      </p:sp>
      <p:grpSp>
        <p:nvGrpSpPr>
          <p:cNvPr id="201" name="Group 200">
            <a:extLst>
              <a:ext uri="{FF2B5EF4-FFF2-40B4-BE49-F238E27FC236}">
                <a16:creationId xmlns:a16="http://schemas.microsoft.com/office/drawing/2014/main" id="{0A463FA5-6F27-DD48-AFC8-EAE9C41284BC}"/>
              </a:ext>
            </a:extLst>
          </p:cNvPr>
          <p:cNvGrpSpPr/>
          <p:nvPr/>
        </p:nvGrpSpPr>
        <p:grpSpPr>
          <a:xfrm>
            <a:off x="349724" y="1136925"/>
            <a:ext cx="8444555" cy="3968579"/>
            <a:chOff x="1969015" y="1149512"/>
            <a:chExt cx="8228885" cy="3867223"/>
          </a:xfrm>
        </p:grpSpPr>
        <p:sp>
          <p:nvSpPr>
            <p:cNvPr id="193" name="Title 1">
              <a:extLst>
                <a:ext uri="{FF2B5EF4-FFF2-40B4-BE49-F238E27FC236}">
                  <a16:creationId xmlns:a16="http://schemas.microsoft.com/office/drawing/2014/main" id="{1E7D554F-BA74-CA47-8121-3D7D0C96574D}"/>
                </a:ext>
              </a:extLst>
            </p:cNvPr>
            <p:cNvSpPr txBox="1">
              <a:spLocks/>
            </p:cNvSpPr>
            <p:nvPr/>
          </p:nvSpPr>
          <p:spPr>
            <a:xfrm>
              <a:off x="5887377" y="1149512"/>
              <a:ext cx="1987558" cy="449523"/>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spcBef>
                  <a:spcPts val="750"/>
                </a:spcBef>
              </a:pPr>
              <a:r>
                <a:rPr lang="en-US" altLang="en-US" sz="1500" b="0" dirty="0">
                  <a:solidFill>
                    <a:schemeClr val="tx1"/>
                  </a:solidFill>
                  <a:ea typeface="ＭＳ Ｐゴシック" panose="020B0600070205080204" pitchFamily="34" charset="-128"/>
                  <a:cs typeface="Arial"/>
                </a:rPr>
                <a:t>Under-detected</a:t>
              </a:r>
            </a:p>
          </p:txBody>
        </p:sp>
        <p:sp>
          <p:nvSpPr>
            <p:cNvPr id="194" name="Title 1">
              <a:extLst>
                <a:ext uri="{FF2B5EF4-FFF2-40B4-BE49-F238E27FC236}">
                  <a16:creationId xmlns:a16="http://schemas.microsoft.com/office/drawing/2014/main" id="{D81B85B4-7BD0-1B4F-B285-DF349008F9DB}"/>
                </a:ext>
              </a:extLst>
            </p:cNvPr>
            <p:cNvSpPr txBox="1">
              <a:spLocks/>
            </p:cNvSpPr>
            <p:nvPr/>
          </p:nvSpPr>
          <p:spPr>
            <a:xfrm>
              <a:off x="1969015" y="2860989"/>
              <a:ext cx="1309339" cy="791868"/>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lnSpc>
                  <a:spcPct val="100000"/>
                </a:lnSpc>
                <a:spcBef>
                  <a:spcPts val="750"/>
                </a:spcBef>
              </a:pPr>
              <a:r>
                <a:rPr lang="en-US" altLang="en-US" sz="1500" b="0" dirty="0">
                  <a:solidFill>
                    <a:schemeClr val="tx1"/>
                  </a:solidFill>
                  <a:ea typeface="ＭＳ Ｐゴシック" panose="020B0600070205080204" pitchFamily="34" charset="-128"/>
                  <a:cs typeface="Arial"/>
                </a:rPr>
                <a:t>Clearly</a:t>
              </a:r>
              <a:br>
                <a:rPr lang="en-US" altLang="en-US" sz="1500" b="0" dirty="0">
                  <a:solidFill>
                    <a:schemeClr val="tx1"/>
                  </a:solidFill>
                  <a:ea typeface="ＭＳ Ｐゴシック" panose="020B0600070205080204" pitchFamily="34" charset="-128"/>
                  <a:cs typeface="Arial"/>
                </a:rPr>
              </a:br>
              <a:r>
                <a:rPr lang="en-US" altLang="en-US" sz="1500" b="0" dirty="0">
                  <a:solidFill>
                    <a:schemeClr val="tx1"/>
                  </a:solidFill>
                  <a:ea typeface="ＭＳ Ｐゴシック" panose="020B0600070205080204" pitchFamily="34" charset="-128"/>
                  <a:cs typeface="Arial"/>
                </a:rPr>
                <a:t>Typical</a:t>
              </a:r>
            </a:p>
          </p:txBody>
        </p:sp>
        <p:sp>
          <p:nvSpPr>
            <p:cNvPr id="196" name="Title 1">
              <a:extLst>
                <a:ext uri="{FF2B5EF4-FFF2-40B4-BE49-F238E27FC236}">
                  <a16:creationId xmlns:a16="http://schemas.microsoft.com/office/drawing/2014/main" id="{3B119C75-2E4F-1344-80BE-B515B2227402}"/>
                </a:ext>
              </a:extLst>
            </p:cNvPr>
            <p:cNvSpPr txBox="1">
              <a:spLocks/>
            </p:cNvSpPr>
            <p:nvPr/>
          </p:nvSpPr>
          <p:spPr>
            <a:xfrm>
              <a:off x="8888561" y="2860989"/>
              <a:ext cx="1309339" cy="791868"/>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lnSpc>
                  <a:spcPct val="100000"/>
                </a:lnSpc>
                <a:spcBef>
                  <a:spcPts val="750"/>
                </a:spcBef>
              </a:pPr>
              <a:r>
                <a:rPr lang="en-US" altLang="en-US" sz="1500" b="0" dirty="0">
                  <a:solidFill>
                    <a:schemeClr val="tx1"/>
                  </a:solidFill>
                  <a:ea typeface="ＭＳ Ｐゴシック" panose="020B0600070205080204" pitchFamily="34" charset="-128"/>
                  <a:cs typeface="Arial"/>
                </a:rPr>
                <a:t>Clearly</a:t>
              </a:r>
              <a:br>
                <a:rPr lang="en-US" altLang="en-US" sz="1500" b="0" dirty="0">
                  <a:solidFill>
                    <a:schemeClr val="tx1"/>
                  </a:solidFill>
                  <a:ea typeface="ＭＳ Ｐゴシック" panose="020B0600070205080204" pitchFamily="34" charset="-128"/>
                  <a:cs typeface="Arial"/>
                </a:rPr>
              </a:br>
              <a:r>
                <a:rPr lang="en-US" altLang="en-US" sz="1500" b="0" dirty="0">
                  <a:solidFill>
                    <a:schemeClr val="tx1"/>
                  </a:solidFill>
                  <a:ea typeface="ＭＳ Ｐゴシック" panose="020B0600070205080204" pitchFamily="34" charset="-128"/>
                  <a:cs typeface="Arial"/>
                </a:rPr>
                <a:t>Atypical</a:t>
              </a:r>
            </a:p>
          </p:txBody>
        </p:sp>
        <p:sp>
          <p:nvSpPr>
            <p:cNvPr id="32" name="Left-Right Arrow 31">
              <a:extLst>
                <a:ext uri="{FF2B5EF4-FFF2-40B4-BE49-F238E27FC236}">
                  <a16:creationId xmlns:a16="http://schemas.microsoft.com/office/drawing/2014/main" id="{F298C1B0-60A6-EE49-A4ED-FF7E4A5DF14D}"/>
                </a:ext>
              </a:extLst>
            </p:cNvPr>
            <p:cNvSpPr/>
            <p:nvPr/>
          </p:nvSpPr>
          <p:spPr>
            <a:xfrm>
              <a:off x="3184986" y="3178404"/>
              <a:ext cx="5802923" cy="206869"/>
            </a:xfrm>
            <a:prstGeom prst="leftRightArrow">
              <a:avLst/>
            </a:prstGeom>
            <a:solidFill>
              <a:srgbClr val="78B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Down Arrow 198">
              <a:extLst>
                <a:ext uri="{FF2B5EF4-FFF2-40B4-BE49-F238E27FC236}">
                  <a16:creationId xmlns:a16="http://schemas.microsoft.com/office/drawing/2014/main" id="{E868EF17-13CB-4245-BDC6-FE6D45846A17}"/>
                </a:ext>
              </a:extLst>
            </p:cNvPr>
            <p:cNvSpPr/>
            <p:nvPr/>
          </p:nvSpPr>
          <p:spPr>
            <a:xfrm rot="1009248">
              <a:off x="6766855" y="1554223"/>
              <a:ext cx="228600" cy="54300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0" name="Group 199">
              <a:extLst>
                <a:ext uri="{FF2B5EF4-FFF2-40B4-BE49-F238E27FC236}">
                  <a16:creationId xmlns:a16="http://schemas.microsoft.com/office/drawing/2014/main" id="{63FC3BEE-5EF4-A347-BD2F-40C078A4F680}"/>
                </a:ext>
              </a:extLst>
            </p:cNvPr>
            <p:cNvGrpSpPr/>
            <p:nvPr/>
          </p:nvGrpSpPr>
          <p:grpSpPr>
            <a:xfrm>
              <a:off x="3805950" y="1814986"/>
              <a:ext cx="4781061" cy="3201749"/>
              <a:chOff x="3805950" y="1814986"/>
              <a:chExt cx="4781061" cy="3201749"/>
            </a:xfrm>
          </p:grpSpPr>
          <p:grpSp>
            <p:nvGrpSpPr>
              <p:cNvPr id="31" name="Group 30">
                <a:extLst>
                  <a:ext uri="{FF2B5EF4-FFF2-40B4-BE49-F238E27FC236}">
                    <a16:creationId xmlns:a16="http://schemas.microsoft.com/office/drawing/2014/main" id="{DA9771BD-E4F8-A64A-8EAD-DDA5E7ABCE5F}"/>
                  </a:ext>
                </a:extLst>
              </p:cNvPr>
              <p:cNvGrpSpPr/>
              <p:nvPr/>
            </p:nvGrpSpPr>
            <p:grpSpPr>
              <a:xfrm>
                <a:off x="4194029" y="1979331"/>
                <a:ext cx="266209" cy="515889"/>
                <a:chOff x="856434" y="1488752"/>
                <a:chExt cx="1930794" cy="3741707"/>
              </a:xfrm>
              <a:solidFill>
                <a:srgbClr val="0C8A7D"/>
              </a:solidFill>
            </p:grpSpPr>
            <p:sp>
              <p:nvSpPr>
                <p:cNvPr id="27" name="Freeform 26">
                  <a:extLst>
                    <a:ext uri="{FF2B5EF4-FFF2-40B4-BE49-F238E27FC236}">
                      <a16:creationId xmlns:a16="http://schemas.microsoft.com/office/drawing/2014/main" id="{24E474D8-8C20-4540-8682-27DF293747D0}"/>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Freeform 25">
                  <a:extLst>
                    <a:ext uri="{FF2B5EF4-FFF2-40B4-BE49-F238E27FC236}">
                      <a16:creationId xmlns:a16="http://schemas.microsoft.com/office/drawing/2014/main" id="{B3103B26-5998-1A45-A492-B16ABCE99E9B}"/>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9" name="Group 28">
                <a:extLst>
                  <a:ext uri="{FF2B5EF4-FFF2-40B4-BE49-F238E27FC236}">
                    <a16:creationId xmlns:a16="http://schemas.microsoft.com/office/drawing/2014/main" id="{4E7DEAF4-C86B-CC40-9F1C-FB1D067CF536}"/>
                  </a:ext>
                </a:extLst>
              </p:cNvPr>
              <p:cNvGrpSpPr/>
              <p:nvPr/>
            </p:nvGrpSpPr>
            <p:grpSpPr>
              <a:xfrm>
                <a:off x="4909385" y="1814986"/>
                <a:ext cx="266209" cy="520097"/>
                <a:chOff x="3133229" y="1458228"/>
                <a:chExt cx="1930794" cy="3772230"/>
              </a:xfrm>
              <a:solidFill>
                <a:srgbClr val="D15927"/>
              </a:solidFill>
            </p:grpSpPr>
            <p:sp>
              <p:nvSpPr>
                <p:cNvPr id="12" name="Oval 9">
                  <a:extLst>
                    <a:ext uri="{FF2B5EF4-FFF2-40B4-BE49-F238E27FC236}">
                      <a16:creationId xmlns:a16="http://schemas.microsoft.com/office/drawing/2014/main" id="{FBA745BF-0138-574F-AA02-90FAFEB4859A}"/>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a:extLst>
                    <a:ext uri="{FF2B5EF4-FFF2-40B4-BE49-F238E27FC236}">
                      <a16:creationId xmlns:a16="http://schemas.microsoft.com/office/drawing/2014/main" id="{E1A860E3-DC9F-4147-B4E7-6F473AF7EF65}"/>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33" name="Group 32">
                <a:extLst>
                  <a:ext uri="{FF2B5EF4-FFF2-40B4-BE49-F238E27FC236}">
                    <a16:creationId xmlns:a16="http://schemas.microsoft.com/office/drawing/2014/main" id="{F2E55FA3-7905-2D46-87E5-0040F4D456F0}"/>
                  </a:ext>
                </a:extLst>
              </p:cNvPr>
              <p:cNvGrpSpPr/>
              <p:nvPr/>
            </p:nvGrpSpPr>
            <p:grpSpPr>
              <a:xfrm>
                <a:off x="5652335" y="1863343"/>
                <a:ext cx="266209" cy="520097"/>
                <a:chOff x="3133229" y="1458228"/>
                <a:chExt cx="1930794" cy="3772230"/>
              </a:xfrm>
              <a:solidFill>
                <a:srgbClr val="D15927"/>
              </a:solidFill>
            </p:grpSpPr>
            <p:sp>
              <p:nvSpPr>
                <p:cNvPr id="34" name="Oval 9">
                  <a:extLst>
                    <a:ext uri="{FF2B5EF4-FFF2-40B4-BE49-F238E27FC236}">
                      <a16:creationId xmlns:a16="http://schemas.microsoft.com/office/drawing/2014/main" id="{D97C1B2D-B524-1E40-A9F8-36ECB1700A32}"/>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34">
                  <a:extLst>
                    <a:ext uri="{FF2B5EF4-FFF2-40B4-BE49-F238E27FC236}">
                      <a16:creationId xmlns:a16="http://schemas.microsoft.com/office/drawing/2014/main" id="{8C1AD2E3-A93C-DE47-9398-84104751E0F2}"/>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36" name="Group 35">
                <a:extLst>
                  <a:ext uri="{FF2B5EF4-FFF2-40B4-BE49-F238E27FC236}">
                    <a16:creationId xmlns:a16="http://schemas.microsoft.com/office/drawing/2014/main" id="{33BDA1EA-FFC2-A742-9C5E-099E71E09797}"/>
                  </a:ext>
                </a:extLst>
              </p:cNvPr>
              <p:cNvGrpSpPr/>
              <p:nvPr/>
            </p:nvGrpSpPr>
            <p:grpSpPr>
              <a:xfrm>
                <a:off x="4523741" y="1913389"/>
                <a:ext cx="266209" cy="515889"/>
                <a:chOff x="856434" y="1488752"/>
                <a:chExt cx="1930794" cy="3741707"/>
              </a:xfrm>
              <a:solidFill>
                <a:srgbClr val="0C8A7D"/>
              </a:solidFill>
            </p:grpSpPr>
            <p:sp>
              <p:nvSpPr>
                <p:cNvPr id="37" name="Freeform 36">
                  <a:extLst>
                    <a:ext uri="{FF2B5EF4-FFF2-40B4-BE49-F238E27FC236}">
                      <a16:creationId xmlns:a16="http://schemas.microsoft.com/office/drawing/2014/main" id="{0AA21CC2-B429-384C-AE3D-19FAE5166354}"/>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8" name="Freeform 37">
                  <a:extLst>
                    <a:ext uri="{FF2B5EF4-FFF2-40B4-BE49-F238E27FC236}">
                      <a16:creationId xmlns:a16="http://schemas.microsoft.com/office/drawing/2014/main" id="{89A792BC-E4FC-0A4A-8CF4-7806EBF97982}"/>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39" name="Group 38">
                <a:extLst>
                  <a:ext uri="{FF2B5EF4-FFF2-40B4-BE49-F238E27FC236}">
                    <a16:creationId xmlns:a16="http://schemas.microsoft.com/office/drawing/2014/main" id="{891A70A5-4EF7-4340-A95C-489E7B5C4734}"/>
                  </a:ext>
                </a:extLst>
              </p:cNvPr>
              <p:cNvGrpSpPr/>
              <p:nvPr/>
            </p:nvGrpSpPr>
            <p:grpSpPr>
              <a:xfrm>
                <a:off x="5297464" y="1873823"/>
                <a:ext cx="266209" cy="515889"/>
                <a:chOff x="856434" y="1488752"/>
                <a:chExt cx="1930794" cy="3741707"/>
              </a:xfrm>
              <a:solidFill>
                <a:srgbClr val="0C8A7D"/>
              </a:solidFill>
            </p:grpSpPr>
            <p:sp>
              <p:nvSpPr>
                <p:cNvPr id="40" name="Freeform 39">
                  <a:extLst>
                    <a:ext uri="{FF2B5EF4-FFF2-40B4-BE49-F238E27FC236}">
                      <a16:creationId xmlns:a16="http://schemas.microsoft.com/office/drawing/2014/main" id="{60C28C71-8DC5-F849-AAC2-5729DD57607B}"/>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1" name="Freeform 40">
                  <a:extLst>
                    <a:ext uri="{FF2B5EF4-FFF2-40B4-BE49-F238E27FC236}">
                      <a16:creationId xmlns:a16="http://schemas.microsoft.com/office/drawing/2014/main" id="{B6BE93F0-960D-BC43-AE97-49A1C752CB80}"/>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42" name="Group 41">
                <a:extLst>
                  <a:ext uri="{FF2B5EF4-FFF2-40B4-BE49-F238E27FC236}">
                    <a16:creationId xmlns:a16="http://schemas.microsoft.com/office/drawing/2014/main" id="{DDAC93C3-1192-F740-99D3-156F2EAF099A}"/>
                  </a:ext>
                </a:extLst>
              </p:cNvPr>
              <p:cNvGrpSpPr/>
              <p:nvPr/>
            </p:nvGrpSpPr>
            <p:grpSpPr>
              <a:xfrm>
                <a:off x="3815960" y="2484889"/>
                <a:ext cx="266209" cy="515889"/>
                <a:chOff x="856434" y="1488752"/>
                <a:chExt cx="1930794" cy="3741707"/>
              </a:xfrm>
              <a:solidFill>
                <a:srgbClr val="0C8A7D"/>
              </a:solidFill>
            </p:grpSpPr>
            <p:sp>
              <p:nvSpPr>
                <p:cNvPr id="43" name="Freeform 42">
                  <a:extLst>
                    <a:ext uri="{FF2B5EF4-FFF2-40B4-BE49-F238E27FC236}">
                      <a16:creationId xmlns:a16="http://schemas.microsoft.com/office/drawing/2014/main" id="{F8099537-2418-3745-A59F-2EB6E0F5D0E1}"/>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4" name="Freeform 43">
                  <a:extLst>
                    <a:ext uri="{FF2B5EF4-FFF2-40B4-BE49-F238E27FC236}">
                      <a16:creationId xmlns:a16="http://schemas.microsoft.com/office/drawing/2014/main" id="{FF9E1C2C-59A2-4D45-9D2D-F7B5A3AC89D4}"/>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45" name="Group 44">
                <a:extLst>
                  <a:ext uri="{FF2B5EF4-FFF2-40B4-BE49-F238E27FC236}">
                    <a16:creationId xmlns:a16="http://schemas.microsoft.com/office/drawing/2014/main" id="{EE0BFAA7-1DB8-EB45-B620-034B913980AA}"/>
                  </a:ext>
                </a:extLst>
              </p:cNvPr>
              <p:cNvGrpSpPr/>
              <p:nvPr/>
            </p:nvGrpSpPr>
            <p:grpSpPr>
              <a:xfrm>
                <a:off x="4545721" y="2542039"/>
                <a:ext cx="266209" cy="515889"/>
                <a:chOff x="856434" y="1488752"/>
                <a:chExt cx="1930794" cy="3741707"/>
              </a:xfrm>
              <a:solidFill>
                <a:srgbClr val="0C8A7D"/>
              </a:solidFill>
            </p:grpSpPr>
            <p:sp>
              <p:nvSpPr>
                <p:cNvPr id="46" name="Freeform 45">
                  <a:extLst>
                    <a:ext uri="{FF2B5EF4-FFF2-40B4-BE49-F238E27FC236}">
                      <a16:creationId xmlns:a16="http://schemas.microsoft.com/office/drawing/2014/main" id="{B9B97555-B860-4F4E-9631-B48B58FCBD69}"/>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7" name="Freeform 46">
                  <a:extLst>
                    <a:ext uri="{FF2B5EF4-FFF2-40B4-BE49-F238E27FC236}">
                      <a16:creationId xmlns:a16="http://schemas.microsoft.com/office/drawing/2014/main" id="{9283C5EF-0EED-E043-BCEB-CE39D4119D3E}"/>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48" name="Group 47">
                <a:extLst>
                  <a:ext uri="{FF2B5EF4-FFF2-40B4-BE49-F238E27FC236}">
                    <a16:creationId xmlns:a16="http://schemas.microsoft.com/office/drawing/2014/main" id="{EFF118A4-DD7D-4E49-AD89-6C9286EDFA9D}"/>
                  </a:ext>
                </a:extLst>
              </p:cNvPr>
              <p:cNvGrpSpPr/>
              <p:nvPr/>
            </p:nvGrpSpPr>
            <p:grpSpPr>
              <a:xfrm>
                <a:off x="5284275" y="2555227"/>
                <a:ext cx="266209" cy="515889"/>
                <a:chOff x="856434" y="1488752"/>
                <a:chExt cx="1930794" cy="3741707"/>
              </a:xfrm>
              <a:solidFill>
                <a:srgbClr val="0C8A7D"/>
              </a:solidFill>
            </p:grpSpPr>
            <p:sp>
              <p:nvSpPr>
                <p:cNvPr id="49" name="Freeform 48">
                  <a:extLst>
                    <a:ext uri="{FF2B5EF4-FFF2-40B4-BE49-F238E27FC236}">
                      <a16:creationId xmlns:a16="http://schemas.microsoft.com/office/drawing/2014/main" id="{F5371E94-9F3E-DA4C-BF9C-255ECDECC218}"/>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0" name="Freeform 49">
                  <a:extLst>
                    <a:ext uri="{FF2B5EF4-FFF2-40B4-BE49-F238E27FC236}">
                      <a16:creationId xmlns:a16="http://schemas.microsoft.com/office/drawing/2014/main" id="{DBE3A295-68E9-9B47-B1AF-AC05856DE3FF}"/>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51" name="Group 50">
                <a:extLst>
                  <a:ext uri="{FF2B5EF4-FFF2-40B4-BE49-F238E27FC236}">
                    <a16:creationId xmlns:a16="http://schemas.microsoft.com/office/drawing/2014/main" id="{BAE53E69-E700-C24D-8553-F8291380403B}"/>
                  </a:ext>
                </a:extLst>
              </p:cNvPr>
              <p:cNvGrpSpPr/>
              <p:nvPr/>
            </p:nvGrpSpPr>
            <p:grpSpPr>
              <a:xfrm>
                <a:off x="5662345" y="2572812"/>
                <a:ext cx="266209" cy="515889"/>
                <a:chOff x="856434" y="1488752"/>
                <a:chExt cx="1930794" cy="3741707"/>
              </a:xfrm>
              <a:solidFill>
                <a:srgbClr val="0C8A7D"/>
              </a:solidFill>
            </p:grpSpPr>
            <p:sp>
              <p:nvSpPr>
                <p:cNvPr id="52" name="Freeform 51">
                  <a:extLst>
                    <a:ext uri="{FF2B5EF4-FFF2-40B4-BE49-F238E27FC236}">
                      <a16:creationId xmlns:a16="http://schemas.microsoft.com/office/drawing/2014/main" id="{22FFC9D9-91D3-1443-8449-CF7E9A04B17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4" name="Freeform 53">
                  <a:extLst>
                    <a:ext uri="{FF2B5EF4-FFF2-40B4-BE49-F238E27FC236}">
                      <a16:creationId xmlns:a16="http://schemas.microsoft.com/office/drawing/2014/main" id="{B55D029F-F433-0B43-B278-A76966EF8CAD}"/>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55" name="Group 54">
                <a:extLst>
                  <a:ext uri="{FF2B5EF4-FFF2-40B4-BE49-F238E27FC236}">
                    <a16:creationId xmlns:a16="http://schemas.microsoft.com/office/drawing/2014/main" id="{A782CB47-36C2-7A43-BF90-914A29BCD136}"/>
                  </a:ext>
                </a:extLst>
              </p:cNvPr>
              <p:cNvGrpSpPr/>
              <p:nvPr/>
            </p:nvGrpSpPr>
            <p:grpSpPr>
              <a:xfrm>
                <a:off x="6036019" y="1860635"/>
                <a:ext cx="266209" cy="515889"/>
                <a:chOff x="856434" y="1488752"/>
                <a:chExt cx="1930794" cy="3741707"/>
              </a:xfrm>
              <a:solidFill>
                <a:srgbClr val="0C8A7D"/>
              </a:solidFill>
            </p:grpSpPr>
            <p:sp>
              <p:nvSpPr>
                <p:cNvPr id="56" name="Freeform 55">
                  <a:extLst>
                    <a:ext uri="{FF2B5EF4-FFF2-40B4-BE49-F238E27FC236}">
                      <a16:creationId xmlns:a16="http://schemas.microsoft.com/office/drawing/2014/main" id="{2E17E606-5619-2341-93F2-6C8B1ADFD36F}"/>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7" name="Freeform 56">
                  <a:extLst>
                    <a:ext uri="{FF2B5EF4-FFF2-40B4-BE49-F238E27FC236}">
                      <a16:creationId xmlns:a16="http://schemas.microsoft.com/office/drawing/2014/main" id="{57D4B2FA-C23C-EC42-8A2D-E0E65DFA31C7}"/>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58" name="Group 57">
                <a:extLst>
                  <a:ext uri="{FF2B5EF4-FFF2-40B4-BE49-F238E27FC236}">
                    <a16:creationId xmlns:a16="http://schemas.microsoft.com/office/drawing/2014/main" id="{80EA5E6F-8588-E54F-A28A-BB384828ACF8}"/>
                  </a:ext>
                </a:extLst>
              </p:cNvPr>
              <p:cNvGrpSpPr/>
              <p:nvPr/>
            </p:nvGrpSpPr>
            <p:grpSpPr>
              <a:xfrm>
                <a:off x="6071189" y="2621170"/>
                <a:ext cx="266209" cy="515889"/>
                <a:chOff x="856434" y="1488752"/>
                <a:chExt cx="1930794" cy="3741707"/>
              </a:xfrm>
              <a:solidFill>
                <a:srgbClr val="0C8A7D"/>
              </a:solidFill>
            </p:grpSpPr>
            <p:sp>
              <p:nvSpPr>
                <p:cNvPr id="59" name="Freeform 58">
                  <a:extLst>
                    <a:ext uri="{FF2B5EF4-FFF2-40B4-BE49-F238E27FC236}">
                      <a16:creationId xmlns:a16="http://schemas.microsoft.com/office/drawing/2014/main" id="{2FE01631-1176-B940-96DC-C279BA0DC45E}"/>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0" name="Freeform 59">
                  <a:extLst>
                    <a:ext uri="{FF2B5EF4-FFF2-40B4-BE49-F238E27FC236}">
                      <a16:creationId xmlns:a16="http://schemas.microsoft.com/office/drawing/2014/main" id="{2D5FBB33-58EB-784F-8F8C-B5B7D5FEA92F}"/>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61" name="Group 60">
                <a:extLst>
                  <a:ext uri="{FF2B5EF4-FFF2-40B4-BE49-F238E27FC236}">
                    <a16:creationId xmlns:a16="http://schemas.microsoft.com/office/drawing/2014/main" id="{E001589A-4FDA-474D-9B4A-35F298743FEE}"/>
                  </a:ext>
                </a:extLst>
              </p:cNvPr>
              <p:cNvGrpSpPr/>
              <p:nvPr/>
            </p:nvGrpSpPr>
            <p:grpSpPr>
              <a:xfrm>
                <a:off x="5992058" y="3311366"/>
                <a:ext cx="266209" cy="515889"/>
                <a:chOff x="856434" y="1488752"/>
                <a:chExt cx="1930794" cy="3741707"/>
              </a:xfrm>
              <a:solidFill>
                <a:srgbClr val="0C8A7D"/>
              </a:solidFill>
            </p:grpSpPr>
            <p:sp>
              <p:nvSpPr>
                <p:cNvPr id="62" name="Freeform 61">
                  <a:extLst>
                    <a:ext uri="{FF2B5EF4-FFF2-40B4-BE49-F238E27FC236}">
                      <a16:creationId xmlns:a16="http://schemas.microsoft.com/office/drawing/2014/main" id="{A6D2B3FA-93E8-8D4C-A311-617D74F89AC1}"/>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3" name="Freeform 62">
                  <a:extLst>
                    <a:ext uri="{FF2B5EF4-FFF2-40B4-BE49-F238E27FC236}">
                      <a16:creationId xmlns:a16="http://schemas.microsoft.com/office/drawing/2014/main" id="{8410263E-3E3F-A34F-B4B2-76AE95E4FE1D}"/>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64" name="Group 63">
                <a:extLst>
                  <a:ext uri="{FF2B5EF4-FFF2-40B4-BE49-F238E27FC236}">
                    <a16:creationId xmlns:a16="http://schemas.microsoft.com/office/drawing/2014/main" id="{D094CC72-ACF1-3549-B7E1-A8E7A852E376}"/>
                  </a:ext>
                </a:extLst>
              </p:cNvPr>
              <p:cNvGrpSpPr/>
              <p:nvPr/>
            </p:nvGrpSpPr>
            <p:grpSpPr>
              <a:xfrm>
                <a:off x="5266693" y="3236632"/>
                <a:ext cx="266209" cy="515889"/>
                <a:chOff x="856434" y="1488752"/>
                <a:chExt cx="1930794" cy="3741707"/>
              </a:xfrm>
              <a:solidFill>
                <a:srgbClr val="0C8A7D"/>
              </a:solidFill>
            </p:grpSpPr>
            <p:sp>
              <p:nvSpPr>
                <p:cNvPr id="65" name="Freeform 64">
                  <a:extLst>
                    <a:ext uri="{FF2B5EF4-FFF2-40B4-BE49-F238E27FC236}">
                      <a16:creationId xmlns:a16="http://schemas.microsoft.com/office/drawing/2014/main" id="{628B79E4-3430-5C4E-AE16-7C4EFCD4DCF9}"/>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6" name="Freeform 65">
                  <a:extLst>
                    <a:ext uri="{FF2B5EF4-FFF2-40B4-BE49-F238E27FC236}">
                      <a16:creationId xmlns:a16="http://schemas.microsoft.com/office/drawing/2014/main" id="{AF091B75-8B87-214F-B6E2-86CFFF133329}"/>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67" name="Group 66">
                <a:extLst>
                  <a:ext uri="{FF2B5EF4-FFF2-40B4-BE49-F238E27FC236}">
                    <a16:creationId xmlns:a16="http://schemas.microsoft.com/office/drawing/2014/main" id="{2FE49D70-CA10-9049-8F08-4132C31FC236}"/>
                  </a:ext>
                </a:extLst>
              </p:cNvPr>
              <p:cNvGrpSpPr/>
              <p:nvPr/>
            </p:nvGrpSpPr>
            <p:grpSpPr>
              <a:xfrm>
                <a:off x="4915001" y="3236632"/>
                <a:ext cx="266209" cy="515889"/>
                <a:chOff x="856434" y="1488752"/>
                <a:chExt cx="1930794" cy="3741707"/>
              </a:xfrm>
              <a:solidFill>
                <a:srgbClr val="0C8A7D"/>
              </a:solidFill>
            </p:grpSpPr>
            <p:sp>
              <p:nvSpPr>
                <p:cNvPr id="68" name="Freeform 67">
                  <a:extLst>
                    <a:ext uri="{FF2B5EF4-FFF2-40B4-BE49-F238E27FC236}">
                      <a16:creationId xmlns:a16="http://schemas.microsoft.com/office/drawing/2014/main" id="{7674FBE1-2FAD-E844-93C4-C5EE4010BABE}"/>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9" name="Freeform 68">
                  <a:extLst>
                    <a:ext uri="{FF2B5EF4-FFF2-40B4-BE49-F238E27FC236}">
                      <a16:creationId xmlns:a16="http://schemas.microsoft.com/office/drawing/2014/main" id="{6F129B3E-5686-AD43-958F-23781554162D}"/>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70" name="Group 69">
                <a:extLst>
                  <a:ext uri="{FF2B5EF4-FFF2-40B4-BE49-F238E27FC236}">
                    <a16:creationId xmlns:a16="http://schemas.microsoft.com/office/drawing/2014/main" id="{9BAC9BED-55BB-AE4D-990F-38B04E18A0C6}"/>
                  </a:ext>
                </a:extLst>
              </p:cNvPr>
              <p:cNvGrpSpPr/>
              <p:nvPr/>
            </p:nvGrpSpPr>
            <p:grpSpPr>
              <a:xfrm>
                <a:off x="4211616" y="3249821"/>
                <a:ext cx="266209" cy="515889"/>
                <a:chOff x="856434" y="1488752"/>
                <a:chExt cx="1930794" cy="3741707"/>
              </a:xfrm>
              <a:solidFill>
                <a:srgbClr val="0C8A7D"/>
              </a:solidFill>
            </p:grpSpPr>
            <p:sp>
              <p:nvSpPr>
                <p:cNvPr id="71" name="Freeform 70">
                  <a:extLst>
                    <a:ext uri="{FF2B5EF4-FFF2-40B4-BE49-F238E27FC236}">
                      <a16:creationId xmlns:a16="http://schemas.microsoft.com/office/drawing/2014/main" id="{882670FC-403E-504C-951D-88484B018C68}"/>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71">
                  <a:extLst>
                    <a:ext uri="{FF2B5EF4-FFF2-40B4-BE49-F238E27FC236}">
                      <a16:creationId xmlns:a16="http://schemas.microsoft.com/office/drawing/2014/main" id="{795CDF48-D7F4-1640-AF1B-7EB0F0FD471A}"/>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73" name="Group 72">
                <a:extLst>
                  <a:ext uri="{FF2B5EF4-FFF2-40B4-BE49-F238E27FC236}">
                    <a16:creationId xmlns:a16="http://schemas.microsoft.com/office/drawing/2014/main" id="{871539FA-497F-394C-8D9E-7FAB89867EEA}"/>
                  </a:ext>
                </a:extLst>
              </p:cNvPr>
              <p:cNvGrpSpPr/>
              <p:nvPr/>
            </p:nvGrpSpPr>
            <p:grpSpPr>
              <a:xfrm>
                <a:off x="4264370" y="3896056"/>
                <a:ext cx="266209" cy="515889"/>
                <a:chOff x="856434" y="1488752"/>
                <a:chExt cx="1930794" cy="3741707"/>
              </a:xfrm>
              <a:solidFill>
                <a:srgbClr val="0C8A7D"/>
              </a:solidFill>
            </p:grpSpPr>
            <p:sp>
              <p:nvSpPr>
                <p:cNvPr id="74" name="Freeform 73">
                  <a:extLst>
                    <a:ext uri="{FF2B5EF4-FFF2-40B4-BE49-F238E27FC236}">
                      <a16:creationId xmlns:a16="http://schemas.microsoft.com/office/drawing/2014/main" id="{4ACA068B-AC2A-5443-B39A-2F2E58E4938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5" name="Freeform 74">
                  <a:extLst>
                    <a:ext uri="{FF2B5EF4-FFF2-40B4-BE49-F238E27FC236}">
                      <a16:creationId xmlns:a16="http://schemas.microsoft.com/office/drawing/2014/main" id="{F32704C5-37BC-784C-8B28-A8C6AE753E42}"/>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76" name="Group 75">
                <a:extLst>
                  <a:ext uri="{FF2B5EF4-FFF2-40B4-BE49-F238E27FC236}">
                    <a16:creationId xmlns:a16="http://schemas.microsoft.com/office/drawing/2014/main" id="{AA767803-C018-6C48-A5B6-0BCBF1B93D79}"/>
                  </a:ext>
                </a:extLst>
              </p:cNvPr>
              <p:cNvGrpSpPr/>
              <p:nvPr/>
            </p:nvGrpSpPr>
            <p:grpSpPr>
              <a:xfrm>
                <a:off x="4449009" y="4489536"/>
                <a:ext cx="266209" cy="515889"/>
                <a:chOff x="856434" y="1488752"/>
                <a:chExt cx="1930794" cy="3741707"/>
              </a:xfrm>
              <a:solidFill>
                <a:srgbClr val="0C8A7D"/>
              </a:solidFill>
            </p:grpSpPr>
            <p:sp>
              <p:nvSpPr>
                <p:cNvPr id="77" name="Freeform 76">
                  <a:extLst>
                    <a:ext uri="{FF2B5EF4-FFF2-40B4-BE49-F238E27FC236}">
                      <a16:creationId xmlns:a16="http://schemas.microsoft.com/office/drawing/2014/main" id="{4ECC62ED-21C1-554B-9E9A-265CBA9D086D}"/>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8" name="Freeform 77">
                  <a:extLst>
                    <a:ext uri="{FF2B5EF4-FFF2-40B4-BE49-F238E27FC236}">
                      <a16:creationId xmlns:a16="http://schemas.microsoft.com/office/drawing/2014/main" id="{8862477F-16CE-804A-A2D1-275C1365F13B}"/>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79" name="Group 78">
                <a:extLst>
                  <a:ext uri="{FF2B5EF4-FFF2-40B4-BE49-F238E27FC236}">
                    <a16:creationId xmlns:a16="http://schemas.microsoft.com/office/drawing/2014/main" id="{6C3ECBF7-AEDA-B94C-B816-5DB90BF441CC}"/>
                  </a:ext>
                </a:extLst>
              </p:cNvPr>
              <p:cNvGrpSpPr/>
              <p:nvPr/>
            </p:nvGrpSpPr>
            <p:grpSpPr>
              <a:xfrm>
                <a:off x="4915001" y="3909244"/>
                <a:ext cx="266209" cy="515889"/>
                <a:chOff x="856434" y="1488752"/>
                <a:chExt cx="1930794" cy="3741707"/>
              </a:xfrm>
              <a:solidFill>
                <a:srgbClr val="0C8A7D"/>
              </a:solidFill>
            </p:grpSpPr>
            <p:sp>
              <p:nvSpPr>
                <p:cNvPr id="80" name="Freeform 79">
                  <a:extLst>
                    <a:ext uri="{FF2B5EF4-FFF2-40B4-BE49-F238E27FC236}">
                      <a16:creationId xmlns:a16="http://schemas.microsoft.com/office/drawing/2014/main" id="{754D9B55-8D28-DF43-A3CA-C5787D1353F7}"/>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1" name="Freeform 80">
                  <a:extLst>
                    <a:ext uri="{FF2B5EF4-FFF2-40B4-BE49-F238E27FC236}">
                      <a16:creationId xmlns:a16="http://schemas.microsoft.com/office/drawing/2014/main" id="{64B81025-0CDD-5F44-90CD-7D987752A31B}"/>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82" name="Group 81">
                <a:extLst>
                  <a:ext uri="{FF2B5EF4-FFF2-40B4-BE49-F238E27FC236}">
                    <a16:creationId xmlns:a16="http://schemas.microsoft.com/office/drawing/2014/main" id="{40FC0F66-7BCE-4846-B3A6-17C24DE21A56}"/>
                  </a:ext>
                </a:extLst>
              </p:cNvPr>
              <p:cNvGrpSpPr/>
              <p:nvPr/>
            </p:nvGrpSpPr>
            <p:grpSpPr>
              <a:xfrm>
                <a:off x="5143601" y="4493932"/>
                <a:ext cx="266209" cy="515889"/>
                <a:chOff x="856434" y="1488752"/>
                <a:chExt cx="1930794" cy="3741707"/>
              </a:xfrm>
              <a:solidFill>
                <a:srgbClr val="0C8A7D"/>
              </a:solidFill>
            </p:grpSpPr>
            <p:sp>
              <p:nvSpPr>
                <p:cNvPr id="83" name="Freeform 82">
                  <a:extLst>
                    <a:ext uri="{FF2B5EF4-FFF2-40B4-BE49-F238E27FC236}">
                      <a16:creationId xmlns:a16="http://schemas.microsoft.com/office/drawing/2014/main" id="{EC68AF09-1E73-DD44-A8B9-26BA3D4E1B21}"/>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4" name="Freeform 83">
                  <a:extLst>
                    <a:ext uri="{FF2B5EF4-FFF2-40B4-BE49-F238E27FC236}">
                      <a16:creationId xmlns:a16="http://schemas.microsoft.com/office/drawing/2014/main" id="{25E53354-3357-2E4E-ABA6-B7509B12EA5B}"/>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85" name="Group 84">
                <a:extLst>
                  <a:ext uri="{FF2B5EF4-FFF2-40B4-BE49-F238E27FC236}">
                    <a16:creationId xmlns:a16="http://schemas.microsoft.com/office/drawing/2014/main" id="{67C4B5B9-B06D-3E4D-8021-3123950C9539}"/>
                  </a:ext>
                </a:extLst>
              </p:cNvPr>
              <p:cNvGrpSpPr/>
              <p:nvPr/>
            </p:nvGrpSpPr>
            <p:grpSpPr>
              <a:xfrm>
                <a:off x="5864570" y="4397216"/>
                <a:ext cx="266209" cy="515889"/>
                <a:chOff x="856434" y="1488752"/>
                <a:chExt cx="1930794" cy="3741707"/>
              </a:xfrm>
              <a:solidFill>
                <a:srgbClr val="0C8A7D"/>
              </a:solidFill>
            </p:grpSpPr>
            <p:sp>
              <p:nvSpPr>
                <p:cNvPr id="86" name="Freeform 85">
                  <a:extLst>
                    <a:ext uri="{FF2B5EF4-FFF2-40B4-BE49-F238E27FC236}">
                      <a16:creationId xmlns:a16="http://schemas.microsoft.com/office/drawing/2014/main" id="{78868F74-B402-A348-B014-AA36666F1E9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86">
                  <a:extLst>
                    <a:ext uri="{FF2B5EF4-FFF2-40B4-BE49-F238E27FC236}">
                      <a16:creationId xmlns:a16="http://schemas.microsoft.com/office/drawing/2014/main" id="{8B46BF89-82CA-D04D-ADF6-EE8C50F9B6E1}"/>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88" name="Group 87">
                <a:extLst>
                  <a:ext uri="{FF2B5EF4-FFF2-40B4-BE49-F238E27FC236}">
                    <a16:creationId xmlns:a16="http://schemas.microsoft.com/office/drawing/2014/main" id="{DFDFB4AE-450B-E64A-863E-F30C94EB722F}"/>
                  </a:ext>
                </a:extLst>
              </p:cNvPr>
              <p:cNvGrpSpPr/>
              <p:nvPr/>
            </p:nvGrpSpPr>
            <p:grpSpPr>
              <a:xfrm>
                <a:off x="7420809" y="4340066"/>
                <a:ext cx="266209" cy="515889"/>
                <a:chOff x="856434" y="1488752"/>
                <a:chExt cx="1930794" cy="3741707"/>
              </a:xfrm>
              <a:solidFill>
                <a:srgbClr val="0C8A7D"/>
              </a:solidFill>
            </p:grpSpPr>
            <p:sp>
              <p:nvSpPr>
                <p:cNvPr id="89" name="Freeform 88">
                  <a:extLst>
                    <a:ext uri="{FF2B5EF4-FFF2-40B4-BE49-F238E27FC236}">
                      <a16:creationId xmlns:a16="http://schemas.microsoft.com/office/drawing/2014/main" id="{7516A2FA-29A4-794C-B051-E8C1383ABFBD}"/>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0" name="Freeform 89">
                  <a:extLst>
                    <a:ext uri="{FF2B5EF4-FFF2-40B4-BE49-F238E27FC236}">
                      <a16:creationId xmlns:a16="http://schemas.microsoft.com/office/drawing/2014/main" id="{4D699192-1D24-BC49-BC56-D1A3928F826C}"/>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91" name="Group 90">
                <a:extLst>
                  <a:ext uri="{FF2B5EF4-FFF2-40B4-BE49-F238E27FC236}">
                    <a16:creationId xmlns:a16="http://schemas.microsoft.com/office/drawing/2014/main" id="{3D348D2B-F8FC-924F-A71F-0420D07DA809}"/>
                  </a:ext>
                </a:extLst>
              </p:cNvPr>
              <p:cNvGrpSpPr/>
              <p:nvPr/>
            </p:nvGrpSpPr>
            <p:grpSpPr>
              <a:xfrm>
                <a:off x="7565882" y="3860885"/>
                <a:ext cx="266209" cy="515889"/>
                <a:chOff x="856434" y="1488752"/>
                <a:chExt cx="1930794" cy="3741707"/>
              </a:xfrm>
              <a:solidFill>
                <a:srgbClr val="0C8A7D"/>
              </a:solidFill>
            </p:grpSpPr>
            <p:sp>
              <p:nvSpPr>
                <p:cNvPr id="92" name="Freeform 91">
                  <a:extLst>
                    <a:ext uri="{FF2B5EF4-FFF2-40B4-BE49-F238E27FC236}">
                      <a16:creationId xmlns:a16="http://schemas.microsoft.com/office/drawing/2014/main" id="{E9D67E76-04F3-1F47-8A51-2FBABBDFB8AB}"/>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3" name="Freeform 92">
                  <a:extLst>
                    <a:ext uri="{FF2B5EF4-FFF2-40B4-BE49-F238E27FC236}">
                      <a16:creationId xmlns:a16="http://schemas.microsoft.com/office/drawing/2014/main" id="{B2DF0AB7-7944-EB45-A9B7-06774314E45A}"/>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94" name="Group 93">
                <a:extLst>
                  <a:ext uri="{FF2B5EF4-FFF2-40B4-BE49-F238E27FC236}">
                    <a16:creationId xmlns:a16="http://schemas.microsoft.com/office/drawing/2014/main" id="{79E2CE27-B12C-9A45-965C-452DBE380C0E}"/>
                  </a:ext>
                </a:extLst>
              </p:cNvPr>
              <p:cNvGrpSpPr/>
              <p:nvPr/>
            </p:nvGrpSpPr>
            <p:grpSpPr>
              <a:xfrm>
                <a:off x="8304436" y="3509192"/>
                <a:ext cx="266209" cy="515889"/>
                <a:chOff x="856434" y="1488752"/>
                <a:chExt cx="1930794" cy="3741707"/>
              </a:xfrm>
              <a:solidFill>
                <a:srgbClr val="0C8A7D"/>
              </a:solidFill>
            </p:grpSpPr>
            <p:sp>
              <p:nvSpPr>
                <p:cNvPr id="95" name="Freeform 94">
                  <a:extLst>
                    <a:ext uri="{FF2B5EF4-FFF2-40B4-BE49-F238E27FC236}">
                      <a16:creationId xmlns:a16="http://schemas.microsoft.com/office/drawing/2014/main" id="{F175701B-9A71-2B42-9F84-20BDCB54DF04}"/>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6" name="Freeform 95">
                  <a:extLst>
                    <a:ext uri="{FF2B5EF4-FFF2-40B4-BE49-F238E27FC236}">
                      <a16:creationId xmlns:a16="http://schemas.microsoft.com/office/drawing/2014/main" id="{8195FC28-3A82-0D48-BDDD-842C3AB42C45}"/>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97" name="Group 96">
                <a:extLst>
                  <a:ext uri="{FF2B5EF4-FFF2-40B4-BE49-F238E27FC236}">
                    <a16:creationId xmlns:a16="http://schemas.microsoft.com/office/drawing/2014/main" id="{EE218261-1E75-3541-8DEB-AAB45E941B2A}"/>
                  </a:ext>
                </a:extLst>
              </p:cNvPr>
              <p:cNvGrpSpPr/>
              <p:nvPr/>
            </p:nvGrpSpPr>
            <p:grpSpPr>
              <a:xfrm>
                <a:off x="8080232" y="2462907"/>
                <a:ext cx="266209" cy="515889"/>
                <a:chOff x="856434" y="1488752"/>
                <a:chExt cx="1930794" cy="3741707"/>
              </a:xfrm>
              <a:solidFill>
                <a:srgbClr val="0C8A7D"/>
              </a:solidFill>
            </p:grpSpPr>
            <p:sp>
              <p:nvSpPr>
                <p:cNvPr id="98" name="Freeform 97">
                  <a:extLst>
                    <a:ext uri="{FF2B5EF4-FFF2-40B4-BE49-F238E27FC236}">
                      <a16:creationId xmlns:a16="http://schemas.microsoft.com/office/drawing/2014/main" id="{546FC7BF-3555-9A46-B353-D08137D1B953}"/>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9" name="Freeform 98">
                  <a:extLst>
                    <a:ext uri="{FF2B5EF4-FFF2-40B4-BE49-F238E27FC236}">
                      <a16:creationId xmlns:a16="http://schemas.microsoft.com/office/drawing/2014/main" id="{1C41C48B-7081-3C4E-A721-B7A10BA5C718}"/>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00" name="Group 99">
                <a:extLst>
                  <a:ext uri="{FF2B5EF4-FFF2-40B4-BE49-F238E27FC236}">
                    <a16:creationId xmlns:a16="http://schemas.microsoft.com/office/drawing/2014/main" id="{FB1FC509-43AA-3E45-AE7B-3099ADAB3C82}"/>
                  </a:ext>
                </a:extLst>
              </p:cNvPr>
              <p:cNvGrpSpPr/>
              <p:nvPr/>
            </p:nvGrpSpPr>
            <p:grpSpPr>
              <a:xfrm>
                <a:off x="7464771" y="2102422"/>
                <a:ext cx="266209" cy="515889"/>
                <a:chOff x="856434" y="1488752"/>
                <a:chExt cx="1930794" cy="3741707"/>
              </a:xfrm>
              <a:solidFill>
                <a:srgbClr val="0C8A7D"/>
              </a:solidFill>
            </p:grpSpPr>
            <p:sp>
              <p:nvSpPr>
                <p:cNvPr id="101" name="Freeform 100">
                  <a:extLst>
                    <a:ext uri="{FF2B5EF4-FFF2-40B4-BE49-F238E27FC236}">
                      <a16:creationId xmlns:a16="http://schemas.microsoft.com/office/drawing/2014/main" id="{E9E8AD36-83A4-DF4D-9328-5136629639F0}"/>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2" name="Freeform 101">
                  <a:extLst>
                    <a:ext uri="{FF2B5EF4-FFF2-40B4-BE49-F238E27FC236}">
                      <a16:creationId xmlns:a16="http://schemas.microsoft.com/office/drawing/2014/main" id="{5EE01E1F-D179-EB45-8760-9467A60033E1}"/>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03" name="Group 102">
                <a:extLst>
                  <a:ext uri="{FF2B5EF4-FFF2-40B4-BE49-F238E27FC236}">
                    <a16:creationId xmlns:a16="http://schemas.microsoft.com/office/drawing/2014/main" id="{BF24A07B-AC38-8B41-834E-568C3C748145}"/>
                  </a:ext>
                </a:extLst>
              </p:cNvPr>
              <p:cNvGrpSpPr/>
              <p:nvPr/>
            </p:nvGrpSpPr>
            <p:grpSpPr>
              <a:xfrm>
                <a:off x="7618637" y="2876145"/>
                <a:ext cx="266209" cy="515889"/>
                <a:chOff x="856434" y="1488752"/>
                <a:chExt cx="1930794" cy="3741707"/>
              </a:xfrm>
              <a:solidFill>
                <a:srgbClr val="0C8A7D"/>
              </a:solidFill>
            </p:grpSpPr>
            <p:sp>
              <p:nvSpPr>
                <p:cNvPr id="104" name="Freeform 103">
                  <a:extLst>
                    <a:ext uri="{FF2B5EF4-FFF2-40B4-BE49-F238E27FC236}">
                      <a16:creationId xmlns:a16="http://schemas.microsoft.com/office/drawing/2014/main" id="{AC6AF499-1A54-EC4C-84AD-459B18188E93}"/>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5" name="Freeform 104">
                  <a:extLst>
                    <a:ext uri="{FF2B5EF4-FFF2-40B4-BE49-F238E27FC236}">
                      <a16:creationId xmlns:a16="http://schemas.microsoft.com/office/drawing/2014/main" id="{8E6FD9CF-E3FA-4D42-AAA5-A83DAC2F252C}"/>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06" name="Group 105">
                <a:extLst>
                  <a:ext uri="{FF2B5EF4-FFF2-40B4-BE49-F238E27FC236}">
                    <a16:creationId xmlns:a16="http://schemas.microsoft.com/office/drawing/2014/main" id="{C19E04BA-2233-9543-86F3-AFC4D5D8BE50}"/>
                  </a:ext>
                </a:extLst>
              </p:cNvPr>
              <p:cNvGrpSpPr/>
              <p:nvPr/>
            </p:nvGrpSpPr>
            <p:grpSpPr>
              <a:xfrm>
                <a:off x="7354868" y="3355326"/>
                <a:ext cx="266209" cy="515889"/>
                <a:chOff x="856434" y="1488752"/>
                <a:chExt cx="1930794" cy="3741707"/>
              </a:xfrm>
              <a:solidFill>
                <a:srgbClr val="0C8A7D"/>
              </a:solidFill>
            </p:grpSpPr>
            <p:sp>
              <p:nvSpPr>
                <p:cNvPr id="107" name="Freeform 106">
                  <a:extLst>
                    <a:ext uri="{FF2B5EF4-FFF2-40B4-BE49-F238E27FC236}">
                      <a16:creationId xmlns:a16="http://schemas.microsoft.com/office/drawing/2014/main" id="{C2527FE2-FC20-AE4D-8349-D2EB86A1DEF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8" name="Freeform 107">
                  <a:extLst>
                    <a:ext uri="{FF2B5EF4-FFF2-40B4-BE49-F238E27FC236}">
                      <a16:creationId xmlns:a16="http://schemas.microsoft.com/office/drawing/2014/main" id="{3F8F0854-B589-5D42-B36E-3B3EA4C705D8}"/>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09" name="Group 108">
                <a:extLst>
                  <a:ext uri="{FF2B5EF4-FFF2-40B4-BE49-F238E27FC236}">
                    <a16:creationId xmlns:a16="http://schemas.microsoft.com/office/drawing/2014/main" id="{81033034-E646-1B40-8F8B-C87B4E337495}"/>
                  </a:ext>
                </a:extLst>
              </p:cNvPr>
              <p:cNvGrpSpPr/>
              <p:nvPr/>
            </p:nvGrpSpPr>
            <p:grpSpPr>
              <a:xfrm>
                <a:off x="6959214" y="3315760"/>
                <a:ext cx="266209" cy="515889"/>
                <a:chOff x="856434" y="1488752"/>
                <a:chExt cx="1930794" cy="3741707"/>
              </a:xfrm>
              <a:solidFill>
                <a:srgbClr val="0C8A7D"/>
              </a:solidFill>
            </p:grpSpPr>
            <p:sp>
              <p:nvSpPr>
                <p:cNvPr id="110" name="Freeform 109">
                  <a:extLst>
                    <a:ext uri="{FF2B5EF4-FFF2-40B4-BE49-F238E27FC236}">
                      <a16:creationId xmlns:a16="http://schemas.microsoft.com/office/drawing/2014/main" id="{0E30E293-2539-4141-9C26-00D2577315F1}"/>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1" name="Freeform 110">
                  <a:extLst>
                    <a:ext uri="{FF2B5EF4-FFF2-40B4-BE49-F238E27FC236}">
                      <a16:creationId xmlns:a16="http://schemas.microsoft.com/office/drawing/2014/main" id="{35E781E1-BE29-924E-9B65-58187BAA05FD}"/>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12" name="Group 111">
                <a:extLst>
                  <a:ext uri="{FF2B5EF4-FFF2-40B4-BE49-F238E27FC236}">
                    <a16:creationId xmlns:a16="http://schemas.microsoft.com/office/drawing/2014/main" id="{59907554-A4EB-3348-8D7C-C98C1B419F6D}"/>
                  </a:ext>
                </a:extLst>
              </p:cNvPr>
              <p:cNvGrpSpPr/>
              <p:nvPr/>
            </p:nvGrpSpPr>
            <p:grpSpPr>
              <a:xfrm>
                <a:off x="6616314" y="3188272"/>
                <a:ext cx="266209" cy="515889"/>
                <a:chOff x="856434" y="1488752"/>
                <a:chExt cx="1930794" cy="3741707"/>
              </a:xfrm>
              <a:solidFill>
                <a:srgbClr val="0C8A7D"/>
              </a:solidFill>
            </p:grpSpPr>
            <p:sp>
              <p:nvSpPr>
                <p:cNvPr id="113" name="Freeform 112">
                  <a:extLst>
                    <a:ext uri="{FF2B5EF4-FFF2-40B4-BE49-F238E27FC236}">
                      <a16:creationId xmlns:a16="http://schemas.microsoft.com/office/drawing/2014/main" id="{302EE52C-B5EB-FB41-871A-4194A0D083E3}"/>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4" name="Freeform 113">
                  <a:extLst>
                    <a:ext uri="{FF2B5EF4-FFF2-40B4-BE49-F238E27FC236}">
                      <a16:creationId xmlns:a16="http://schemas.microsoft.com/office/drawing/2014/main" id="{AF8B0AE1-1957-8A41-ACB4-51C839E87097}"/>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15" name="Group 114">
                <a:extLst>
                  <a:ext uri="{FF2B5EF4-FFF2-40B4-BE49-F238E27FC236}">
                    <a16:creationId xmlns:a16="http://schemas.microsoft.com/office/drawing/2014/main" id="{97FF0527-2617-9F41-9D4F-71599D187373}"/>
                  </a:ext>
                </a:extLst>
              </p:cNvPr>
              <p:cNvGrpSpPr/>
              <p:nvPr/>
            </p:nvGrpSpPr>
            <p:grpSpPr>
              <a:xfrm>
                <a:off x="6827330" y="2643149"/>
                <a:ext cx="266209" cy="515889"/>
                <a:chOff x="856434" y="1488752"/>
                <a:chExt cx="1930794" cy="3741707"/>
              </a:xfrm>
              <a:solidFill>
                <a:srgbClr val="0C8A7D"/>
              </a:solidFill>
            </p:grpSpPr>
            <p:sp>
              <p:nvSpPr>
                <p:cNvPr id="116" name="Freeform 115">
                  <a:extLst>
                    <a:ext uri="{FF2B5EF4-FFF2-40B4-BE49-F238E27FC236}">
                      <a16:creationId xmlns:a16="http://schemas.microsoft.com/office/drawing/2014/main" id="{F9050A6E-920B-E143-A7C6-3DE21B78F897}"/>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7" name="Freeform 116">
                  <a:extLst>
                    <a:ext uri="{FF2B5EF4-FFF2-40B4-BE49-F238E27FC236}">
                      <a16:creationId xmlns:a16="http://schemas.microsoft.com/office/drawing/2014/main" id="{88640648-020E-7B49-8DFE-B203E1BAD5E4}"/>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18" name="Group 117">
                <a:extLst>
                  <a:ext uri="{FF2B5EF4-FFF2-40B4-BE49-F238E27FC236}">
                    <a16:creationId xmlns:a16="http://schemas.microsoft.com/office/drawing/2014/main" id="{9C446686-3159-BF4A-BCEC-AAABCF6B68F3}"/>
                  </a:ext>
                </a:extLst>
              </p:cNvPr>
              <p:cNvGrpSpPr/>
              <p:nvPr/>
            </p:nvGrpSpPr>
            <p:grpSpPr>
              <a:xfrm>
                <a:off x="4904989" y="2500786"/>
                <a:ext cx="266209" cy="520097"/>
                <a:chOff x="3133229" y="1458228"/>
                <a:chExt cx="1930794" cy="3772230"/>
              </a:xfrm>
              <a:solidFill>
                <a:srgbClr val="D15927"/>
              </a:solidFill>
            </p:grpSpPr>
            <p:sp>
              <p:nvSpPr>
                <p:cNvPr id="119" name="Oval 9">
                  <a:extLst>
                    <a:ext uri="{FF2B5EF4-FFF2-40B4-BE49-F238E27FC236}">
                      <a16:creationId xmlns:a16="http://schemas.microsoft.com/office/drawing/2014/main" id="{D7C2C59D-BDDB-1041-9C22-515E2E0F9E00}"/>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Freeform 119">
                  <a:extLst>
                    <a:ext uri="{FF2B5EF4-FFF2-40B4-BE49-F238E27FC236}">
                      <a16:creationId xmlns:a16="http://schemas.microsoft.com/office/drawing/2014/main" id="{0F4E2EB9-A0D7-4B4E-9770-F734136157DD}"/>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21" name="Group 120">
                <a:extLst>
                  <a:ext uri="{FF2B5EF4-FFF2-40B4-BE49-F238E27FC236}">
                    <a16:creationId xmlns:a16="http://schemas.microsoft.com/office/drawing/2014/main" id="{D707EBFE-7301-3C4C-99EF-6CA2E5565DD5}"/>
                  </a:ext>
                </a:extLst>
              </p:cNvPr>
              <p:cNvGrpSpPr/>
              <p:nvPr/>
            </p:nvGrpSpPr>
            <p:grpSpPr>
              <a:xfrm>
                <a:off x="4179624" y="2557936"/>
                <a:ext cx="266209" cy="520097"/>
                <a:chOff x="3133229" y="1458228"/>
                <a:chExt cx="1930794" cy="3772230"/>
              </a:xfrm>
              <a:solidFill>
                <a:srgbClr val="D15927"/>
              </a:solidFill>
            </p:grpSpPr>
            <p:sp>
              <p:nvSpPr>
                <p:cNvPr id="122" name="Oval 9">
                  <a:extLst>
                    <a:ext uri="{FF2B5EF4-FFF2-40B4-BE49-F238E27FC236}">
                      <a16:creationId xmlns:a16="http://schemas.microsoft.com/office/drawing/2014/main" id="{296046BB-08C6-D944-BC95-E8C2D41EC58D}"/>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Freeform 122">
                  <a:extLst>
                    <a:ext uri="{FF2B5EF4-FFF2-40B4-BE49-F238E27FC236}">
                      <a16:creationId xmlns:a16="http://schemas.microsoft.com/office/drawing/2014/main" id="{92DF7C60-885A-154D-8DE6-A12478328A0C}"/>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24" name="Group 123">
                <a:extLst>
                  <a:ext uri="{FF2B5EF4-FFF2-40B4-BE49-F238E27FC236}">
                    <a16:creationId xmlns:a16="http://schemas.microsoft.com/office/drawing/2014/main" id="{C230AD49-0E3F-1E4D-8424-1F0E99152769}"/>
                  </a:ext>
                </a:extLst>
              </p:cNvPr>
              <p:cNvGrpSpPr/>
              <p:nvPr/>
            </p:nvGrpSpPr>
            <p:grpSpPr>
              <a:xfrm>
                <a:off x="4531315" y="3212963"/>
                <a:ext cx="266209" cy="520097"/>
                <a:chOff x="3133229" y="1458228"/>
                <a:chExt cx="1930794" cy="3772230"/>
              </a:xfrm>
              <a:solidFill>
                <a:srgbClr val="D15927"/>
              </a:solidFill>
            </p:grpSpPr>
            <p:sp>
              <p:nvSpPr>
                <p:cNvPr id="125" name="Oval 9">
                  <a:extLst>
                    <a:ext uri="{FF2B5EF4-FFF2-40B4-BE49-F238E27FC236}">
                      <a16:creationId xmlns:a16="http://schemas.microsoft.com/office/drawing/2014/main" id="{9242C2DD-132B-864F-B67F-1CD0CC90452C}"/>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Freeform 125">
                  <a:extLst>
                    <a:ext uri="{FF2B5EF4-FFF2-40B4-BE49-F238E27FC236}">
                      <a16:creationId xmlns:a16="http://schemas.microsoft.com/office/drawing/2014/main" id="{D387F22B-371B-E746-98F5-19BD5C4D0579}"/>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27" name="Group 126">
                <a:extLst>
                  <a:ext uri="{FF2B5EF4-FFF2-40B4-BE49-F238E27FC236}">
                    <a16:creationId xmlns:a16="http://schemas.microsoft.com/office/drawing/2014/main" id="{D8F76829-231D-C444-A37E-322E4427B227}"/>
                  </a:ext>
                </a:extLst>
              </p:cNvPr>
              <p:cNvGrpSpPr/>
              <p:nvPr/>
            </p:nvGrpSpPr>
            <p:grpSpPr>
              <a:xfrm>
                <a:off x="3805950" y="3270113"/>
                <a:ext cx="266209" cy="520097"/>
                <a:chOff x="3133229" y="1458228"/>
                <a:chExt cx="1930794" cy="3772230"/>
              </a:xfrm>
              <a:solidFill>
                <a:srgbClr val="D15927"/>
              </a:solidFill>
            </p:grpSpPr>
            <p:sp>
              <p:nvSpPr>
                <p:cNvPr id="128" name="Oval 9">
                  <a:extLst>
                    <a:ext uri="{FF2B5EF4-FFF2-40B4-BE49-F238E27FC236}">
                      <a16:creationId xmlns:a16="http://schemas.microsoft.com/office/drawing/2014/main" id="{7E49D792-F66F-3F4B-A1FB-7A9B5F30DBF8}"/>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Freeform 128">
                  <a:extLst>
                    <a:ext uri="{FF2B5EF4-FFF2-40B4-BE49-F238E27FC236}">
                      <a16:creationId xmlns:a16="http://schemas.microsoft.com/office/drawing/2014/main" id="{5C9E7C4C-E76C-074B-97D6-5783F53C27AD}"/>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30" name="Group 129">
                <a:extLst>
                  <a:ext uri="{FF2B5EF4-FFF2-40B4-BE49-F238E27FC236}">
                    <a16:creationId xmlns:a16="http://schemas.microsoft.com/office/drawing/2014/main" id="{ABD087FA-CACE-6A44-9936-F719A67C584C}"/>
                  </a:ext>
                </a:extLst>
              </p:cNvPr>
              <p:cNvGrpSpPr/>
              <p:nvPr/>
            </p:nvGrpSpPr>
            <p:grpSpPr>
              <a:xfrm>
                <a:off x="3946627" y="3876782"/>
                <a:ext cx="266209" cy="520097"/>
                <a:chOff x="3133229" y="1458228"/>
                <a:chExt cx="1930794" cy="3772230"/>
              </a:xfrm>
              <a:solidFill>
                <a:srgbClr val="D15927"/>
              </a:solidFill>
            </p:grpSpPr>
            <p:sp>
              <p:nvSpPr>
                <p:cNvPr id="131" name="Oval 9">
                  <a:extLst>
                    <a:ext uri="{FF2B5EF4-FFF2-40B4-BE49-F238E27FC236}">
                      <a16:creationId xmlns:a16="http://schemas.microsoft.com/office/drawing/2014/main" id="{A6E8C3E2-5D31-0848-93B6-482F7CC20FCC}"/>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Freeform 131">
                  <a:extLst>
                    <a:ext uri="{FF2B5EF4-FFF2-40B4-BE49-F238E27FC236}">
                      <a16:creationId xmlns:a16="http://schemas.microsoft.com/office/drawing/2014/main" id="{D44547A7-1667-5542-ACEF-A6CD81A2FF83}"/>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33" name="Group 132">
                <a:extLst>
                  <a:ext uri="{FF2B5EF4-FFF2-40B4-BE49-F238E27FC236}">
                    <a16:creationId xmlns:a16="http://schemas.microsoft.com/office/drawing/2014/main" id="{A208EFA1-A722-FB4D-ADB6-B4421E9A9D60}"/>
                  </a:ext>
                </a:extLst>
              </p:cNvPr>
              <p:cNvGrpSpPr/>
              <p:nvPr/>
            </p:nvGrpSpPr>
            <p:grpSpPr>
              <a:xfrm>
                <a:off x="4592862" y="3876782"/>
                <a:ext cx="266209" cy="520097"/>
                <a:chOff x="3133229" y="1458228"/>
                <a:chExt cx="1930794" cy="3772230"/>
              </a:xfrm>
              <a:solidFill>
                <a:srgbClr val="D15927"/>
              </a:solidFill>
            </p:grpSpPr>
            <p:sp>
              <p:nvSpPr>
                <p:cNvPr id="134" name="Oval 9">
                  <a:extLst>
                    <a:ext uri="{FF2B5EF4-FFF2-40B4-BE49-F238E27FC236}">
                      <a16:creationId xmlns:a16="http://schemas.microsoft.com/office/drawing/2014/main" id="{21815024-DD72-B844-91EF-95E49AF71F08}"/>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Freeform 134">
                  <a:extLst>
                    <a:ext uri="{FF2B5EF4-FFF2-40B4-BE49-F238E27FC236}">
                      <a16:creationId xmlns:a16="http://schemas.microsoft.com/office/drawing/2014/main" id="{04C4E0AC-AAD8-DD48-9FC5-2252E1E00B76}"/>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36" name="Group 135">
                <a:extLst>
                  <a:ext uri="{FF2B5EF4-FFF2-40B4-BE49-F238E27FC236}">
                    <a16:creationId xmlns:a16="http://schemas.microsoft.com/office/drawing/2014/main" id="{43F24520-8BFD-5C4A-A713-8D591ED4F609}"/>
                  </a:ext>
                </a:extLst>
              </p:cNvPr>
              <p:cNvGrpSpPr/>
              <p:nvPr/>
            </p:nvGrpSpPr>
            <p:grpSpPr>
              <a:xfrm>
                <a:off x="5265473" y="3863593"/>
                <a:ext cx="266209" cy="520097"/>
                <a:chOff x="3133229" y="1458228"/>
                <a:chExt cx="1930794" cy="3772230"/>
              </a:xfrm>
              <a:solidFill>
                <a:srgbClr val="D15927"/>
              </a:solidFill>
            </p:grpSpPr>
            <p:sp>
              <p:nvSpPr>
                <p:cNvPr id="137" name="Oval 9">
                  <a:extLst>
                    <a:ext uri="{FF2B5EF4-FFF2-40B4-BE49-F238E27FC236}">
                      <a16:creationId xmlns:a16="http://schemas.microsoft.com/office/drawing/2014/main" id="{26C8B591-771C-F14A-932C-A08729EC7B4A}"/>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Freeform 137">
                  <a:extLst>
                    <a:ext uri="{FF2B5EF4-FFF2-40B4-BE49-F238E27FC236}">
                      <a16:creationId xmlns:a16="http://schemas.microsoft.com/office/drawing/2014/main" id="{956513D6-5CA2-964B-BD69-8DFD777A512E}"/>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39" name="Group 138">
                <a:extLst>
                  <a:ext uri="{FF2B5EF4-FFF2-40B4-BE49-F238E27FC236}">
                    <a16:creationId xmlns:a16="http://schemas.microsoft.com/office/drawing/2014/main" id="{A223AAB1-9974-6E4D-AD60-A696100E1D87}"/>
                  </a:ext>
                </a:extLst>
              </p:cNvPr>
              <p:cNvGrpSpPr/>
              <p:nvPr/>
            </p:nvGrpSpPr>
            <p:grpSpPr>
              <a:xfrm>
                <a:off x="5621562" y="3889970"/>
                <a:ext cx="266209" cy="520097"/>
                <a:chOff x="3133229" y="1458228"/>
                <a:chExt cx="1930794" cy="3772230"/>
              </a:xfrm>
              <a:solidFill>
                <a:srgbClr val="D15927"/>
              </a:solidFill>
            </p:grpSpPr>
            <p:sp>
              <p:nvSpPr>
                <p:cNvPr id="140" name="Oval 9">
                  <a:extLst>
                    <a:ext uri="{FF2B5EF4-FFF2-40B4-BE49-F238E27FC236}">
                      <a16:creationId xmlns:a16="http://schemas.microsoft.com/office/drawing/2014/main" id="{B6C1AC8B-7C0B-574B-9C94-74DEF533236C}"/>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Freeform 140">
                  <a:extLst>
                    <a:ext uri="{FF2B5EF4-FFF2-40B4-BE49-F238E27FC236}">
                      <a16:creationId xmlns:a16="http://schemas.microsoft.com/office/drawing/2014/main" id="{1489E1F2-B1FC-864B-BAE1-5A67F35AC152}"/>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42" name="Group 141">
                <a:extLst>
                  <a:ext uri="{FF2B5EF4-FFF2-40B4-BE49-F238E27FC236}">
                    <a16:creationId xmlns:a16="http://schemas.microsoft.com/office/drawing/2014/main" id="{8406DF4E-9242-8D46-AA41-160F0C58957C}"/>
                  </a:ext>
                </a:extLst>
              </p:cNvPr>
              <p:cNvGrpSpPr/>
              <p:nvPr/>
            </p:nvGrpSpPr>
            <p:grpSpPr>
              <a:xfrm>
                <a:off x="5568808" y="3256923"/>
                <a:ext cx="266209" cy="520097"/>
                <a:chOff x="3133229" y="1458228"/>
                <a:chExt cx="1930794" cy="3772230"/>
              </a:xfrm>
              <a:solidFill>
                <a:srgbClr val="D15927"/>
              </a:solidFill>
            </p:grpSpPr>
            <p:sp>
              <p:nvSpPr>
                <p:cNvPr id="143" name="Oval 9">
                  <a:extLst>
                    <a:ext uri="{FF2B5EF4-FFF2-40B4-BE49-F238E27FC236}">
                      <a16:creationId xmlns:a16="http://schemas.microsoft.com/office/drawing/2014/main" id="{FFC19EC2-271D-C246-A13D-55D3F59739D4}"/>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Freeform 143">
                  <a:extLst>
                    <a:ext uri="{FF2B5EF4-FFF2-40B4-BE49-F238E27FC236}">
                      <a16:creationId xmlns:a16="http://schemas.microsoft.com/office/drawing/2014/main" id="{02E2844A-3E7F-8940-AD20-52A4D639A7E8}"/>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45" name="Group 144">
                <a:extLst>
                  <a:ext uri="{FF2B5EF4-FFF2-40B4-BE49-F238E27FC236}">
                    <a16:creationId xmlns:a16="http://schemas.microsoft.com/office/drawing/2014/main" id="{04331876-FA72-F443-BF46-39C6F59F9FD8}"/>
                  </a:ext>
                </a:extLst>
              </p:cNvPr>
              <p:cNvGrpSpPr/>
              <p:nvPr/>
            </p:nvGrpSpPr>
            <p:grpSpPr>
              <a:xfrm>
                <a:off x="5511658" y="4496638"/>
                <a:ext cx="266209" cy="520097"/>
                <a:chOff x="3133229" y="1458228"/>
                <a:chExt cx="1930794" cy="3772230"/>
              </a:xfrm>
              <a:solidFill>
                <a:srgbClr val="D15927"/>
              </a:solidFill>
            </p:grpSpPr>
            <p:sp>
              <p:nvSpPr>
                <p:cNvPr id="146" name="Oval 9">
                  <a:extLst>
                    <a:ext uri="{FF2B5EF4-FFF2-40B4-BE49-F238E27FC236}">
                      <a16:creationId xmlns:a16="http://schemas.microsoft.com/office/drawing/2014/main" id="{4E21E0F2-410F-F344-8C95-CCFE776B5443}"/>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Freeform 146">
                  <a:extLst>
                    <a:ext uri="{FF2B5EF4-FFF2-40B4-BE49-F238E27FC236}">
                      <a16:creationId xmlns:a16="http://schemas.microsoft.com/office/drawing/2014/main" id="{ECB16757-A901-4241-BD5C-F8E193A8C4B7}"/>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48" name="Group 147">
                <a:extLst>
                  <a:ext uri="{FF2B5EF4-FFF2-40B4-BE49-F238E27FC236}">
                    <a16:creationId xmlns:a16="http://schemas.microsoft.com/office/drawing/2014/main" id="{217B79D2-66F4-BA4F-8951-641B5F7E9F33}"/>
                  </a:ext>
                </a:extLst>
              </p:cNvPr>
              <p:cNvGrpSpPr/>
              <p:nvPr/>
            </p:nvGrpSpPr>
            <p:grpSpPr>
              <a:xfrm>
                <a:off x="4803877" y="4496638"/>
                <a:ext cx="266209" cy="520097"/>
                <a:chOff x="3133229" y="1458228"/>
                <a:chExt cx="1930794" cy="3772230"/>
              </a:xfrm>
              <a:solidFill>
                <a:srgbClr val="D15927"/>
              </a:solidFill>
            </p:grpSpPr>
            <p:sp>
              <p:nvSpPr>
                <p:cNvPr id="149" name="Oval 9">
                  <a:extLst>
                    <a:ext uri="{FF2B5EF4-FFF2-40B4-BE49-F238E27FC236}">
                      <a16:creationId xmlns:a16="http://schemas.microsoft.com/office/drawing/2014/main" id="{99569E31-83AB-0546-9223-17BB002BFDA8}"/>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Freeform 149">
                  <a:extLst>
                    <a:ext uri="{FF2B5EF4-FFF2-40B4-BE49-F238E27FC236}">
                      <a16:creationId xmlns:a16="http://schemas.microsoft.com/office/drawing/2014/main" id="{ADE933AB-68CC-1743-A15E-58BBAAC10A85}"/>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51" name="Group 150">
                <a:extLst>
                  <a:ext uri="{FF2B5EF4-FFF2-40B4-BE49-F238E27FC236}">
                    <a16:creationId xmlns:a16="http://schemas.microsoft.com/office/drawing/2014/main" id="{7DC2D030-D05A-0947-A881-94F84B567270}"/>
                  </a:ext>
                </a:extLst>
              </p:cNvPr>
              <p:cNvGrpSpPr/>
              <p:nvPr/>
            </p:nvGrpSpPr>
            <p:grpSpPr>
              <a:xfrm>
                <a:off x="6298570" y="3824027"/>
                <a:ext cx="266209" cy="520097"/>
                <a:chOff x="3133229" y="1458228"/>
                <a:chExt cx="1930794" cy="3772230"/>
              </a:xfrm>
              <a:solidFill>
                <a:srgbClr val="D15927"/>
              </a:solidFill>
            </p:grpSpPr>
            <p:sp>
              <p:nvSpPr>
                <p:cNvPr id="152" name="Oval 9">
                  <a:extLst>
                    <a:ext uri="{FF2B5EF4-FFF2-40B4-BE49-F238E27FC236}">
                      <a16:creationId xmlns:a16="http://schemas.microsoft.com/office/drawing/2014/main" id="{A10F9DE7-FD0D-9E42-9A16-F69DDC903F2C}"/>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Freeform 152">
                  <a:extLst>
                    <a:ext uri="{FF2B5EF4-FFF2-40B4-BE49-F238E27FC236}">
                      <a16:creationId xmlns:a16="http://schemas.microsoft.com/office/drawing/2014/main" id="{F96A887C-8553-494B-8C6B-EDBE0EC1A013}"/>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54" name="Group 153">
                <a:extLst>
                  <a:ext uri="{FF2B5EF4-FFF2-40B4-BE49-F238E27FC236}">
                    <a16:creationId xmlns:a16="http://schemas.microsoft.com/office/drawing/2014/main" id="{3D5DA8FE-75FA-8549-9DAF-581925A3E8D1}"/>
                  </a:ext>
                </a:extLst>
              </p:cNvPr>
              <p:cNvGrpSpPr/>
              <p:nvPr/>
            </p:nvGrpSpPr>
            <p:grpSpPr>
              <a:xfrm>
                <a:off x="6254608" y="3208565"/>
                <a:ext cx="266209" cy="520097"/>
                <a:chOff x="3133229" y="1458228"/>
                <a:chExt cx="1930794" cy="3772230"/>
              </a:xfrm>
              <a:solidFill>
                <a:srgbClr val="D15927"/>
              </a:solidFill>
            </p:grpSpPr>
            <p:sp>
              <p:nvSpPr>
                <p:cNvPr id="155" name="Oval 9">
                  <a:extLst>
                    <a:ext uri="{FF2B5EF4-FFF2-40B4-BE49-F238E27FC236}">
                      <a16:creationId xmlns:a16="http://schemas.microsoft.com/office/drawing/2014/main" id="{F65FC74E-C3DC-834C-8EB3-4CADC6329C37}"/>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Freeform 155">
                  <a:extLst>
                    <a:ext uri="{FF2B5EF4-FFF2-40B4-BE49-F238E27FC236}">
                      <a16:creationId xmlns:a16="http://schemas.microsoft.com/office/drawing/2014/main" id="{7313F80D-8C22-2047-9AA4-DF5D8083A030}"/>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57" name="Group 156">
                <a:extLst>
                  <a:ext uri="{FF2B5EF4-FFF2-40B4-BE49-F238E27FC236}">
                    <a16:creationId xmlns:a16="http://schemas.microsoft.com/office/drawing/2014/main" id="{A287A3A8-818E-B846-8FC0-8762BFB96BD6}"/>
                  </a:ext>
                </a:extLst>
              </p:cNvPr>
              <p:cNvGrpSpPr/>
              <p:nvPr/>
            </p:nvGrpSpPr>
            <p:grpSpPr>
              <a:xfrm>
                <a:off x="6619489" y="2184261"/>
                <a:ext cx="266209" cy="520097"/>
                <a:chOff x="3133229" y="1458228"/>
                <a:chExt cx="1930794" cy="3772230"/>
              </a:xfrm>
              <a:solidFill>
                <a:srgbClr val="D15927"/>
              </a:solidFill>
            </p:grpSpPr>
            <p:sp>
              <p:nvSpPr>
                <p:cNvPr id="158" name="Oval 9">
                  <a:extLst>
                    <a:ext uri="{FF2B5EF4-FFF2-40B4-BE49-F238E27FC236}">
                      <a16:creationId xmlns:a16="http://schemas.microsoft.com/office/drawing/2014/main" id="{6C168DBD-4A96-0B44-AFD1-2E2959F87AE3}"/>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Freeform 158">
                  <a:extLst>
                    <a:ext uri="{FF2B5EF4-FFF2-40B4-BE49-F238E27FC236}">
                      <a16:creationId xmlns:a16="http://schemas.microsoft.com/office/drawing/2014/main" id="{DAF81736-5862-0942-8F54-309FE7865047}"/>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60" name="Group 159">
                <a:extLst>
                  <a:ext uri="{FF2B5EF4-FFF2-40B4-BE49-F238E27FC236}">
                    <a16:creationId xmlns:a16="http://schemas.microsoft.com/office/drawing/2014/main" id="{14A7A04A-8B1B-F14C-BBE4-113137256DFC}"/>
                  </a:ext>
                </a:extLst>
              </p:cNvPr>
              <p:cNvGrpSpPr/>
              <p:nvPr/>
            </p:nvGrpSpPr>
            <p:grpSpPr>
              <a:xfrm>
                <a:off x="6377701" y="2610688"/>
                <a:ext cx="266209" cy="520097"/>
                <a:chOff x="3133229" y="1458228"/>
                <a:chExt cx="1930794" cy="3772230"/>
              </a:xfrm>
              <a:solidFill>
                <a:srgbClr val="D15927"/>
              </a:solidFill>
            </p:grpSpPr>
            <p:sp>
              <p:nvSpPr>
                <p:cNvPr id="161" name="Oval 9">
                  <a:extLst>
                    <a:ext uri="{FF2B5EF4-FFF2-40B4-BE49-F238E27FC236}">
                      <a16:creationId xmlns:a16="http://schemas.microsoft.com/office/drawing/2014/main" id="{C76C86B3-750C-BA4D-B60E-C21687797436}"/>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Freeform 161">
                  <a:extLst>
                    <a:ext uri="{FF2B5EF4-FFF2-40B4-BE49-F238E27FC236}">
                      <a16:creationId xmlns:a16="http://schemas.microsoft.com/office/drawing/2014/main" id="{78EC1A16-D072-BE49-A507-86881FD08D52}"/>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63" name="Group 162">
                <a:extLst>
                  <a:ext uri="{FF2B5EF4-FFF2-40B4-BE49-F238E27FC236}">
                    <a16:creationId xmlns:a16="http://schemas.microsoft.com/office/drawing/2014/main" id="{998C7682-6166-B54A-B63D-A164B4CB1DD5}"/>
                  </a:ext>
                </a:extLst>
              </p:cNvPr>
              <p:cNvGrpSpPr/>
              <p:nvPr/>
            </p:nvGrpSpPr>
            <p:grpSpPr>
              <a:xfrm>
                <a:off x="7120651" y="2021604"/>
                <a:ext cx="266209" cy="520097"/>
                <a:chOff x="3133229" y="1458228"/>
                <a:chExt cx="1930794" cy="3772230"/>
              </a:xfrm>
              <a:solidFill>
                <a:srgbClr val="D15927"/>
              </a:solidFill>
            </p:grpSpPr>
            <p:sp>
              <p:nvSpPr>
                <p:cNvPr id="164" name="Oval 9">
                  <a:extLst>
                    <a:ext uri="{FF2B5EF4-FFF2-40B4-BE49-F238E27FC236}">
                      <a16:creationId xmlns:a16="http://schemas.microsoft.com/office/drawing/2014/main" id="{3E81E6C2-6161-5842-8C62-D6A09E0C0B33}"/>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Freeform 164">
                  <a:extLst>
                    <a:ext uri="{FF2B5EF4-FFF2-40B4-BE49-F238E27FC236}">
                      <a16:creationId xmlns:a16="http://schemas.microsoft.com/office/drawing/2014/main" id="{EC5ABAFC-34DD-DD48-9C3B-6290AD9A4562}"/>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66" name="Group 165">
                <a:extLst>
                  <a:ext uri="{FF2B5EF4-FFF2-40B4-BE49-F238E27FC236}">
                    <a16:creationId xmlns:a16="http://schemas.microsoft.com/office/drawing/2014/main" id="{FCF130C2-53BC-074B-B4A2-4094FFA0978D}"/>
                  </a:ext>
                </a:extLst>
              </p:cNvPr>
              <p:cNvGrpSpPr/>
              <p:nvPr/>
            </p:nvGrpSpPr>
            <p:grpSpPr>
              <a:xfrm>
                <a:off x="7758094" y="2228224"/>
                <a:ext cx="266209" cy="520097"/>
                <a:chOff x="3133229" y="1458228"/>
                <a:chExt cx="1930794" cy="3772230"/>
              </a:xfrm>
              <a:solidFill>
                <a:srgbClr val="D15927"/>
              </a:solidFill>
            </p:grpSpPr>
            <p:sp>
              <p:nvSpPr>
                <p:cNvPr id="167" name="Oval 9">
                  <a:extLst>
                    <a:ext uri="{FF2B5EF4-FFF2-40B4-BE49-F238E27FC236}">
                      <a16:creationId xmlns:a16="http://schemas.microsoft.com/office/drawing/2014/main" id="{6D7A6EF3-5188-D94F-B94E-C24D7547A87B}"/>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Freeform 167">
                  <a:extLst>
                    <a:ext uri="{FF2B5EF4-FFF2-40B4-BE49-F238E27FC236}">
                      <a16:creationId xmlns:a16="http://schemas.microsoft.com/office/drawing/2014/main" id="{EA059CB8-68E8-5849-88F4-2D790F37B92A}"/>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69" name="Group 168">
                <a:extLst>
                  <a:ext uri="{FF2B5EF4-FFF2-40B4-BE49-F238E27FC236}">
                    <a16:creationId xmlns:a16="http://schemas.microsoft.com/office/drawing/2014/main" id="{B5B69391-E4E5-3640-AE62-97BA0F184AEE}"/>
                  </a:ext>
                </a:extLst>
              </p:cNvPr>
              <p:cNvGrpSpPr/>
              <p:nvPr/>
            </p:nvGrpSpPr>
            <p:grpSpPr>
              <a:xfrm>
                <a:off x="8320802" y="2861270"/>
                <a:ext cx="266209" cy="520097"/>
                <a:chOff x="3133229" y="1458228"/>
                <a:chExt cx="1930794" cy="3772230"/>
              </a:xfrm>
              <a:solidFill>
                <a:srgbClr val="D15927"/>
              </a:solidFill>
            </p:grpSpPr>
            <p:sp>
              <p:nvSpPr>
                <p:cNvPr id="170" name="Oval 9">
                  <a:extLst>
                    <a:ext uri="{FF2B5EF4-FFF2-40B4-BE49-F238E27FC236}">
                      <a16:creationId xmlns:a16="http://schemas.microsoft.com/office/drawing/2014/main" id="{6EE376CF-2F44-0943-9835-A7102F6E688D}"/>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Freeform 170">
                  <a:extLst>
                    <a:ext uri="{FF2B5EF4-FFF2-40B4-BE49-F238E27FC236}">
                      <a16:creationId xmlns:a16="http://schemas.microsoft.com/office/drawing/2014/main" id="{61CC5D03-34C2-AB40-AD5E-EFE2C31F4086}"/>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72" name="Group 171">
                <a:extLst>
                  <a:ext uri="{FF2B5EF4-FFF2-40B4-BE49-F238E27FC236}">
                    <a16:creationId xmlns:a16="http://schemas.microsoft.com/office/drawing/2014/main" id="{612BCA60-7AE7-EC48-813B-0ADCD24CCBD6}"/>
                  </a:ext>
                </a:extLst>
              </p:cNvPr>
              <p:cNvGrpSpPr/>
              <p:nvPr/>
            </p:nvGrpSpPr>
            <p:grpSpPr>
              <a:xfrm>
                <a:off x="7973506" y="3063493"/>
                <a:ext cx="266209" cy="520097"/>
                <a:chOff x="3133229" y="1458228"/>
                <a:chExt cx="1930794" cy="3772230"/>
              </a:xfrm>
              <a:solidFill>
                <a:srgbClr val="D15927"/>
              </a:solidFill>
            </p:grpSpPr>
            <p:sp>
              <p:nvSpPr>
                <p:cNvPr id="173" name="Oval 9">
                  <a:extLst>
                    <a:ext uri="{FF2B5EF4-FFF2-40B4-BE49-F238E27FC236}">
                      <a16:creationId xmlns:a16="http://schemas.microsoft.com/office/drawing/2014/main" id="{2ED0EB24-3DE8-AC45-AAB5-B0EC5C9A5096}"/>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Freeform 173">
                  <a:extLst>
                    <a:ext uri="{FF2B5EF4-FFF2-40B4-BE49-F238E27FC236}">
                      <a16:creationId xmlns:a16="http://schemas.microsoft.com/office/drawing/2014/main" id="{CDB6EA32-04FA-8C43-9551-6EDB4A62BDAC}"/>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75" name="Group 174">
                <a:extLst>
                  <a:ext uri="{FF2B5EF4-FFF2-40B4-BE49-F238E27FC236}">
                    <a16:creationId xmlns:a16="http://schemas.microsoft.com/office/drawing/2014/main" id="{85431A70-87DF-884D-A849-705B1C37BB5A}"/>
                  </a:ext>
                </a:extLst>
              </p:cNvPr>
              <p:cNvGrpSpPr/>
              <p:nvPr/>
            </p:nvGrpSpPr>
            <p:grpSpPr>
              <a:xfrm>
                <a:off x="7999883" y="3749293"/>
                <a:ext cx="266209" cy="520097"/>
                <a:chOff x="3133229" y="1458228"/>
                <a:chExt cx="1930794" cy="3772230"/>
              </a:xfrm>
              <a:solidFill>
                <a:srgbClr val="D15927"/>
              </a:solidFill>
            </p:grpSpPr>
            <p:sp>
              <p:nvSpPr>
                <p:cNvPr id="176" name="Oval 9">
                  <a:extLst>
                    <a:ext uri="{FF2B5EF4-FFF2-40B4-BE49-F238E27FC236}">
                      <a16:creationId xmlns:a16="http://schemas.microsoft.com/office/drawing/2014/main" id="{C7B18A0E-9A34-DB46-A9EA-8EE5468342D7}"/>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Freeform 176">
                  <a:extLst>
                    <a:ext uri="{FF2B5EF4-FFF2-40B4-BE49-F238E27FC236}">
                      <a16:creationId xmlns:a16="http://schemas.microsoft.com/office/drawing/2014/main" id="{EB022277-87FC-1249-ADDC-9B6D4E83723D}"/>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78" name="Group 177">
                <a:extLst>
                  <a:ext uri="{FF2B5EF4-FFF2-40B4-BE49-F238E27FC236}">
                    <a16:creationId xmlns:a16="http://schemas.microsoft.com/office/drawing/2014/main" id="{AA44BC0E-CE82-4C49-91BC-EE54CBB10539}"/>
                  </a:ext>
                </a:extLst>
              </p:cNvPr>
              <p:cNvGrpSpPr/>
              <p:nvPr/>
            </p:nvGrpSpPr>
            <p:grpSpPr>
              <a:xfrm>
                <a:off x="7753698" y="3423978"/>
                <a:ext cx="266209" cy="520097"/>
                <a:chOff x="3133229" y="1458228"/>
                <a:chExt cx="1930794" cy="3772230"/>
              </a:xfrm>
              <a:solidFill>
                <a:srgbClr val="D15927"/>
              </a:solidFill>
            </p:grpSpPr>
            <p:sp>
              <p:nvSpPr>
                <p:cNvPr id="179" name="Oval 9">
                  <a:extLst>
                    <a:ext uri="{FF2B5EF4-FFF2-40B4-BE49-F238E27FC236}">
                      <a16:creationId xmlns:a16="http://schemas.microsoft.com/office/drawing/2014/main" id="{9C0F16F8-CFB3-5A47-AB58-38EFD9616779}"/>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Freeform 179">
                  <a:extLst>
                    <a:ext uri="{FF2B5EF4-FFF2-40B4-BE49-F238E27FC236}">
                      <a16:creationId xmlns:a16="http://schemas.microsoft.com/office/drawing/2014/main" id="{F1BE359F-687E-5248-8BA2-A8B8FD4FE6C1}"/>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81" name="Group 180">
                <a:extLst>
                  <a:ext uri="{FF2B5EF4-FFF2-40B4-BE49-F238E27FC236}">
                    <a16:creationId xmlns:a16="http://schemas.microsoft.com/office/drawing/2014/main" id="{C6DF9FCB-D3A2-4447-889E-A13B7C1924C6}"/>
                  </a:ext>
                </a:extLst>
              </p:cNvPr>
              <p:cNvGrpSpPr/>
              <p:nvPr/>
            </p:nvGrpSpPr>
            <p:grpSpPr>
              <a:xfrm>
                <a:off x="7278913" y="2676632"/>
                <a:ext cx="266209" cy="520097"/>
                <a:chOff x="3133229" y="1458228"/>
                <a:chExt cx="1930794" cy="3772230"/>
              </a:xfrm>
              <a:solidFill>
                <a:srgbClr val="D15927"/>
              </a:solidFill>
            </p:grpSpPr>
            <p:sp>
              <p:nvSpPr>
                <p:cNvPr id="182" name="Oval 9">
                  <a:extLst>
                    <a:ext uri="{FF2B5EF4-FFF2-40B4-BE49-F238E27FC236}">
                      <a16:creationId xmlns:a16="http://schemas.microsoft.com/office/drawing/2014/main" id="{3EA15477-4DC5-2C4F-B441-FC9AD0434371}"/>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Freeform 182">
                  <a:extLst>
                    <a:ext uri="{FF2B5EF4-FFF2-40B4-BE49-F238E27FC236}">
                      <a16:creationId xmlns:a16="http://schemas.microsoft.com/office/drawing/2014/main" id="{0ED9BC66-CBE0-CE4E-8FE5-EAE02F975381}"/>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84" name="Group 183">
                <a:extLst>
                  <a:ext uri="{FF2B5EF4-FFF2-40B4-BE49-F238E27FC236}">
                    <a16:creationId xmlns:a16="http://schemas.microsoft.com/office/drawing/2014/main" id="{FF700B40-FD1E-BE4A-9FC9-CABB347F1B8B}"/>
                  </a:ext>
                </a:extLst>
              </p:cNvPr>
              <p:cNvGrpSpPr/>
              <p:nvPr/>
            </p:nvGrpSpPr>
            <p:grpSpPr>
              <a:xfrm>
                <a:off x="7186594" y="3806444"/>
                <a:ext cx="266209" cy="520097"/>
                <a:chOff x="3133229" y="1458228"/>
                <a:chExt cx="1930794" cy="3772230"/>
              </a:xfrm>
              <a:solidFill>
                <a:srgbClr val="D15927"/>
              </a:solidFill>
            </p:grpSpPr>
            <p:sp>
              <p:nvSpPr>
                <p:cNvPr id="185" name="Oval 9">
                  <a:extLst>
                    <a:ext uri="{FF2B5EF4-FFF2-40B4-BE49-F238E27FC236}">
                      <a16:creationId xmlns:a16="http://schemas.microsoft.com/office/drawing/2014/main" id="{E258AFB8-FDF8-E942-8CE2-E0A19E1DD2E5}"/>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6" name="Freeform 185">
                  <a:extLst>
                    <a:ext uri="{FF2B5EF4-FFF2-40B4-BE49-F238E27FC236}">
                      <a16:creationId xmlns:a16="http://schemas.microsoft.com/office/drawing/2014/main" id="{CAC424C7-2231-5E4E-A3B7-7238D43C4DD9}"/>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87" name="Group 186">
                <a:extLst>
                  <a:ext uri="{FF2B5EF4-FFF2-40B4-BE49-F238E27FC236}">
                    <a16:creationId xmlns:a16="http://schemas.microsoft.com/office/drawing/2014/main" id="{AC8DEC2A-F6EC-F641-9F93-EEC900282CA6}"/>
                  </a:ext>
                </a:extLst>
              </p:cNvPr>
              <p:cNvGrpSpPr/>
              <p:nvPr/>
            </p:nvGrpSpPr>
            <p:grpSpPr>
              <a:xfrm>
                <a:off x="7050314" y="4333983"/>
                <a:ext cx="266209" cy="520097"/>
                <a:chOff x="3133229" y="1458228"/>
                <a:chExt cx="1930794" cy="3772230"/>
              </a:xfrm>
              <a:solidFill>
                <a:srgbClr val="D15927"/>
              </a:solidFill>
            </p:grpSpPr>
            <p:sp>
              <p:nvSpPr>
                <p:cNvPr id="188" name="Oval 9">
                  <a:extLst>
                    <a:ext uri="{FF2B5EF4-FFF2-40B4-BE49-F238E27FC236}">
                      <a16:creationId xmlns:a16="http://schemas.microsoft.com/office/drawing/2014/main" id="{ECA6EAE3-F200-4048-AE8C-9358BD3D0205}"/>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Freeform 188">
                  <a:extLst>
                    <a:ext uri="{FF2B5EF4-FFF2-40B4-BE49-F238E27FC236}">
                      <a16:creationId xmlns:a16="http://schemas.microsoft.com/office/drawing/2014/main" id="{E2CB51AC-0873-7641-8775-B37990E3E608}"/>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0" name="Group 189">
                <a:extLst>
                  <a:ext uri="{FF2B5EF4-FFF2-40B4-BE49-F238E27FC236}">
                    <a16:creationId xmlns:a16="http://schemas.microsoft.com/office/drawing/2014/main" id="{841301B4-23B6-1B48-8FE7-3362708F5EE9}"/>
                  </a:ext>
                </a:extLst>
              </p:cNvPr>
              <p:cNvGrpSpPr/>
              <p:nvPr/>
            </p:nvGrpSpPr>
            <p:grpSpPr>
              <a:xfrm>
                <a:off x="6616314" y="3860883"/>
                <a:ext cx="266209" cy="515889"/>
                <a:chOff x="856434" y="1488752"/>
                <a:chExt cx="1930794" cy="3741707"/>
              </a:xfrm>
              <a:solidFill>
                <a:srgbClr val="0C8A7D"/>
              </a:solidFill>
            </p:grpSpPr>
            <p:sp>
              <p:nvSpPr>
                <p:cNvPr id="191" name="Freeform 190">
                  <a:extLst>
                    <a:ext uri="{FF2B5EF4-FFF2-40B4-BE49-F238E27FC236}">
                      <a16:creationId xmlns:a16="http://schemas.microsoft.com/office/drawing/2014/main" id="{1CCF44D8-E06B-0046-8E91-03621AE756D7}"/>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2" name="Freeform 191">
                  <a:extLst>
                    <a:ext uri="{FF2B5EF4-FFF2-40B4-BE49-F238E27FC236}">
                      <a16:creationId xmlns:a16="http://schemas.microsoft.com/office/drawing/2014/main" id="{94CD732A-03A8-404A-AC08-3ADDD558357A}"/>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grpSp>
    </p:spTree>
    <p:extLst>
      <p:ext uri="{BB962C8B-B14F-4D97-AF65-F5344CB8AC3E}">
        <p14:creationId xmlns:p14="http://schemas.microsoft.com/office/powerpoint/2010/main" val="20028587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a:extLst>
              <a:ext uri="{FF2B5EF4-FFF2-40B4-BE49-F238E27FC236}">
                <a16:creationId xmlns:a16="http://schemas.microsoft.com/office/drawing/2014/main" id="{EAE03E16-5C51-D346-AD1B-F4D2C369CB8D}"/>
              </a:ext>
            </a:extLst>
          </p:cNvPr>
          <p:cNvSpPr>
            <a:spLocks noGrp="1"/>
          </p:cNvSpPr>
          <p:nvPr>
            <p:ph type="title"/>
          </p:nvPr>
        </p:nvSpPr>
        <p:spPr>
          <a:xfrm>
            <a:off x="400887" y="231937"/>
            <a:ext cx="4058649" cy="824066"/>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Why Screen?</a:t>
            </a:r>
          </a:p>
        </p:txBody>
      </p:sp>
      <p:sp>
        <p:nvSpPr>
          <p:cNvPr id="182" name="Title 1">
            <a:extLst>
              <a:ext uri="{FF2B5EF4-FFF2-40B4-BE49-F238E27FC236}">
                <a16:creationId xmlns:a16="http://schemas.microsoft.com/office/drawing/2014/main" id="{D98818EC-E19B-2342-8B6B-12BDC3A9DCF8}"/>
              </a:ext>
            </a:extLst>
          </p:cNvPr>
          <p:cNvSpPr txBox="1">
            <a:spLocks/>
          </p:cNvSpPr>
          <p:nvPr/>
        </p:nvSpPr>
        <p:spPr>
          <a:xfrm>
            <a:off x="5094940" y="4887307"/>
            <a:ext cx="3976260" cy="569645"/>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r">
              <a:lnSpc>
                <a:spcPct val="100000"/>
              </a:lnSpc>
              <a:spcBef>
                <a:spcPts val="750"/>
              </a:spcBef>
            </a:pPr>
            <a:r>
              <a:rPr lang="en-US" altLang="en-US" sz="750" b="0" dirty="0">
                <a:solidFill>
                  <a:schemeClr val="tx1"/>
                </a:solidFill>
                <a:ea typeface="ＭＳ Ｐゴシック" panose="020B0600070205080204" pitchFamily="34" charset="-128"/>
                <a:cs typeface="Arial"/>
              </a:rPr>
              <a:t>Adapted from Macias, M. (2006) D-PIP Training Workshop</a:t>
            </a:r>
            <a:br>
              <a:rPr lang="en-US" altLang="en-US" sz="750" b="0" dirty="0">
                <a:solidFill>
                  <a:schemeClr val="tx1"/>
                </a:solidFill>
                <a:ea typeface="ＭＳ Ｐゴシック" panose="020B0600070205080204" pitchFamily="34" charset="-128"/>
                <a:cs typeface="Arial"/>
              </a:rPr>
            </a:br>
            <a:br>
              <a:rPr lang="en-US" altLang="en-US" sz="750" b="0" dirty="0">
                <a:solidFill>
                  <a:schemeClr val="tx1"/>
                </a:solidFill>
                <a:ea typeface="ＭＳ Ｐゴシック" panose="020B0600070205080204" pitchFamily="34" charset="-128"/>
                <a:cs typeface="Arial"/>
              </a:rPr>
            </a:br>
            <a:r>
              <a:rPr lang="en-US" altLang="en-US" sz="750" b="0" dirty="0">
                <a:solidFill>
                  <a:schemeClr val="tx1"/>
                </a:solidFill>
              </a:rPr>
              <a:t>Copyright © 2011 Paul H. Brookes Publishing Co., Inc. All rights reserved.</a:t>
            </a:r>
            <a:br>
              <a:rPr lang="en-US" altLang="en-US" sz="750" b="0" dirty="0">
                <a:solidFill>
                  <a:schemeClr val="tx1"/>
                </a:solidFill>
              </a:rPr>
            </a:br>
            <a:r>
              <a:rPr lang="en-US" altLang="en-US" sz="750" b="0" dirty="0" err="1">
                <a:solidFill>
                  <a:schemeClr val="tx1"/>
                </a:solidFill>
              </a:rPr>
              <a:t>www.agesandstages.com</a:t>
            </a:r>
            <a:endParaRPr lang="en-US" altLang="en-US" sz="750" b="0" dirty="0">
              <a:solidFill>
                <a:schemeClr val="tx1"/>
              </a:solidFill>
            </a:endParaRPr>
          </a:p>
        </p:txBody>
      </p:sp>
      <p:grpSp>
        <p:nvGrpSpPr>
          <p:cNvPr id="6" name="Group 5">
            <a:extLst>
              <a:ext uri="{FF2B5EF4-FFF2-40B4-BE49-F238E27FC236}">
                <a16:creationId xmlns:a16="http://schemas.microsoft.com/office/drawing/2014/main" id="{E08DA91E-18A5-A441-9421-E32134F1FDA8}"/>
              </a:ext>
            </a:extLst>
          </p:cNvPr>
          <p:cNvGrpSpPr/>
          <p:nvPr/>
        </p:nvGrpSpPr>
        <p:grpSpPr>
          <a:xfrm>
            <a:off x="400889" y="1101508"/>
            <a:ext cx="8351879" cy="4293066"/>
            <a:chOff x="2022954" y="1665387"/>
            <a:chExt cx="8122239" cy="4175026"/>
          </a:xfrm>
        </p:grpSpPr>
        <p:sp>
          <p:nvSpPr>
            <p:cNvPr id="355" name="Oval 354">
              <a:extLst>
                <a:ext uri="{FF2B5EF4-FFF2-40B4-BE49-F238E27FC236}">
                  <a16:creationId xmlns:a16="http://schemas.microsoft.com/office/drawing/2014/main" id="{50FDE773-9183-9E41-91E3-DFFC357869C3}"/>
                </a:ext>
              </a:extLst>
            </p:cNvPr>
            <p:cNvSpPr/>
            <p:nvPr/>
          </p:nvSpPr>
          <p:spPr>
            <a:xfrm>
              <a:off x="5860422" y="2476857"/>
              <a:ext cx="2874145" cy="2874145"/>
            </a:xfrm>
            <a:prstGeom prst="ellipse">
              <a:avLst/>
            </a:prstGeom>
            <a:solidFill>
              <a:srgbClr val="D15927">
                <a:alpha val="189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a:extLst>
                <a:ext uri="{FF2B5EF4-FFF2-40B4-BE49-F238E27FC236}">
                  <a16:creationId xmlns:a16="http://schemas.microsoft.com/office/drawing/2014/main" id="{D13DF3FF-91AD-CF41-99E3-C0751C3FCDFA}"/>
                </a:ext>
              </a:extLst>
            </p:cNvPr>
            <p:cNvSpPr/>
            <p:nvPr/>
          </p:nvSpPr>
          <p:spPr>
            <a:xfrm>
              <a:off x="3393130" y="1993467"/>
              <a:ext cx="3846946" cy="3846946"/>
            </a:xfrm>
            <a:prstGeom prst="ellipse">
              <a:avLst/>
            </a:prstGeom>
            <a:solidFill>
              <a:srgbClr val="0C8A7D">
                <a:alpha val="189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4" name="Title 1">
              <a:extLst>
                <a:ext uri="{FF2B5EF4-FFF2-40B4-BE49-F238E27FC236}">
                  <a16:creationId xmlns:a16="http://schemas.microsoft.com/office/drawing/2014/main" id="{F6756446-F2B3-3445-8338-D8B5940AF6BE}"/>
                </a:ext>
              </a:extLst>
            </p:cNvPr>
            <p:cNvSpPr txBox="1">
              <a:spLocks/>
            </p:cNvSpPr>
            <p:nvPr/>
          </p:nvSpPr>
          <p:spPr>
            <a:xfrm>
              <a:off x="5890534" y="1665387"/>
              <a:ext cx="1961799" cy="443697"/>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spcBef>
                  <a:spcPts val="750"/>
                </a:spcBef>
              </a:pPr>
              <a:r>
                <a:rPr lang="en-US" altLang="en-US" sz="1500" b="0" dirty="0">
                  <a:solidFill>
                    <a:schemeClr val="tx1"/>
                  </a:solidFill>
                  <a:ea typeface="ＭＳ Ｐゴシック" panose="020B0600070205080204" pitchFamily="34" charset="-128"/>
                  <a:cs typeface="Arial"/>
                </a:rPr>
                <a:t>Under-detected</a:t>
              </a:r>
            </a:p>
          </p:txBody>
        </p:sp>
        <p:sp>
          <p:nvSpPr>
            <p:cNvPr id="185" name="Title 1">
              <a:extLst>
                <a:ext uri="{FF2B5EF4-FFF2-40B4-BE49-F238E27FC236}">
                  <a16:creationId xmlns:a16="http://schemas.microsoft.com/office/drawing/2014/main" id="{28F40249-AA9B-8E44-8884-083E883A7F31}"/>
                </a:ext>
              </a:extLst>
            </p:cNvPr>
            <p:cNvSpPr txBox="1">
              <a:spLocks/>
            </p:cNvSpPr>
            <p:nvPr/>
          </p:nvSpPr>
          <p:spPr>
            <a:xfrm>
              <a:off x="2022954" y="3354683"/>
              <a:ext cx="1292370" cy="781605"/>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lnSpc>
                  <a:spcPct val="100000"/>
                </a:lnSpc>
                <a:spcBef>
                  <a:spcPts val="750"/>
                </a:spcBef>
              </a:pPr>
              <a:r>
                <a:rPr lang="en-US" altLang="en-US" sz="1500" b="0" dirty="0">
                  <a:solidFill>
                    <a:schemeClr val="tx1"/>
                  </a:solidFill>
                  <a:ea typeface="ＭＳ Ｐゴシック" panose="020B0600070205080204" pitchFamily="34" charset="-128"/>
                  <a:cs typeface="Arial"/>
                </a:rPr>
                <a:t>Clearly</a:t>
              </a:r>
              <a:br>
                <a:rPr lang="en-US" altLang="en-US" sz="1500" b="0" dirty="0">
                  <a:solidFill>
                    <a:schemeClr val="tx1"/>
                  </a:solidFill>
                  <a:ea typeface="ＭＳ Ｐゴシック" panose="020B0600070205080204" pitchFamily="34" charset="-128"/>
                  <a:cs typeface="Arial"/>
                </a:rPr>
              </a:br>
              <a:r>
                <a:rPr lang="en-US" altLang="en-US" sz="1500" b="0" dirty="0">
                  <a:solidFill>
                    <a:schemeClr val="tx1"/>
                  </a:solidFill>
                  <a:ea typeface="ＭＳ Ｐゴシック" panose="020B0600070205080204" pitchFamily="34" charset="-128"/>
                  <a:cs typeface="Arial"/>
                </a:rPr>
                <a:t>Typical</a:t>
              </a:r>
            </a:p>
          </p:txBody>
        </p:sp>
        <p:sp>
          <p:nvSpPr>
            <p:cNvPr id="186" name="Title 1">
              <a:extLst>
                <a:ext uri="{FF2B5EF4-FFF2-40B4-BE49-F238E27FC236}">
                  <a16:creationId xmlns:a16="http://schemas.microsoft.com/office/drawing/2014/main" id="{4039B7B3-DDB7-8C43-A68A-8035E5B9C15A}"/>
                </a:ext>
              </a:extLst>
            </p:cNvPr>
            <p:cNvSpPr txBox="1">
              <a:spLocks/>
            </p:cNvSpPr>
            <p:nvPr/>
          </p:nvSpPr>
          <p:spPr>
            <a:xfrm>
              <a:off x="8852823" y="3354683"/>
              <a:ext cx="1292370" cy="781605"/>
            </a:xfrm>
            <a:prstGeom prst="rect">
              <a:avLst/>
            </a:prstGeom>
          </p:spPr>
          <p:txBody>
            <a:bodyPr vert="horz" lIns="43031" tIns="21515" rIns="43031" bIns="21515" rtlCol="0" anchor="ctr" anchorCtr="0">
              <a:noAutofit/>
            </a:bodyPr>
            <a:lstStyle>
              <a:lvl1pPr algn="l" defTabSz="914400" rtl="0" eaLnBrk="1" latinLnBrk="0" hangingPunct="1">
                <a:lnSpc>
                  <a:spcPct val="90000"/>
                </a:lnSpc>
                <a:spcBef>
                  <a:spcPct val="0"/>
                </a:spcBef>
                <a:buNone/>
                <a:defRPr sz="4000" b="1" i="0" kern="1200">
                  <a:solidFill>
                    <a:srgbClr val="6C297C"/>
                  </a:solidFill>
                  <a:latin typeface="Arial" panose="020B0604020202020204" pitchFamily="34" charset="0"/>
                  <a:ea typeface="+mj-ea"/>
                  <a:cs typeface="Arial" panose="020B0604020202020204" pitchFamily="34" charset="0"/>
                </a:defRPr>
              </a:lvl1pPr>
            </a:lstStyle>
            <a:p>
              <a:pPr algn="ctr">
                <a:lnSpc>
                  <a:spcPct val="100000"/>
                </a:lnSpc>
                <a:spcBef>
                  <a:spcPts val="750"/>
                </a:spcBef>
              </a:pPr>
              <a:r>
                <a:rPr lang="en-US" altLang="en-US" sz="1500" b="0" dirty="0">
                  <a:solidFill>
                    <a:schemeClr val="tx1"/>
                  </a:solidFill>
                  <a:ea typeface="ＭＳ Ｐゴシック" panose="020B0600070205080204" pitchFamily="34" charset="-128"/>
                  <a:cs typeface="Arial"/>
                </a:rPr>
                <a:t>Clearly</a:t>
              </a:r>
              <a:br>
                <a:rPr lang="en-US" altLang="en-US" sz="1500" b="0" dirty="0">
                  <a:solidFill>
                    <a:schemeClr val="tx1"/>
                  </a:solidFill>
                  <a:ea typeface="ＭＳ Ｐゴシック" panose="020B0600070205080204" pitchFamily="34" charset="-128"/>
                  <a:cs typeface="Arial"/>
                </a:rPr>
              </a:br>
              <a:r>
                <a:rPr lang="en-US" altLang="en-US" sz="1500" b="0" dirty="0">
                  <a:solidFill>
                    <a:schemeClr val="tx1"/>
                  </a:solidFill>
                  <a:ea typeface="ＭＳ Ｐゴシック" panose="020B0600070205080204" pitchFamily="34" charset="-128"/>
                  <a:cs typeface="Arial"/>
                </a:rPr>
                <a:t>Atypical</a:t>
              </a:r>
            </a:p>
          </p:txBody>
        </p:sp>
        <p:sp>
          <p:nvSpPr>
            <p:cNvPr id="187" name="Left-Right Arrow 186">
              <a:extLst>
                <a:ext uri="{FF2B5EF4-FFF2-40B4-BE49-F238E27FC236}">
                  <a16:creationId xmlns:a16="http://schemas.microsoft.com/office/drawing/2014/main" id="{2FDD7AB4-2FED-6F4A-AA3B-E4172FE88FF6}"/>
                </a:ext>
              </a:extLst>
            </p:cNvPr>
            <p:cNvSpPr/>
            <p:nvPr/>
          </p:nvSpPr>
          <p:spPr>
            <a:xfrm>
              <a:off x="3223166" y="3667985"/>
              <a:ext cx="5727717" cy="204188"/>
            </a:xfrm>
            <a:prstGeom prst="leftRightArrow">
              <a:avLst/>
            </a:prstGeom>
            <a:solidFill>
              <a:srgbClr val="78B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Down Arrow 187">
              <a:extLst>
                <a:ext uri="{FF2B5EF4-FFF2-40B4-BE49-F238E27FC236}">
                  <a16:creationId xmlns:a16="http://schemas.microsoft.com/office/drawing/2014/main" id="{806F2311-6D50-3243-ABC1-37B815AF276F}"/>
                </a:ext>
              </a:extLst>
            </p:cNvPr>
            <p:cNvSpPr/>
            <p:nvPr/>
          </p:nvSpPr>
          <p:spPr>
            <a:xfrm rot="1009248">
              <a:off x="6702408" y="2040319"/>
              <a:ext cx="225637" cy="5359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9" name="Group 188">
              <a:extLst>
                <a:ext uri="{FF2B5EF4-FFF2-40B4-BE49-F238E27FC236}">
                  <a16:creationId xmlns:a16="http://schemas.microsoft.com/office/drawing/2014/main" id="{44DAD023-3B05-9745-9FB0-C58683A344CB}"/>
                </a:ext>
              </a:extLst>
            </p:cNvPr>
            <p:cNvGrpSpPr/>
            <p:nvPr/>
          </p:nvGrpSpPr>
          <p:grpSpPr>
            <a:xfrm>
              <a:off x="3836082" y="2322236"/>
              <a:ext cx="4719099" cy="3160255"/>
              <a:chOff x="3805950" y="1814986"/>
              <a:chExt cx="4781061" cy="3201749"/>
            </a:xfrm>
          </p:grpSpPr>
          <p:grpSp>
            <p:nvGrpSpPr>
              <p:cNvPr id="190" name="Group 189">
                <a:extLst>
                  <a:ext uri="{FF2B5EF4-FFF2-40B4-BE49-F238E27FC236}">
                    <a16:creationId xmlns:a16="http://schemas.microsoft.com/office/drawing/2014/main" id="{B01B6976-410D-714D-AE81-03AD1423AEAB}"/>
                  </a:ext>
                </a:extLst>
              </p:cNvPr>
              <p:cNvGrpSpPr/>
              <p:nvPr/>
            </p:nvGrpSpPr>
            <p:grpSpPr>
              <a:xfrm>
                <a:off x="4194029" y="1979331"/>
                <a:ext cx="266209" cy="515889"/>
                <a:chOff x="856434" y="1488752"/>
                <a:chExt cx="1930794" cy="3741707"/>
              </a:xfrm>
              <a:solidFill>
                <a:srgbClr val="0C8A7D"/>
              </a:solidFill>
            </p:grpSpPr>
            <p:sp>
              <p:nvSpPr>
                <p:cNvPr id="353" name="Freeform 352">
                  <a:extLst>
                    <a:ext uri="{FF2B5EF4-FFF2-40B4-BE49-F238E27FC236}">
                      <a16:creationId xmlns:a16="http://schemas.microsoft.com/office/drawing/2014/main" id="{79B6C6CB-4A82-5B4C-9C4C-44A8EC911267}"/>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54" name="Freeform 353">
                  <a:extLst>
                    <a:ext uri="{FF2B5EF4-FFF2-40B4-BE49-F238E27FC236}">
                      <a16:creationId xmlns:a16="http://schemas.microsoft.com/office/drawing/2014/main" id="{5EA9AB59-A80B-D446-B8B1-7185FE1CF5D4}"/>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1" name="Group 190">
                <a:extLst>
                  <a:ext uri="{FF2B5EF4-FFF2-40B4-BE49-F238E27FC236}">
                    <a16:creationId xmlns:a16="http://schemas.microsoft.com/office/drawing/2014/main" id="{6F9CB192-875B-2D4C-AB93-A5E02DE895EF}"/>
                  </a:ext>
                </a:extLst>
              </p:cNvPr>
              <p:cNvGrpSpPr/>
              <p:nvPr/>
            </p:nvGrpSpPr>
            <p:grpSpPr>
              <a:xfrm>
                <a:off x="4909385" y="1814986"/>
                <a:ext cx="266209" cy="520097"/>
                <a:chOff x="3133229" y="1458228"/>
                <a:chExt cx="1930794" cy="3772230"/>
              </a:xfrm>
              <a:solidFill>
                <a:srgbClr val="D15927"/>
              </a:solidFill>
            </p:grpSpPr>
            <p:sp>
              <p:nvSpPr>
                <p:cNvPr id="351" name="Oval 9">
                  <a:extLst>
                    <a:ext uri="{FF2B5EF4-FFF2-40B4-BE49-F238E27FC236}">
                      <a16:creationId xmlns:a16="http://schemas.microsoft.com/office/drawing/2014/main" id="{631D31A6-9CF3-5540-B3B5-BE246E430BBE}"/>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2" name="Freeform 351">
                  <a:extLst>
                    <a:ext uri="{FF2B5EF4-FFF2-40B4-BE49-F238E27FC236}">
                      <a16:creationId xmlns:a16="http://schemas.microsoft.com/office/drawing/2014/main" id="{0BC6500D-745E-594D-89A1-F59948FE228A}"/>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2" name="Group 191">
                <a:extLst>
                  <a:ext uri="{FF2B5EF4-FFF2-40B4-BE49-F238E27FC236}">
                    <a16:creationId xmlns:a16="http://schemas.microsoft.com/office/drawing/2014/main" id="{9572E80F-C074-554F-943E-49D376D8A9EF}"/>
                  </a:ext>
                </a:extLst>
              </p:cNvPr>
              <p:cNvGrpSpPr/>
              <p:nvPr/>
            </p:nvGrpSpPr>
            <p:grpSpPr>
              <a:xfrm>
                <a:off x="5652335" y="1863343"/>
                <a:ext cx="266209" cy="520097"/>
                <a:chOff x="3133229" y="1458228"/>
                <a:chExt cx="1930794" cy="3772230"/>
              </a:xfrm>
              <a:solidFill>
                <a:srgbClr val="D15927"/>
              </a:solidFill>
            </p:grpSpPr>
            <p:sp>
              <p:nvSpPr>
                <p:cNvPr id="349" name="Oval 9">
                  <a:extLst>
                    <a:ext uri="{FF2B5EF4-FFF2-40B4-BE49-F238E27FC236}">
                      <a16:creationId xmlns:a16="http://schemas.microsoft.com/office/drawing/2014/main" id="{67BC0881-4CE4-2249-A6F4-DB8C68468783}"/>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0" name="Freeform 349">
                  <a:extLst>
                    <a:ext uri="{FF2B5EF4-FFF2-40B4-BE49-F238E27FC236}">
                      <a16:creationId xmlns:a16="http://schemas.microsoft.com/office/drawing/2014/main" id="{F53E2151-4434-A64C-925F-5AEFE74D8C41}"/>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3" name="Group 192">
                <a:extLst>
                  <a:ext uri="{FF2B5EF4-FFF2-40B4-BE49-F238E27FC236}">
                    <a16:creationId xmlns:a16="http://schemas.microsoft.com/office/drawing/2014/main" id="{65B86CCF-7610-DC48-BD79-20959C2F077B}"/>
                  </a:ext>
                </a:extLst>
              </p:cNvPr>
              <p:cNvGrpSpPr/>
              <p:nvPr/>
            </p:nvGrpSpPr>
            <p:grpSpPr>
              <a:xfrm>
                <a:off x="4523741" y="1913389"/>
                <a:ext cx="266209" cy="515889"/>
                <a:chOff x="856434" y="1488752"/>
                <a:chExt cx="1930794" cy="3741707"/>
              </a:xfrm>
              <a:solidFill>
                <a:srgbClr val="0C8A7D"/>
              </a:solidFill>
            </p:grpSpPr>
            <p:sp>
              <p:nvSpPr>
                <p:cNvPr id="347" name="Freeform 346">
                  <a:extLst>
                    <a:ext uri="{FF2B5EF4-FFF2-40B4-BE49-F238E27FC236}">
                      <a16:creationId xmlns:a16="http://schemas.microsoft.com/office/drawing/2014/main" id="{C9AA5047-E28B-F343-8D3A-A71FEC3A847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8" name="Freeform 347">
                  <a:extLst>
                    <a:ext uri="{FF2B5EF4-FFF2-40B4-BE49-F238E27FC236}">
                      <a16:creationId xmlns:a16="http://schemas.microsoft.com/office/drawing/2014/main" id="{F6484210-189E-3A4C-AD68-73C9609CDB50}"/>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4" name="Group 193">
                <a:extLst>
                  <a:ext uri="{FF2B5EF4-FFF2-40B4-BE49-F238E27FC236}">
                    <a16:creationId xmlns:a16="http://schemas.microsoft.com/office/drawing/2014/main" id="{5C3BCCD7-6C9B-A144-B153-5930DA321214}"/>
                  </a:ext>
                </a:extLst>
              </p:cNvPr>
              <p:cNvGrpSpPr/>
              <p:nvPr/>
            </p:nvGrpSpPr>
            <p:grpSpPr>
              <a:xfrm>
                <a:off x="5297464" y="1873823"/>
                <a:ext cx="266209" cy="515889"/>
                <a:chOff x="856434" y="1488752"/>
                <a:chExt cx="1930794" cy="3741707"/>
              </a:xfrm>
              <a:solidFill>
                <a:srgbClr val="0C8A7D"/>
              </a:solidFill>
            </p:grpSpPr>
            <p:sp>
              <p:nvSpPr>
                <p:cNvPr id="345" name="Freeform 344">
                  <a:extLst>
                    <a:ext uri="{FF2B5EF4-FFF2-40B4-BE49-F238E27FC236}">
                      <a16:creationId xmlns:a16="http://schemas.microsoft.com/office/drawing/2014/main" id="{F47CD217-8AC9-D344-9B13-E5DA3E0743BA}"/>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6" name="Freeform 345">
                  <a:extLst>
                    <a:ext uri="{FF2B5EF4-FFF2-40B4-BE49-F238E27FC236}">
                      <a16:creationId xmlns:a16="http://schemas.microsoft.com/office/drawing/2014/main" id="{3EB5F566-A3F9-9546-96E2-6081CB4C5F2C}"/>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5" name="Group 194">
                <a:extLst>
                  <a:ext uri="{FF2B5EF4-FFF2-40B4-BE49-F238E27FC236}">
                    <a16:creationId xmlns:a16="http://schemas.microsoft.com/office/drawing/2014/main" id="{79E12010-AA93-BD46-8AB2-DAAB691F0A7D}"/>
                  </a:ext>
                </a:extLst>
              </p:cNvPr>
              <p:cNvGrpSpPr/>
              <p:nvPr/>
            </p:nvGrpSpPr>
            <p:grpSpPr>
              <a:xfrm>
                <a:off x="3815960" y="2484889"/>
                <a:ext cx="266209" cy="515889"/>
                <a:chOff x="856434" y="1488752"/>
                <a:chExt cx="1930794" cy="3741707"/>
              </a:xfrm>
              <a:solidFill>
                <a:srgbClr val="0C8A7D"/>
              </a:solidFill>
            </p:grpSpPr>
            <p:sp>
              <p:nvSpPr>
                <p:cNvPr id="343" name="Freeform 342">
                  <a:extLst>
                    <a:ext uri="{FF2B5EF4-FFF2-40B4-BE49-F238E27FC236}">
                      <a16:creationId xmlns:a16="http://schemas.microsoft.com/office/drawing/2014/main" id="{4187B3A0-AA5D-5B4B-9B61-354E58577497}"/>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4" name="Freeform 343">
                  <a:extLst>
                    <a:ext uri="{FF2B5EF4-FFF2-40B4-BE49-F238E27FC236}">
                      <a16:creationId xmlns:a16="http://schemas.microsoft.com/office/drawing/2014/main" id="{9A480E4F-B807-654D-A4CD-E38514CD221E}"/>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6" name="Group 195">
                <a:extLst>
                  <a:ext uri="{FF2B5EF4-FFF2-40B4-BE49-F238E27FC236}">
                    <a16:creationId xmlns:a16="http://schemas.microsoft.com/office/drawing/2014/main" id="{C7F94F89-C544-CF4C-84C7-B16BFEFCB7F2}"/>
                  </a:ext>
                </a:extLst>
              </p:cNvPr>
              <p:cNvGrpSpPr/>
              <p:nvPr/>
            </p:nvGrpSpPr>
            <p:grpSpPr>
              <a:xfrm>
                <a:off x="4545721" y="2542039"/>
                <a:ext cx="266209" cy="515889"/>
                <a:chOff x="856434" y="1488752"/>
                <a:chExt cx="1930794" cy="3741707"/>
              </a:xfrm>
              <a:solidFill>
                <a:srgbClr val="0C8A7D"/>
              </a:solidFill>
            </p:grpSpPr>
            <p:sp>
              <p:nvSpPr>
                <p:cNvPr id="341" name="Freeform 340">
                  <a:extLst>
                    <a:ext uri="{FF2B5EF4-FFF2-40B4-BE49-F238E27FC236}">
                      <a16:creationId xmlns:a16="http://schemas.microsoft.com/office/drawing/2014/main" id="{0B986060-C8CD-FD49-AEC2-CDF2F7294147}"/>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2" name="Freeform 341">
                  <a:extLst>
                    <a:ext uri="{FF2B5EF4-FFF2-40B4-BE49-F238E27FC236}">
                      <a16:creationId xmlns:a16="http://schemas.microsoft.com/office/drawing/2014/main" id="{0FC41A26-5EEC-424F-8746-C0E8E3155DC6}"/>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7" name="Group 196">
                <a:extLst>
                  <a:ext uri="{FF2B5EF4-FFF2-40B4-BE49-F238E27FC236}">
                    <a16:creationId xmlns:a16="http://schemas.microsoft.com/office/drawing/2014/main" id="{EE89C850-90B5-384B-830C-A10F46EF814D}"/>
                  </a:ext>
                </a:extLst>
              </p:cNvPr>
              <p:cNvGrpSpPr/>
              <p:nvPr/>
            </p:nvGrpSpPr>
            <p:grpSpPr>
              <a:xfrm>
                <a:off x="5284275" y="2555227"/>
                <a:ext cx="266209" cy="515889"/>
                <a:chOff x="856434" y="1488752"/>
                <a:chExt cx="1930794" cy="3741707"/>
              </a:xfrm>
              <a:solidFill>
                <a:srgbClr val="0C8A7D"/>
              </a:solidFill>
            </p:grpSpPr>
            <p:sp>
              <p:nvSpPr>
                <p:cNvPr id="339" name="Freeform 338">
                  <a:extLst>
                    <a:ext uri="{FF2B5EF4-FFF2-40B4-BE49-F238E27FC236}">
                      <a16:creationId xmlns:a16="http://schemas.microsoft.com/office/drawing/2014/main" id="{B10EF4BF-A8AD-7C43-A9E3-994113B2D3CA}"/>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0" name="Freeform 339">
                  <a:extLst>
                    <a:ext uri="{FF2B5EF4-FFF2-40B4-BE49-F238E27FC236}">
                      <a16:creationId xmlns:a16="http://schemas.microsoft.com/office/drawing/2014/main" id="{386F996D-630B-F343-BDF2-96C01D33C0A3}"/>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8" name="Group 197">
                <a:extLst>
                  <a:ext uri="{FF2B5EF4-FFF2-40B4-BE49-F238E27FC236}">
                    <a16:creationId xmlns:a16="http://schemas.microsoft.com/office/drawing/2014/main" id="{5E6637A5-BA62-BE4F-9B8E-DAA7F65CF409}"/>
                  </a:ext>
                </a:extLst>
              </p:cNvPr>
              <p:cNvGrpSpPr/>
              <p:nvPr/>
            </p:nvGrpSpPr>
            <p:grpSpPr>
              <a:xfrm>
                <a:off x="5662345" y="2572812"/>
                <a:ext cx="266209" cy="515889"/>
                <a:chOff x="856434" y="1488752"/>
                <a:chExt cx="1930794" cy="3741707"/>
              </a:xfrm>
              <a:solidFill>
                <a:srgbClr val="0C8A7D"/>
              </a:solidFill>
            </p:grpSpPr>
            <p:sp>
              <p:nvSpPr>
                <p:cNvPr id="337" name="Freeform 336">
                  <a:extLst>
                    <a:ext uri="{FF2B5EF4-FFF2-40B4-BE49-F238E27FC236}">
                      <a16:creationId xmlns:a16="http://schemas.microsoft.com/office/drawing/2014/main" id="{DC23212E-466B-554C-BDAD-925575CEE815}"/>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8" name="Freeform 337">
                  <a:extLst>
                    <a:ext uri="{FF2B5EF4-FFF2-40B4-BE49-F238E27FC236}">
                      <a16:creationId xmlns:a16="http://schemas.microsoft.com/office/drawing/2014/main" id="{3A321867-6D1D-1D4C-B4AF-0B1FCD951896}"/>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199" name="Group 198">
                <a:extLst>
                  <a:ext uri="{FF2B5EF4-FFF2-40B4-BE49-F238E27FC236}">
                    <a16:creationId xmlns:a16="http://schemas.microsoft.com/office/drawing/2014/main" id="{7691199F-73D1-5A4E-AEF6-BB52E2B7E299}"/>
                  </a:ext>
                </a:extLst>
              </p:cNvPr>
              <p:cNvGrpSpPr/>
              <p:nvPr/>
            </p:nvGrpSpPr>
            <p:grpSpPr>
              <a:xfrm>
                <a:off x="6036019" y="1860635"/>
                <a:ext cx="266209" cy="515889"/>
                <a:chOff x="856434" y="1488752"/>
                <a:chExt cx="1930794" cy="3741707"/>
              </a:xfrm>
              <a:solidFill>
                <a:srgbClr val="0C8A7D"/>
              </a:solidFill>
            </p:grpSpPr>
            <p:sp>
              <p:nvSpPr>
                <p:cNvPr id="335" name="Freeform 334">
                  <a:extLst>
                    <a:ext uri="{FF2B5EF4-FFF2-40B4-BE49-F238E27FC236}">
                      <a16:creationId xmlns:a16="http://schemas.microsoft.com/office/drawing/2014/main" id="{33DF9A81-520D-2C45-BF88-C0C0816BB532}"/>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6" name="Freeform 335">
                  <a:extLst>
                    <a:ext uri="{FF2B5EF4-FFF2-40B4-BE49-F238E27FC236}">
                      <a16:creationId xmlns:a16="http://schemas.microsoft.com/office/drawing/2014/main" id="{59FA20C2-5CA8-B847-AF10-26C590C1FE0C}"/>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0" name="Group 199">
                <a:extLst>
                  <a:ext uri="{FF2B5EF4-FFF2-40B4-BE49-F238E27FC236}">
                    <a16:creationId xmlns:a16="http://schemas.microsoft.com/office/drawing/2014/main" id="{05F9D6A8-5724-914E-925A-66CCD513A733}"/>
                  </a:ext>
                </a:extLst>
              </p:cNvPr>
              <p:cNvGrpSpPr/>
              <p:nvPr/>
            </p:nvGrpSpPr>
            <p:grpSpPr>
              <a:xfrm>
                <a:off x="6071189" y="2621170"/>
                <a:ext cx="266209" cy="515889"/>
                <a:chOff x="856434" y="1488752"/>
                <a:chExt cx="1930794" cy="3741707"/>
              </a:xfrm>
              <a:solidFill>
                <a:srgbClr val="0C8A7D"/>
              </a:solidFill>
            </p:grpSpPr>
            <p:sp>
              <p:nvSpPr>
                <p:cNvPr id="333" name="Freeform 332">
                  <a:extLst>
                    <a:ext uri="{FF2B5EF4-FFF2-40B4-BE49-F238E27FC236}">
                      <a16:creationId xmlns:a16="http://schemas.microsoft.com/office/drawing/2014/main" id="{85F13D14-464B-7040-AC60-7AA3E825FFED}"/>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4" name="Freeform 333">
                  <a:extLst>
                    <a:ext uri="{FF2B5EF4-FFF2-40B4-BE49-F238E27FC236}">
                      <a16:creationId xmlns:a16="http://schemas.microsoft.com/office/drawing/2014/main" id="{66AA4B94-D418-8F4A-9273-C4E5F03F9BD4}"/>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1" name="Group 200">
                <a:extLst>
                  <a:ext uri="{FF2B5EF4-FFF2-40B4-BE49-F238E27FC236}">
                    <a16:creationId xmlns:a16="http://schemas.microsoft.com/office/drawing/2014/main" id="{89B0DE70-2B86-9A4F-BB99-75EA68C4BCBE}"/>
                  </a:ext>
                </a:extLst>
              </p:cNvPr>
              <p:cNvGrpSpPr/>
              <p:nvPr/>
            </p:nvGrpSpPr>
            <p:grpSpPr>
              <a:xfrm>
                <a:off x="5992058" y="3311366"/>
                <a:ext cx="266209" cy="515889"/>
                <a:chOff x="856434" y="1488752"/>
                <a:chExt cx="1930794" cy="3741707"/>
              </a:xfrm>
              <a:solidFill>
                <a:srgbClr val="0C8A7D"/>
              </a:solidFill>
            </p:grpSpPr>
            <p:sp>
              <p:nvSpPr>
                <p:cNvPr id="331" name="Freeform 330">
                  <a:extLst>
                    <a:ext uri="{FF2B5EF4-FFF2-40B4-BE49-F238E27FC236}">
                      <a16:creationId xmlns:a16="http://schemas.microsoft.com/office/drawing/2014/main" id="{42F80F9B-851A-F14C-9A7E-C95145233A31}"/>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2" name="Freeform 331">
                  <a:extLst>
                    <a:ext uri="{FF2B5EF4-FFF2-40B4-BE49-F238E27FC236}">
                      <a16:creationId xmlns:a16="http://schemas.microsoft.com/office/drawing/2014/main" id="{489B08A8-F56F-6A40-B9FE-E354F6A01C69}"/>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2" name="Group 201">
                <a:extLst>
                  <a:ext uri="{FF2B5EF4-FFF2-40B4-BE49-F238E27FC236}">
                    <a16:creationId xmlns:a16="http://schemas.microsoft.com/office/drawing/2014/main" id="{853FB15C-1A32-184B-8255-9DF049A7E2FE}"/>
                  </a:ext>
                </a:extLst>
              </p:cNvPr>
              <p:cNvGrpSpPr/>
              <p:nvPr/>
            </p:nvGrpSpPr>
            <p:grpSpPr>
              <a:xfrm>
                <a:off x="5266693" y="3236632"/>
                <a:ext cx="266209" cy="515889"/>
                <a:chOff x="856434" y="1488752"/>
                <a:chExt cx="1930794" cy="3741707"/>
              </a:xfrm>
              <a:solidFill>
                <a:srgbClr val="0C8A7D"/>
              </a:solidFill>
            </p:grpSpPr>
            <p:sp>
              <p:nvSpPr>
                <p:cNvPr id="329" name="Freeform 328">
                  <a:extLst>
                    <a:ext uri="{FF2B5EF4-FFF2-40B4-BE49-F238E27FC236}">
                      <a16:creationId xmlns:a16="http://schemas.microsoft.com/office/drawing/2014/main" id="{D0A1A846-80DD-6C41-BB4C-F92073949530}"/>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0" name="Freeform 329">
                  <a:extLst>
                    <a:ext uri="{FF2B5EF4-FFF2-40B4-BE49-F238E27FC236}">
                      <a16:creationId xmlns:a16="http://schemas.microsoft.com/office/drawing/2014/main" id="{AD016535-02C1-EA44-95F5-BFC0B2A39051}"/>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3" name="Group 202">
                <a:extLst>
                  <a:ext uri="{FF2B5EF4-FFF2-40B4-BE49-F238E27FC236}">
                    <a16:creationId xmlns:a16="http://schemas.microsoft.com/office/drawing/2014/main" id="{F536992D-437C-9E42-AF93-2D2EF01D806D}"/>
                  </a:ext>
                </a:extLst>
              </p:cNvPr>
              <p:cNvGrpSpPr/>
              <p:nvPr/>
            </p:nvGrpSpPr>
            <p:grpSpPr>
              <a:xfrm>
                <a:off x="4915001" y="3236632"/>
                <a:ext cx="266209" cy="515889"/>
                <a:chOff x="856434" y="1488752"/>
                <a:chExt cx="1930794" cy="3741707"/>
              </a:xfrm>
              <a:solidFill>
                <a:srgbClr val="0C8A7D"/>
              </a:solidFill>
            </p:grpSpPr>
            <p:sp>
              <p:nvSpPr>
                <p:cNvPr id="327" name="Freeform 326">
                  <a:extLst>
                    <a:ext uri="{FF2B5EF4-FFF2-40B4-BE49-F238E27FC236}">
                      <a16:creationId xmlns:a16="http://schemas.microsoft.com/office/drawing/2014/main" id="{B9B26319-0CDE-D54B-B45A-BB1CED958C8C}"/>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8" name="Freeform 327">
                  <a:extLst>
                    <a:ext uri="{FF2B5EF4-FFF2-40B4-BE49-F238E27FC236}">
                      <a16:creationId xmlns:a16="http://schemas.microsoft.com/office/drawing/2014/main" id="{1DEB5903-202C-9F48-BBAF-C60D8B038C5F}"/>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4" name="Group 203">
                <a:extLst>
                  <a:ext uri="{FF2B5EF4-FFF2-40B4-BE49-F238E27FC236}">
                    <a16:creationId xmlns:a16="http://schemas.microsoft.com/office/drawing/2014/main" id="{401C3A10-CD4C-9541-B84B-AFDE32DEA8B9}"/>
                  </a:ext>
                </a:extLst>
              </p:cNvPr>
              <p:cNvGrpSpPr/>
              <p:nvPr/>
            </p:nvGrpSpPr>
            <p:grpSpPr>
              <a:xfrm>
                <a:off x="4211616" y="3249821"/>
                <a:ext cx="266209" cy="515889"/>
                <a:chOff x="856434" y="1488752"/>
                <a:chExt cx="1930794" cy="3741707"/>
              </a:xfrm>
              <a:solidFill>
                <a:srgbClr val="0C8A7D"/>
              </a:solidFill>
            </p:grpSpPr>
            <p:sp>
              <p:nvSpPr>
                <p:cNvPr id="325" name="Freeform 324">
                  <a:extLst>
                    <a:ext uri="{FF2B5EF4-FFF2-40B4-BE49-F238E27FC236}">
                      <a16:creationId xmlns:a16="http://schemas.microsoft.com/office/drawing/2014/main" id="{EB986F67-6F30-834D-A19A-F5BD88533C71}"/>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6" name="Freeform 325">
                  <a:extLst>
                    <a:ext uri="{FF2B5EF4-FFF2-40B4-BE49-F238E27FC236}">
                      <a16:creationId xmlns:a16="http://schemas.microsoft.com/office/drawing/2014/main" id="{DC7452FC-5956-AC4D-97F1-D5226CD7AED8}"/>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5" name="Group 204">
                <a:extLst>
                  <a:ext uri="{FF2B5EF4-FFF2-40B4-BE49-F238E27FC236}">
                    <a16:creationId xmlns:a16="http://schemas.microsoft.com/office/drawing/2014/main" id="{4E4389C5-D320-3A49-A5D4-6061F8FF2732}"/>
                  </a:ext>
                </a:extLst>
              </p:cNvPr>
              <p:cNvGrpSpPr/>
              <p:nvPr/>
            </p:nvGrpSpPr>
            <p:grpSpPr>
              <a:xfrm>
                <a:off x="4264370" y="3896056"/>
                <a:ext cx="266209" cy="515889"/>
                <a:chOff x="856434" y="1488752"/>
                <a:chExt cx="1930794" cy="3741707"/>
              </a:xfrm>
              <a:solidFill>
                <a:srgbClr val="0C8A7D"/>
              </a:solidFill>
            </p:grpSpPr>
            <p:sp>
              <p:nvSpPr>
                <p:cNvPr id="323" name="Freeform 322">
                  <a:extLst>
                    <a:ext uri="{FF2B5EF4-FFF2-40B4-BE49-F238E27FC236}">
                      <a16:creationId xmlns:a16="http://schemas.microsoft.com/office/drawing/2014/main" id="{712F1C26-339C-B94B-8A85-CAFBA264C1DB}"/>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4" name="Freeform 323">
                  <a:extLst>
                    <a:ext uri="{FF2B5EF4-FFF2-40B4-BE49-F238E27FC236}">
                      <a16:creationId xmlns:a16="http://schemas.microsoft.com/office/drawing/2014/main" id="{6D6156C6-C287-D246-8FFE-35D13A9F0121}"/>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6" name="Group 205">
                <a:extLst>
                  <a:ext uri="{FF2B5EF4-FFF2-40B4-BE49-F238E27FC236}">
                    <a16:creationId xmlns:a16="http://schemas.microsoft.com/office/drawing/2014/main" id="{985E921A-CB08-9340-BED6-DA1A36ED63DB}"/>
                  </a:ext>
                </a:extLst>
              </p:cNvPr>
              <p:cNvGrpSpPr/>
              <p:nvPr/>
            </p:nvGrpSpPr>
            <p:grpSpPr>
              <a:xfrm>
                <a:off x="4449009" y="4489536"/>
                <a:ext cx="266209" cy="515889"/>
                <a:chOff x="856434" y="1488752"/>
                <a:chExt cx="1930794" cy="3741707"/>
              </a:xfrm>
              <a:solidFill>
                <a:srgbClr val="0C8A7D"/>
              </a:solidFill>
            </p:grpSpPr>
            <p:sp>
              <p:nvSpPr>
                <p:cNvPr id="321" name="Freeform 320">
                  <a:extLst>
                    <a:ext uri="{FF2B5EF4-FFF2-40B4-BE49-F238E27FC236}">
                      <a16:creationId xmlns:a16="http://schemas.microsoft.com/office/drawing/2014/main" id="{0F567BB2-9536-B742-8B6E-AC3EE67A1375}"/>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2" name="Freeform 321">
                  <a:extLst>
                    <a:ext uri="{FF2B5EF4-FFF2-40B4-BE49-F238E27FC236}">
                      <a16:creationId xmlns:a16="http://schemas.microsoft.com/office/drawing/2014/main" id="{70796961-6E4C-E24C-ADEF-A5457527763F}"/>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7" name="Group 206">
                <a:extLst>
                  <a:ext uri="{FF2B5EF4-FFF2-40B4-BE49-F238E27FC236}">
                    <a16:creationId xmlns:a16="http://schemas.microsoft.com/office/drawing/2014/main" id="{D97CE2EE-1A58-7C40-8A9E-613FB7C501CF}"/>
                  </a:ext>
                </a:extLst>
              </p:cNvPr>
              <p:cNvGrpSpPr/>
              <p:nvPr/>
            </p:nvGrpSpPr>
            <p:grpSpPr>
              <a:xfrm>
                <a:off x="4915001" y="3909244"/>
                <a:ext cx="266209" cy="515889"/>
                <a:chOff x="856434" y="1488752"/>
                <a:chExt cx="1930794" cy="3741707"/>
              </a:xfrm>
              <a:solidFill>
                <a:srgbClr val="0C8A7D"/>
              </a:solidFill>
            </p:grpSpPr>
            <p:sp>
              <p:nvSpPr>
                <p:cNvPr id="319" name="Freeform 318">
                  <a:extLst>
                    <a:ext uri="{FF2B5EF4-FFF2-40B4-BE49-F238E27FC236}">
                      <a16:creationId xmlns:a16="http://schemas.microsoft.com/office/drawing/2014/main" id="{5C11D809-9E80-624B-A92D-C8570F2FAFFF}"/>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0" name="Freeform 319">
                  <a:extLst>
                    <a:ext uri="{FF2B5EF4-FFF2-40B4-BE49-F238E27FC236}">
                      <a16:creationId xmlns:a16="http://schemas.microsoft.com/office/drawing/2014/main" id="{0F001CAE-D6B6-104C-904E-944A7B44829B}"/>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8" name="Group 207">
                <a:extLst>
                  <a:ext uri="{FF2B5EF4-FFF2-40B4-BE49-F238E27FC236}">
                    <a16:creationId xmlns:a16="http://schemas.microsoft.com/office/drawing/2014/main" id="{50EC97A7-F64B-9A4C-A7C4-335CD3040EDF}"/>
                  </a:ext>
                </a:extLst>
              </p:cNvPr>
              <p:cNvGrpSpPr/>
              <p:nvPr/>
            </p:nvGrpSpPr>
            <p:grpSpPr>
              <a:xfrm>
                <a:off x="5143601" y="4493932"/>
                <a:ext cx="266209" cy="515889"/>
                <a:chOff x="856434" y="1488752"/>
                <a:chExt cx="1930794" cy="3741707"/>
              </a:xfrm>
              <a:solidFill>
                <a:srgbClr val="0C8A7D"/>
              </a:solidFill>
            </p:grpSpPr>
            <p:sp>
              <p:nvSpPr>
                <p:cNvPr id="317" name="Freeform 316">
                  <a:extLst>
                    <a:ext uri="{FF2B5EF4-FFF2-40B4-BE49-F238E27FC236}">
                      <a16:creationId xmlns:a16="http://schemas.microsoft.com/office/drawing/2014/main" id="{0980CA56-9B98-CA4E-BE63-74C2587123B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8" name="Freeform 317">
                  <a:extLst>
                    <a:ext uri="{FF2B5EF4-FFF2-40B4-BE49-F238E27FC236}">
                      <a16:creationId xmlns:a16="http://schemas.microsoft.com/office/drawing/2014/main" id="{97CC339C-F728-E74A-BBCE-91CDA3831150}"/>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09" name="Group 208">
                <a:extLst>
                  <a:ext uri="{FF2B5EF4-FFF2-40B4-BE49-F238E27FC236}">
                    <a16:creationId xmlns:a16="http://schemas.microsoft.com/office/drawing/2014/main" id="{49E8D971-2662-CA41-ADD4-72E4F41613D3}"/>
                  </a:ext>
                </a:extLst>
              </p:cNvPr>
              <p:cNvGrpSpPr/>
              <p:nvPr/>
            </p:nvGrpSpPr>
            <p:grpSpPr>
              <a:xfrm>
                <a:off x="5864570" y="4397216"/>
                <a:ext cx="266209" cy="515889"/>
                <a:chOff x="856434" y="1488752"/>
                <a:chExt cx="1930794" cy="3741707"/>
              </a:xfrm>
              <a:solidFill>
                <a:srgbClr val="0C8A7D"/>
              </a:solidFill>
            </p:grpSpPr>
            <p:sp>
              <p:nvSpPr>
                <p:cNvPr id="315" name="Freeform 314">
                  <a:extLst>
                    <a:ext uri="{FF2B5EF4-FFF2-40B4-BE49-F238E27FC236}">
                      <a16:creationId xmlns:a16="http://schemas.microsoft.com/office/drawing/2014/main" id="{5D2BBDC7-1FF2-AF4C-AB62-657F2B26465B}"/>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6" name="Freeform 315">
                  <a:extLst>
                    <a:ext uri="{FF2B5EF4-FFF2-40B4-BE49-F238E27FC236}">
                      <a16:creationId xmlns:a16="http://schemas.microsoft.com/office/drawing/2014/main" id="{D1C78872-F250-5144-9E3E-0A52B9B238E0}"/>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0" name="Group 209">
                <a:extLst>
                  <a:ext uri="{FF2B5EF4-FFF2-40B4-BE49-F238E27FC236}">
                    <a16:creationId xmlns:a16="http://schemas.microsoft.com/office/drawing/2014/main" id="{F14A927A-A2E2-F34A-B75C-794E70BF1B3A}"/>
                  </a:ext>
                </a:extLst>
              </p:cNvPr>
              <p:cNvGrpSpPr/>
              <p:nvPr/>
            </p:nvGrpSpPr>
            <p:grpSpPr>
              <a:xfrm>
                <a:off x="7420809" y="4340066"/>
                <a:ext cx="266209" cy="515889"/>
                <a:chOff x="856434" y="1488752"/>
                <a:chExt cx="1930794" cy="3741707"/>
              </a:xfrm>
              <a:solidFill>
                <a:srgbClr val="0C8A7D"/>
              </a:solidFill>
            </p:grpSpPr>
            <p:sp>
              <p:nvSpPr>
                <p:cNvPr id="313" name="Freeform 312">
                  <a:extLst>
                    <a:ext uri="{FF2B5EF4-FFF2-40B4-BE49-F238E27FC236}">
                      <a16:creationId xmlns:a16="http://schemas.microsoft.com/office/drawing/2014/main" id="{401DF448-AA42-D54C-804D-037CC48330C4}"/>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4" name="Freeform 313">
                  <a:extLst>
                    <a:ext uri="{FF2B5EF4-FFF2-40B4-BE49-F238E27FC236}">
                      <a16:creationId xmlns:a16="http://schemas.microsoft.com/office/drawing/2014/main" id="{7C60C466-0785-D344-A78E-CCF95A4D0BA6}"/>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1" name="Group 210">
                <a:extLst>
                  <a:ext uri="{FF2B5EF4-FFF2-40B4-BE49-F238E27FC236}">
                    <a16:creationId xmlns:a16="http://schemas.microsoft.com/office/drawing/2014/main" id="{B0154BCE-094B-664E-AFBE-63CB05D8B181}"/>
                  </a:ext>
                </a:extLst>
              </p:cNvPr>
              <p:cNvGrpSpPr/>
              <p:nvPr/>
            </p:nvGrpSpPr>
            <p:grpSpPr>
              <a:xfrm>
                <a:off x="7565882" y="3860885"/>
                <a:ext cx="266209" cy="515889"/>
                <a:chOff x="856434" y="1488752"/>
                <a:chExt cx="1930794" cy="3741707"/>
              </a:xfrm>
              <a:solidFill>
                <a:srgbClr val="0C8A7D"/>
              </a:solidFill>
            </p:grpSpPr>
            <p:sp>
              <p:nvSpPr>
                <p:cNvPr id="311" name="Freeform 310">
                  <a:extLst>
                    <a:ext uri="{FF2B5EF4-FFF2-40B4-BE49-F238E27FC236}">
                      <a16:creationId xmlns:a16="http://schemas.microsoft.com/office/drawing/2014/main" id="{34EB20C9-52B3-EF40-8168-02D08CE6252E}"/>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2" name="Freeform 311">
                  <a:extLst>
                    <a:ext uri="{FF2B5EF4-FFF2-40B4-BE49-F238E27FC236}">
                      <a16:creationId xmlns:a16="http://schemas.microsoft.com/office/drawing/2014/main" id="{419A5B4D-2900-5548-9224-519629AC951B}"/>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2" name="Group 211">
                <a:extLst>
                  <a:ext uri="{FF2B5EF4-FFF2-40B4-BE49-F238E27FC236}">
                    <a16:creationId xmlns:a16="http://schemas.microsoft.com/office/drawing/2014/main" id="{7D9EB513-D5A2-8E46-952F-F28C48A838AD}"/>
                  </a:ext>
                </a:extLst>
              </p:cNvPr>
              <p:cNvGrpSpPr/>
              <p:nvPr/>
            </p:nvGrpSpPr>
            <p:grpSpPr>
              <a:xfrm>
                <a:off x="8304436" y="3509192"/>
                <a:ext cx="266209" cy="515889"/>
                <a:chOff x="856434" y="1488752"/>
                <a:chExt cx="1930794" cy="3741707"/>
              </a:xfrm>
              <a:solidFill>
                <a:srgbClr val="0C8A7D"/>
              </a:solidFill>
            </p:grpSpPr>
            <p:sp>
              <p:nvSpPr>
                <p:cNvPr id="309" name="Freeform 308">
                  <a:extLst>
                    <a:ext uri="{FF2B5EF4-FFF2-40B4-BE49-F238E27FC236}">
                      <a16:creationId xmlns:a16="http://schemas.microsoft.com/office/drawing/2014/main" id="{0E14CF6C-FEAE-0344-9031-1F1C43C78FDA}"/>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0" name="Freeform 309">
                  <a:extLst>
                    <a:ext uri="{FF2B5EF4-FFF2-40B4-BE49-F238E27FC236}">
                      <a16:creationId xmlns:a16="http://schemas.microsoft.com/office/drawing/2014/main" id="{60F0F9B0-66FE-E84C-A206-75FB35962F18}"/>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3" name="Group 212">
                <a:extLst>
                  <a:ext uri="{FF2B5EF4-FFF2-40B4-BE49-F238E27FC236}">
                    <a16:creationId xmlns:a16="http://schemas.microsoft.com/office/drawing/2014/main" id="{B2E4D89E-CD37-BE43-AB06-B8A763D855D8}"/>
                  </a:ext>
                </a:extLst>
              </p:cNvPr>
              <p:cNvGrpSpPr/>
              <p:nvPr/>
            </p:nvGrpSpPr>
            <p:grpSpPr>
              <a:xfrm>
                <a:off x="8080232" y="2462907"/>
                <a:ext cx="266209" cy="515889"/>
                <a:chOff x="856434" y="1488752"/>
                <a:chExt cx="1930794" cy="3741707"/>
              </a:xfrm>
              <a:solidFill>
                <a:srgbClr val="0C8A7D"/>
              </a:solidFill>
            </p:grpSpPr>
            <p:sp>
              <p:nvSpPr>
                <p:cNvPr id="307" name="Freeform 306">
                  <a:extLst>
                    <a:ext uri="{FF2B5EF4-FFF2-40B4-BE49-F238E27FC236}">
                      <a16:creationId xmlns:a16="http://schemas.microsoft.com/office/drawing/2014/main" id="{6D9A3A20-E53E-5B41-AE0F-6D04A637A0FE}"/>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8" name="Freeform 307">
                  <a:extLst>
                    <a:ext uri="{FF2B5EF4-FFF2-40B4-BE49-F238E27FC236}">
                      <a16:creationId xmlns:a16="http://schemas.microsoft.com/office/drawing/2014/main" id="{7AA765CB-812B-2645-90C5-63F2B2AC8307}"/>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4" name="Group 213">
                <a:extLst>
                  <a:ext uri="{FF2B5EF4-FFF2-40B4-BE49-F238E27FC236}">
                    <a16:creationId xmlns:a16="http://schemas.microsoft.com/office/drawing/2014/main" id="{E782893B-966A-A741-82AB-02C64416CFF2}"/>
                  </a:ext>
                </a:extLst>
              </p:cNvPr>
              <p:cNvGrpSpPr/>
              <p:nvPr/>
            </p:nvGrpSpPr>
            <p:grpSpPr>
              <a:xfrm>
                <a:off x="7464771" y="2102422"/>
                <a:ext cx="266209" cy="515889"/>
                <a:chOff x="856434" y="1488752"/>
                <a:chExt cx="1930794" cy="3741707"/>
              </a:xfrm>
              <a:solidFill>
                <a:srgbClr val="0C8A7D"/>
              </a:solidFill>
            </p:grpSpPr>
            <p:sp>
              <p:nvSpPr>
                <p:cNvPr id="305" name="Freeform 304">
                  <a:extLst>
                    <a:ext uri="{FF2B5EF4-FFF2-40B4-BE49-F238E27FC236}">
                      <a16:creationId xmlns:a16="http://schemas.microsoft.com/office/drawing/2014/main" id="{529E4F51-B1CF-D340-842E-A94964E10C55}"/>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6" name="Freeform 305">
                  <a:extLst>
                    <a:ext uri="{FF2B5EF4-FFF2-40B4-BE49-F238E27FC236}">
                      <a16:creationId xmlns:a16="http://schemas.microsoft.com/office/drawing/2014/main" id="{EA5C0A31-54C5-C140-851B-AB52493DADA7}"/>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5" name="Group 214">
                <a:extLst>
                  <a:ext uri="{FF2B5EF4-FFF2-40B4-BE49-F238E27FC236}">
                    <a16:creationId xmlns:a16="http://schemas.microsoft.com/office/drawing/2014/main" id="{FBFE0607-440E-394C-990A-F58D065773EF}"/>
                  </a:ext>
                </a:extLst>
              </p:cNvPr>
              <p:cNvGrpSpPr/>
              <p:nvPr/>
            </p:nvGrpSpPr>
            <p:grpSpPr>
              <a:xfrm>
                <a:off x="7618637" y="2876145"/>
                <a:ext cx="266209" cy="515889"/>
                <a:chOff x="856434" y="1488752"/>
                <a:chExt cx="1930794" cy="3741707"/>
              </a:xfrm>
              <a:solidFill>
                <a:srgbClr val="0C8A7D"/>
              </a:solidFill>
            </p:grpSpPr>
            <p:sp>
              <p:nvSpPr>
                <p:cNvPr id="303" name="Freeform 302">
                  <a:extLst>
                    <a:ext uri="{FF2B5EF4-FFF2-40B4-BE49-F238E27FC236}">
                      <a16:creationId xmlns:a16="http://schemas.microsoft.com/office/drawing/2014/main" id="{9102E45A-883F-BB40-9B24-691C80774CA8}"/>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4" name="Freeform 303">
                  <a:extLst>
                    <a:ext uri="{FF2B5EF4-FFF2-40B4-BE49-F238E27FC236}">
                      <a16:creationId xmlns:a16="http://schemas.microsoft.com/office/drawing/2014/main" id="{7A468D97-CBAA-FD42-AB0A-81CE14F4AD69}"/>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6" name="Group 215">
                <a:extLst>
                  <a:ext uri="{FF2B5EF4-FFF2-40B4-BE49-F238E27FC236}">
                    <a16:creationId xmlns:a16="http://schemas.microsoft.com/office/drawing/2014/main" id="{D1A652CE-B890-3343-A8A3-6121E03ED431}"/>
                  </a:ext>
                </a:extLst>
              </p:cNvPr>
              <p:cNvGrpSpPr/>
              <p:nvPr/>
            </p:nvGrpSpPr>
            <p:grpSpPr>
              <a:xfrm>
                <a:off x="7354868" y="3355326"/>
                <a:ext cx="266209" cy="515889"/>
                <a:chOff x="856434" y="1488752"/>
                <a:chExt cx="1930794" cy="3741707"/>
              </a:xfrm>
              <a:solidFill>
                <a:srgbClr val="0C8A7D"/>
              </a:solidFill>
            </p:grpSpPr>
            <p:sp>
              <p:nvSpPr>
                <p:cNvPr id="301" name="Freeform 300">
                  <a:extLst>
                    <a:ext uri="{FF2B5EF4-FFF2-40B4-BE49-F238E27FC236}">
                      <a16:creationId xmlns:a16="http://schemas.microsoft.com/office/drawing/2014/main" id="{75FB5FB4-C308-ED4F-BFA3-6A460176CE9B}"/>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2" name="Freeform 301">
                  <a:extLst>
                    <a:ext uri="{FF2B5EF4-FFF2-40B4-BE49-F238E27FC236}">
                      <a16:creationId xmlns:a16="http://schemas.microsoft.com/office/drawing/2014/main" id="{AD0C0C19-23C0-1049-9FF1-48C6F3BA5B89}"/>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7" name="Group 216">
                <a:extLst>
                  <a:ext uri="{FF2B5EF4-FFF2-40B4-BE49-F238E27FC236}">
                    <a16:creationId xmlns:a16="http://schemas.microsoft.com/office/drawing/2014/main" id="{1EFAC05E-EEF4-9747-B0EF-FE5B51ABC856}"/>
                  </a:ext>
                </a:extLst>
              </p:cNvPr>
              <p:cNvGrpSpPr/>
              <p:nvPr/>
            </p:nvGrpSpPr>
            <p:grpSpPr>
              <a:xfrm>
                <a:off x="6959214" y="3315760"/>
                <a:ext cx="266209" cy="515889"/>
                <a:chOff x="856434" y="1488752"/>
                <a:chExt cx="1930794" cy="3741707"/>
              </a:xfrm>
              <a:solidFill>
                <a:srgbClr val="0C8A7D"/>
              </a:solidFill>
            </p:grpSpPr>
            <p:sp>
              <p:nvSpPr>
                <p:cNvPr id="299" name="Freeform 298">
                  <a:extLst>
                    <a:ext uri="{FF2B5EF4-FFF2-40B4-BE49-F238E27FC236}">
                      <a16:creationId xmlns:a16="http://schemas.microsoft.com/office/drawing/2014/main" id="{A00FFEA3-953E-2346-99DE-F9A0A9CCE596}"/>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0" name="Freeform 299">
                  <a:extLst>
                    <a:ext uri="{FF2B5EF4-FFF2-40B4-BE49-F238E27FC236}">
                      <a16:creationId xmlns:a16="http://schemas.microsoft.com/office/drawing/2014/main" id="{715BA5D6-D21E-A448-9F65-A52E71905692}"/>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8" name="Group 217">
                <a:extLst>
                  <a:ext uri="{FF2B5EF4-FFF2-40B4-BE49-F238E27FC236}">
                    <a16:creationId xmlns:a16="http://schemas.microsoft.com/office/drawing/2014/main" id="{C6E03B74-7ED5-6147-8703-04CDE8C6C321}"/>
                  </a:ext>
                </a:extLst>
              </p:cNvPr>
              <p:cNvGrpSpPr/>
              <p:nvPr/>
            </p:nvGrpSpPr>
            <p:grpSpPr>
              <a:xfrm>
                <a:off x="6616314" y="3188272"/>
                <a:ext cx="266209" cy="515889"/>
                <a:chOff x="856434" y="1488752"/>
                <a:chExt cx="1930794" cy="3741707"/>
              </a:xfrm>
              <a:solidFill>
                <a:srgbClr val="0C8A7D"/>
              </a:solidFill>
            </p:grpSpPr>
            <p:sp>
              <p:nvSpPr>
                <p:cNvPr id="297" name="Freeform 296">
                  <a:extLst>
                    <a:ext uri="{FF2B5EF4-FFF2-40B4-BE49-F238E27FC236}">
                      <a16:creationId xmlns:a16="http://schemas.microsoft.com/office/drawing/2014/main" id="{B1DD2F09-26C8-DA42-A403-E3F9AAA9B6AD}"/>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8" name="Freeform 297">
                  <a:extLst>
                    <a:ext uri="{FF2B5EF4-FFF2-40B4-BE49-F238E27FC236}">
                      <a16:creationId xmlns:a16="http://schemas.microsoft.com/office/drawing/2014/main" id="{55D81A64-9EF7-2E40-A367-C3B62B85C6E1}"/>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19" name="Group 218">
                <a:extLst>
                  <a:ext uri="{FF2B5EF4-FFF2-40B4-BE49-F238E27FC236}">
                    <a16:creationId xmlns:a16="http://schemas.microsoft.com/office/drawing/2014/main" id="{59DCCB99-48A1-0441-82EA-949F64BBA371}"/>
                  </a:ext>
                </a:extLst>
              </p:cNvPr>
              <p:cNvGrpSpPr/>
              <p:nvPr/>
            </p:nvGrpSpPr>
            <p:grpSpPr>
              <a:xfrm>
                <a:off x="6827330" y="2643149"/>
                <a:ext cx="266209" cy="515889"/>
                <a:chOff x="856434" y="1488752"/>
                <a:chExt cx="1930794" cy="3741707"/>
              </a:xfrm>
              <a:solidFill>
                <a:srgbClr val="0C8A7D"/>
              </a:solidFill>
            </p:grpSpPr>
            <p:sp>
              <p:nvSpPr>
                <p:cNvPr id="295" name="Freeform 294">
                  <a:extLst>
                    <a:ext uri="{FF2B5EF4-FFF2-40B4-BE49-F238E27FC236}">
                      <a16:creationId xmlns:a16="http://schemas.microsoft.com/office/drawing/2014/main" id="{1CAAF6E3-B4D1-5645-8D3F-60A346B652E4}"/>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6" name="Freeform 295">
                  <a:extLst>
                    <a:ext uri="{FF2B5EF4-FFF2-40B4-BE49-F238E27FC236}">
                      <a16:creationId xmlns:a16="http://schemas.microsoft.com/office/drawing/2014/main" id="{2CE4E9B4-6687-4545-A3A6-D1EE1A557779}"/>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0" name="Group 219">
                <a:extLst>
                  <a:ext uri="{FF2B5EF4-FFF2-40B4-BE49-F238E27FC236}">
                    <a16:creationId xmlns:a16="http://schemas.microsoft.com/office/drawing/2014/main" id="{20D35FBA-CF6A-1C46-AAC6-3095ADDCD9CB}"/>
                  </a:ext>
                </a:extLst>
              </p:cNvPr>
              <p:cNvGrpSpPr/>
              <p:nvPr/>
            </p:nvGrpSpPr>
            <p:grpSpPr>
              <a:xfrm>
                <a:off x="4904989" y="2500786"/>
                <a:ext cx="266209" cy="520097"/>
                <a:chOff x="3133229" y="1458228"/>
                <a:chExt cx="1930794" cy="3772230"/>
              </a:xfrm>
              <a:solidFill>
                <a:srgbClr val="D15927"/>
              </a:solidFill>
            </p:grpSpPr>
            <p:sp>
              <p:nvSpPr>
                <p:cNvPr id="293" name="Oval 9">
                  <a:extLst>
                    <a:ext uri="{FF2B5EF4-FFF2-40B4-BE49-F238E27FC236}">
                      <a16:creationId xmlns:a16="http://schemas.microsoft.com/office/drawing/2014/main" id="{D270B654-D5AC-5B43-83F4-9768042D4CC4}"/>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4" name="Freeform 293">
                  <a:extLst>
                    <a:ext uri="{FF2B5EF4-FFF2-40B4-BE49-F238E27FC236}">
                      <a16:creationId xmlns:a16="http://schemas.microsoft.com/office/drawing/2014/main" id="{7752187B-5341-EA48-AD39-3AF234275DDC}"/>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1" name="Group 220">
                <a:extLst>
                  <a:ext uri="{FF2B5EF4-FFF2-40B4-BE49-F238E27FC236}">
                    <a16:creationId xmlns:a16="http://schemas.microsoft.com/office/drawing/2014/main" id="{3B4A12C2-2A85-0147-A438-77EA729B523F}"/>
                  </a:ext>
                </a:extLst>
              </p:cNvPr>
              <p:cNvGrpSpPr/>
              <p:nvPr/>
            </p:nvGrpSpPr>
            <p:grpSpPr>
              <a:xfrm>
                <a:off x="4179624" y="2557936"/>
                <a:ext cx="266209" cy="520097"/>
                <a:chOff x="3133229" y="1458228"/>
                <a:chExt cx="1930794" cy="3772230"/>
              </a:xfrm>
              <a:solidFill>
                <a:srgbClr val="D15927"/>
              </a:solidFill>
            </p:grpSpPr>
            <p:sp>
              <p:nvSpPr>
                <p:cNvPr id="291" name="Oval 9">
                  <a:extLst>
                    <a:ext uri="{FF2B5EF4-FFF2-40B4-BE49-F238E27FC236}">
                      <a16:creationId xmlns:a16="http://schemas.microsoft.com/office/drawing/2014/main" id="{D1E02253-03BD-C344-82C1-02FB64D015C8}"/>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Freeform 291">
                  <a:extLst>
                    <a:ext uri="{FF2B5EF4-FFF2-40B4-BE49-F238E27FC236}">
                      <a16:creationId xmlns:a16="http://schemas.microsoft.com/office/drawing/2014/main" id="{B4B38471-DB08-B843-82DC-98CA59BA4028}"/>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2" name="Group 221">
                <a:extLst>
                  <a:ext uri="{FF2B5EF4-FFF2-40B4-BE49-F238E27FC236}">
                    <a16:creationId xmlns:a16="http://schemas.microsoft.com/office/drawing/2014/main" id="{E380CE72-F57F-9D4C-8622-BDA97E8E9719}"/>
                  </a:ext>
                </a:extLst>
              </p:cNvPr>
              <p:cNvGrpSpPr/>
              <p:nvPr/>
            </p:nvGrpSpPr>
            <p:grpSpPr>
              <a:xfrm>
                <a:off x="4531315" y="3212963"/>
                <a:ext cx="266209" cy="520097"/>
                <a:chOff x="3133229" y="1458228"/>
                <a:chExt cx="1930794" cy="3772230"/>
              </a:xfrm>
              <a:solidFill>
                <a:srgbClr val="D15927"/>
              </a:solidFill>
            </p:grpSpPr>
            <p:sp>
              <p:nvSpPr>
                <p:cNvPr id="289" name="Oval 9">
                  <a:extLst>
                    <a:ext uri="{FF2B5EF4-FFF2-40B4-BE49-F238E27FC236}">
                      <a16:creationId xmlns:a16="http://schemas.microsoft.com/office/drawing/2014/main" id="{7CBCD121-AE3A-5A43-9E0B-9F180135740A}"/>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Freeform 289">
                  <a:extLst>
                    <a:ext uri="{FF2B5EF4-FFF2-40B4-BE49-F238E27FC236}">
                      <a16:creationId xmlns:a16="http://schemas.microsoft.com/office/drawing/2014/main" id="{B8B13D91-2D80-9B4D-BE10-5ACAE066D2E6}"/>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3" name="Group 222">
                <a:extLst>
                  <a:ext uri="{FF2B5EF4-FFF2-40B4-BE49-F238E27FC236}">
                    <a16:creationId xmlns:a16="http://schemas.microsoft.com/office/drawing/2014/main" id="{2E17DA11-8123-5F4F-B9B8-58392F34D929}"/>
                  </a:ext>
                </a:extLst>
              </p:cNvPr>
              <p:cNvGrpSpPr/>
              <p:nvPr/>
            </p:nvGrpSpPr>
            <p:grpSpPr>
              <a:xfrm>
                <a:off x="3805950" y="3270113"/>
                <a:ext cx="266209" cy="520097"/>
                <a:chOff x="3133229" y="1458228"/>
                <a:chExt cx="1930794" cy="3772230"/>
              </a:xfrm>
              <a:solidFill>
                <a:srgbClr val="D15927"/>
              </a:solidFill>
            </p:grpSpPr>
            <p:sp>
              <p:nvSpPr>
                <p:cNvPr id="287" name="Oval 9">
                  <a:extLst>
                    <a:ext uri="{FF2B5EF4-FFF2-40B4-BE49-F238E27FC236}">
                      <a16:creationId xmlns:a16="http://schemas.microsoft.com/office/drawing/2014/main" id="{26591249-B28F-8E43-8D5A-210A8E1E8AE7}"/>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8" name="Freeform 287">
                  <a:extLst>
                    <a:ext uri="{FF2B5EF4-FFF2-40B4-BE49-F238E27FC236}">
                      <a16:creationId xmlns:a16="http://schemas.microsoft.com/office/drawing/2014/main" id="{E4189514-F5C6-3A4B-8EBC-112029E95D66}"/>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4" name="Group 223">
                <a:extLst>
                  <a:ext uri="{FF2B5EF4-FFF2-40B4-BE49-F238E27FC236}">
                    <a16:creationId xmlns:a16="http://schemas.microsoft.com/office/drawing/2014/main" id="{E099B260-D9EF-064C-A982-81E486E78CB6}"/>
                  </a:ext>
                </a:extLst>
              </p:cNvPr>
              <p:cNvGrpSpPr/>
              <p:nvPr/>
            </p:nvGrpSpPr>
            <p:grpSpPr>
              <a:xfrm>
                <a:off x="3946627" y="3876782"/>
                <a:ext cx="266209" cy="520097"/>
                <a:chOff x="3133229" y="1458228"/>
                <a:chExt cx="1930794" cy="3772230"/>
              </a:xfrm>
              <a:solidFill>
                <a:srgbClr val="D15927"/>
              </a:solidFill>
            </p:grpSpPr>
            <p:sp>
              <p:nvSpPr>
                <p:cNvPr id="285" name="Oval 9">
                  <a:extLst>
                    <a:ext uri="{FF2B5EF4-FFF2-40B4-BE49-F238E27FC236}">
                      <a16:creationId xmlns:a16="http://schemas.microsoft.com/office/drawing/2014/main" id="{7BD3452D-E15B-7544-AD2E-CC66A6B631A2}"/>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Freeform 285">
                  <a:extLst>
                    <a:ext uri="{FF2B5EF4-FFF2-40B4-BE49-F238E27FC236}">
                      <a16:creationId xmlns:a16="http://schemas.microsoft.com/office/drawing/2014/main" id="{34652FB0-A453-D247-A5A6-DFD19C5B5815}"/>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5" name="Group 224">
                <a:extLst>
                  <a:ext uri="{FF2B5EF4-FFF2-40B4-BE49-F238E27FC236}">
                    <a16:creationId xmlns:a16="http://schemas.microsoft.com/office/drawing/2014/main" id="{297ABCCB-55E5-6B49-A9D3-02C7AB19CF3A}"/>
                  </a:ext>
                </a:extLst>
              </p:cNvPr>
              <p:cNvGrpSpPr/>
              <p:nvPr/>
            </p:nvGrpSpPr>
            <p:grpSpPr>
              <a:xfrm>
                <a:off x="4592862" y="3876782"/>
                <a:ext cx="266209" cy="520097"/>
                <a:chOff x="3133229" y="1458228"/>
                <a:chExt cx="1930794" cy="3772230"/>
              </a:xfrm>
              <a:solidFill>
                <a:srgbClr val="D15927"/>
              </a:solidFill>
            </p:grpSpPr>
            <p:sp>
              <p:nvSpPr>
                <p:cNvPr id="283" name="Oval 9">
                  <a:extLst>
                    <a:ext uri="{FF2B5EF4-FFF2-40B4-BE49-F238E27FC236}">
                      <a16:creationId xmlns:a16="http://schemas.microsoft.com/office/drawing/2014/main" id="{9668B544-79F0-4B40-97EB-A3F8C9F14F4D}"/>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Freeform 283">
                  <a:extLst>
                    <a:ext uri="{FF2B5EF4-FFF2-40B4-BE49-F238E27FC236}">
                      <a16:creationId xmlns:a16="http://schemas.microsoft.com/office/drawing/2014/main" id="{3F351F6D-EBC3-0E43-894A-FA94A72AD0F0}"/>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6" name="Group 225">
                <a:extLst>
                  <a:ext uri="{FF2B5EF4-FFF2-40B4-BE49-F238E27FC236}">
                    <a16:creationId xmlns:a16="http://schemas.microsoft.com/office/drawing/2014/main" id="{3BF2CA79-7D3A-4046-8AF4-E84B26380829}"/>
                  </a:ext>
                </a:extLst>
              </p:cNvPr>
              <p:cNvGrpSpPr/>
              <p:nvPr/>
            </p:nvGrpSpPr>
            <p:grpSpPr>
              <a:xfrm>
                <a:off x="5265473" y="3863593"/>
                <a:ext cx="266209" cy="520097"/>
                <a:chOff x="3133229" y="1458228"/>
                <a:chExt cx="1930794" cy="3772230"/>
              </a:xfrm>
              <a:solidFill>
                <a:srgbClr val="D15927"/>
              </a:solidFill>
            </p:grpSpPr>
            <p:sp>
              <p:nvSpPr>
                <p:cNvPr id="281" name="Oval 9">
                  <a:extLst>
                    <a:ext uri="{FF2B5EF4-FFF2-40B4-BE49-F238E27FC236}">
                      <a16:creationId xmlns:a16="http://schemas.microsoft.com/office/drawing/2014/main" id="{5ADAECFC-79B4-DD48-87E4-400B494FEC8C}"/>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Freeform 281">
                  <a:extLst>
                    <a:ext uri="{FF2B5EF4-FFF2-40B4-BE49-F238E27FC236}">
                      <a16:creationId xmlns:a16="http://schemas.microsoft.com/office/drawing/2014/main" id="{C5DEBEF6-F225-5B43-ACC8-E3AD8BF0CF5C}"/>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7" name="Group 226">
                <a:extLst>
                  <a:ext uri="{FF2B5EF4-FFF2-40B4-BE49-F238E27FC236}">
                    <a16:creationId xmlns:a16="http://schemas.microsoft.com/office/drawing/2014/main" id="{3758EEB2-65A4-7340-885F-9D8FD3B8DA52}"/>
                  </a:ext>
                </a:extLst>
              </p:cNvPr>
              <p:cNvGrpSpPr/>
              <p:nvPr/>
            </p:nvGrpSpPr>
            <p:grpSpPr>
              <a:xfrm>
                <a:off x="5621562" y="3889970"/>
                <a:ext cx="266209" cy="520097"/>
                <a:chOff x="3133229" y="1458228"/>
                <a:chExt cx="1930794" cy="3772230"/>
              </a:xfrm>
              <a:solidFill>
                <a:srgbClr val="D15927"/>
              </a:solidFill>
            </p:grpSpPr>
            <p:sp>
              <p:nvSpPr>
                <p:cNvPr id="279" name="Oval 9">
                  <a:extLst>
                    <a:ext uri="{FF2B5EF4-FFF2-40B4-BE49-F238E27FC236}">
                      <a16:creationId xmlns:a16="http://schemas.microsoft.com/office/drawing/2014/main" id="{9E942451-2C25-3F48-8D76-F174CA903917}"/>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Freeform 279">
                  <a:extLst>
                    <a:ext uri="{FF2B5EF4-FFF2-40B4-BE49-F238E27FC236}">
                      <a16:creationId xmlns:a16="http://schemas.microsoft.com/office/drawing/2014/main" id="{876E3070-C468-5C4F-A555-8FD38C4DE40F}"/>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8" name="Group 227">
                <a:extLst>
                  <a:ext uri="{FF2B5EF4-FFF2-40B4-BE49-F238E27FC236}">
                    <a16:creationId xmlns:a16="http://schemas.microsoft.com/office/drawing/2014/main" id="{4E63B288-72BA-4348-983F-AE69B81F3133}"/>
                  </a:ext>
                </a:extLst>
              </p:cNvPr>
              <p:cNvGrpSpPr/>
              <p:nvPr/>
            </p:nvGrpSpPr>
            <p:grpSpPr>
              <a:xfrm>
                <a:off x="5568808" y="3256923"/>
                <a:ext cx="266209" cy="520097"/>
                <a:chOff x="3133229" y="1458228"/>
                <a:chExt cx="1930794" cy="3772230"/>
              </a:xfrm>
              <a:solidFill>
                <a:srgbClr val="D15927"/>
              </a:solidFill>
            </p:grpSpPr>
            <p:sp>
              <p:nvSpPr>
                <p:cNvPr id="277" name="Oval 9">
                  <a:extLst>
                    <a:ext uri="{FF2B5EF4-FFF2-40B4-BE49-F238E27FC236}">
                      <a16:creationId xmlns:a16="http://schemas.microsoft.com/office/drawing/2014/main" id="{BD106C76-DDB8-194E-8EEC-43EBF2E29548}"/>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8" name="Freeform 277">
                  <a:extLst>
                    <a:ext uri="{FF2B5EF4-FFF2-40B4-BE49-F238E27FC236}">
                      <a16:creationId xmlns:a16="http://schemas.microsoft.com/office/drawing/2014/main" id="{A6248843-854D-4540-9BBD-458085C518ED}"/>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29" name="Group 228">
                <a:extLst>
                  <a:ext uri="{FF2B5EF4-FFF2-40B4-BE49-F238E27FC236}">
                    <a16:creationId xmlns:a16="http://schemas.microsoft.com/office/drawing/2014/main" id="{0CE01911-E6F7-024C-B12D-44CBBD23B655}"/>
                  </a:ext>
                </a:extLst>
              </p:cNvPr>
              <p:cNvGrpSpPr/>
              <p:nvPr/>
            </p:nvGrpSpPr>
            <p:grpSpPr>
              <a:xfrm>
                <a:off x="5511658" y="4496638"/>
                <a:ext cx="266209" cy="520097"/>
                <a:chOff x="3133229" y="1458228"/>
                <a:chExt cx="1930794" cy="3772230"/>
              </a:xfrm>
              <a:solidFill>
                <a:srgbClr val="D15927"/>
              </a:solidFill>
            </p:grpSpPr>
            <p:sp>
              <p:nvSpPr>
                <p:cNvPr id="275" name="Oval 9">
                  <a:extLst>
                    <a:ext uri="{FF2B5EF4-FFF2-40B4-BE49-F238E27FC236}">
                      <a16:creationId xmlns:a16="http://schemas.microsoft.com/office/drawing/2014/main" id="{166CD815-804E-F847-ABC6-5A607180CB2F}"/>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6" name="Freeform 275">
                  <a:extLst>
                    <a:ext uri="{FF2B5EF4-FFF2-40B4-BE49-F238E27FC236}">
                      <a16:creationId xmlns:a16="http://schemas.microsoft.com/office/drawing/2014/main" id="{605674A2-CEC6-AD44-802F-7B09AE5C5DD5}"/>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0" name="Group 229">
                <a:extLst>
                  <a:ext uri="{FF2B5EF4-FFF2-40B4-BE49-F238E27FC236}">
                    <a16:creationId xmlns:a16="http://schemas.microsoft.com/office/drawing/2014/main" id="{713B3B32-BC2E-AB47-9CC5-A7FFFE568696}"/>
                  </a:ext>
                </a:extLst>
              </p:cNvPr>
              <p:cNvGrpSpPr/>
              <p:nvPr/>
            </p:nvGrpSpPr>
            <p:grpSpPr>
              <a:xfrm>
                <a:off x="4803877" y="4496638"/>
                <a:ext cx="266209" cy="520097"/>
                <a:chOff x="3133229" y="1458228"/>
                <a:chExt cx="1930794" cy="3772230"/>
              </a:xfrm>
              <a:solidFill>
                <a:srgbClr val="D15927"/>
              </a:solidFill>
            </p:grpSpPr>
            <p:sp>
              <p:nvSpPr>
                <p:cNvPr id="273" name="Oval 9">
                  <a:extLst>
                    <a:ext uri="{FF2B5EF4-FFF2-40B4-BE49-F238E27FC236}">
                      <a16:creationId xmlns:a16="http://schemas.microsoft.com/office/drawing/2014/main" id="{D324F650-EBCC-B44B-B3AA-4F971DB31347}"/>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Freeform 273">
                  <a:extLst>
                    <a:ext uri="{FF2B5EF4-FFF2-40B4-BE49-F238E27FC236}">
                      <a16:creationId xmlns:a16="http://schemas.microsoft.com/office/drawing/2014/main" id="{FA36AEC6-5EDF-3B4B-A8BA-72E6EF2767C2}"/>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1" name="Group 230">
                <a:extLst>
                  <a:ext uri="{FF2B5EF4-FFF2-40B4-BE49-F238E27FC236}">
                    <a16:creationId xmlns:a16="http://schemas.microsoft.com/office/drawing/2014/main" id="{EB1E317C-29BF-3E41-A222-FAFEB73198C5}"/>
                  </a:ext>
                </a:extLst>
              </p:cNvPr>
              <p:cNvGrpSpPr/>
              <p:nvPr/>
            </p:nvGrpSpPr>
            <p:grpSpPr>
              <a:xfrm>
                <a:off x="6298570" y="3824027"/>
                <a:ext cx="266209" cy="520097"/>
                <a:chOff x="3133229" y="1458228"/>
                <a:chExt cx="1930794" cy="3772230"/>
              </a:xfrm>
              <a:solidFill>
                <a:srgbClr val="D15927"/>
              </a:solidFill>
            </p:grpSpPr>
            <p:sp>
              <p:nvSpPr>
                <p:cNvPr id="271" name="Oval 9">
                  <a:extLst>
                    <a:ext uri="{FF2B5EF4-FFF2-40B4-BE49-F238E27FC236}">
                      <a16:creationId xmlns:a16="http://schemas.microsoft.com/office/drawing/2014/main" id="{A4F0C160-0877-F44A-AFEE-9AE1C69EC2D0}"/>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Freeform 271">
                  <a:extLst>
                    <a:ext uri="{FF2B5EF4-FFF2-40B4-BE49-F238E27FC236}">
                      <a16:creationId xmlns:a16="http://schemas.microsoft.com/office/drawing/2014/main" id="{6D810D75-EE2A-D64E-803D-5EDCD18DADAF}"/>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2" name="Group 231">
                <a:extLst>
                  <a:ext uri="{FF2B5EF4-FFF2-40B4-BE49-F238E27FC236}">
                    <a16:creationId xmlns:a16="http://schemas.microsoft.com/office/drawing/2014/main" id="{61A4877E-B5A5-024E-A83C-6E602391B65C}"/>
                  </a:ext>
                </a:extLst>
              </p:cNvPr>
              <p:cNvGrpSpPr/>
              <p:nvPr/>
            </p:nvGrpSpPr>
            <p:grpSpPr>
              <a:xfrm>
                <a:off x="6254608" y="3208565"/>
                <a:ext cx="266209" cy="520097"/>
                <a:chOff x="3133229" y="1458228"/>
                <a:chExt cx="1930794" cy="3772230"/>
              </a:xfrm>
              <a:solidFill>
                <a:srgbClr val="D15927"/>
              </a:solidFill>
            </p:grpSpPr>
            <p:sp>
              <p:nvSpPr>
                <p:cNvPr id="269" name="Oval 9">
                  <a:extLst>
                    <a:ext uri="{FF2B5EF4-FFF2-40B4-BE49-F238E27FC236}">
                      <a16:creationId xmlns:a16="http://schemas.microsoft.com/office/drawing/2014/main" id="{278F36DF-8D62-5843-96CB-7698EFC9DFEA}"/>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0" name="Freeform 269">
                  <a:extLst>
                    <a:ext uri="{FF2B5EF4-FFF2-40B4-BE49-F238E27FC236}">
                      <a16:creationId xmlns:a16="http://schemas.microsoft.com/office/drawing/2014/main" id="{FE199ABE-2AC5-994E-8025-F1A6145E9D91}"/>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3" name="Group 232">
                <a:extLst>
                  <a:ext uri="{FF2B5EF4-FFF2-40B4-BE49-F238E27FC236}">
                    <a16:creationId xmlns:a16="http://schemas.microsoft.com/office/drawing/2014/main" id="{3D80F3EB-3CAB-CA49-BD09-2ACDE9132952}"/>
                  </a:ext>
                </a:extLst>
              </p:cNvPr>
              <p:cNvGrpSpPr/>
              <p:nvPr/>
            </p:nvGrpSpPr>
            <p:grpSpPr>
              <a:xfrm>
                <a:off x="6619489" y="2184261"/>
                <a:ext cx="266209" cy="520097"/>
                <a:chOff x="3133229" y="1458228"/>
                <a:chExt cx="1930794" cy="3772230"/>
              </a:xfrm>
              <a:solidFill>
                <a:srgbClr val="D15927"/>
              </a:solidFill>
            </p:grpSpPr>
            <p:sp>
              <p:nvSpPr>
                <p:cNvPr id="267" name="Oval 9">
                  <a:extLst>
                    <a:ext uri="{FF2B5EF4-FFF2-40B4-BE49-F238E27FC236}">
                      <a16:creationId xmlns:a16="http://schemas.microsoft.com/office/drawing/2014/main" id="{74620F36-8EE3-6140-9F2F-2FFF70EB3954}"/>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Freeform 267">
                  <a:extLst>
                    <a:ext uri="{FF2B5EF4-FFF2-40B4-BE49-F238E27FC236}">
                      <a16:creationId xmlns:a16="http://schemas.microsoft.com/office/drawing/2014/main" id="{C802702C-1FA1-AB46-8D4B-C28C832A80DB}"/>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4" name="Group 233">
                <a:extLst>
                  <a:ext uri="{FF2B5EF4-FFF2-40B4-BE49-F238E27FC236}">
                    <a16:creationId xmlns:a16="http://schemas.microsoft.com/office/drawing/2014/main" id="{A01A95AA-ED3D-614B-A0F6-0752F8EB9F4E}"/>
                  </a:ext>
                </a:extLst>
              </p:cNvPr>
              <p:cNvGrpSpPr/>
              <p:nvPr/>
            </p:nvGrpSpPr>
            <p:grpSpPr>
              <a:xfrm>
                <a:off x="6377701" y="2610688"/>
                <a:ext cx="266209" cy="520097"/>
                <a:chOff x="3133229" y="1458228"/>
                <a:chExt cx="1930794" cy="3772230"/>
              </a:xfrm>
              <a:solidFill>
                <a:srgbClr val="D15927"/>
              </a:solidFill>
            </p:grpSpPr>
            <p:sp>
              <p:nvSpPr>
                <p:cNvPr id="265" name="Oval 9">
                  <a:extLst>
                    <a:ext uri="{FF2B5EF4-FFF2-40B4-BE49-F238E27FC236}">
                      <a16:creationId xmlns:a16="http://schemas.microsoft.com/office/drawing/2014/main" id="{40D3B947-4E07-3145-A5F0-612CD97C773B}"/>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Freeform 265">
                  <a:extLst>
                    <a:ext uri="{FF2B5EF4-FFF2-40B4-BE49-F238E27FC236}">
                      <a16:creationId xmlns:a16="http://schemas.microsoft.com/office/drawing/2014/main" id="{9F0DB7DF-6D9C-5D4C-9120-257AF32334B3}"/>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5" name="Group 234">
                <a:extLst>
                  <a:ext uri="{FF2B5EF4-FFF2-40B4-BE49-F238E27FC236}">
                    <a16:creationId xmlns:a16="http://schemas.microsoft.com/office/drawing/2014/main" id="{48B737F7-F460-8B47-92CF-4ACF7FFB06C4}"/>
                  </a:ext>
                </a:extLst>
              </p:cNvPr>
              <p:cNvGrpSpPr/>
              <p:nvPr/>
            </p:nvGrpSpPr>
            <p:grpSpPr>
              <a:xfrm>
                <a:off x="7120651" y="2021604"/>
                <a:ext cx="266209" cy="520097"/>
                <a:chOff x="3133229" y="1458228"/>
                <a:chExt cx="1930794" cy="3772230"/>
              </a:xfrm>
              <a:solidFill>
                <a:srgbClr val="D15927"/>
              </a:solidFill>
            </p:grpSpPr>
            <p:sp>
              <p:nvSpPr>
                <p:cNvPr id="263" name="Oval 9">
                  <a:extLst>
                    <a:ext uri="{FF2B5EF4-FFF2-40B4-BE49-F238E27FC236}">
                      <a16:creationId xmlns:a16="http://schemas.microsoft.com/office/drawing/2014/main" id="{26A4E851-2951-3C44-A6F4-42734D53FA42}"/>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4" name="Freeform 263">
                  <a:extLst>
                    <a:ext uri="{FF2B5EF4-FFF2-40B4-BE49-F238E27FC236}">
                      <a16:creationId xmlns:a16="http://schemas.microsoft.com/office/drawing/2014/main" id="{804ADD18-E9DC-A043-94B9-FF853FC602D5}"/>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6" name="Group 235">
                <a:extLst>
                  <a:ext uri="{FF2B5EF4-FFF2-40B4-BE49-F238E27FC236}">
                    <a16:creationId xmlns:a16="http://schemas.microsoft.com/office/drawing/2014/main" id="{336CCF0D-376E-2347-BDFF-1F0B63904A0D}"/>
                  </a:ext>
                </a:extLst>
              </p:cNvPr>
              <p:cNvGrpSpPr/>
              <p:nvPr/>
            </p:nvGrpSpPr>
            <p:grpSpPr>
              <a:xfrm>
                <a:off x="7758094" y="2228224"/>
                <a:ext cx="266209" cy="520097"/>
                <a:chOff x="3133229" y="1458228"/>
                <a:chExt cx="1930794" cy="3772230"/>
              </a:xfrm>
              <a:solidFill>
                <a:srgbClr val="D15927"/>
              </a:solidFill>
            </p:grpSpPr>
            <p:sp>
              <p:nvSpPr>
                <p:cNvPr id="261" name="Oval 9">
                  <a:extLst>
                    <a:ext uri="{FF2B5EF4-FFF2-40B4-BE49-F238E27FC236}">
                      <a16:creationId xmlns:a16="http://schemas.microsoft.com/office/drawing/2014/main" id="{EBDF5453-8B80-1B48-886F-E9518B7E6220}"/>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Freeform 261">
                  <a:extLst>
                    <a:ext uri="{FF2B5EF4-FFF2-40B4-BE49-F238E27FC236}">
                      <a16:creationId xmlns:a16="http://schemas.microsoft.com/office/drawing/2014/main" id="{8CC7CB8C-3E70-B34D-98C9-BCBC8AA719E3}"/>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7" name="Group 236">
                <a:extLst>
                  <a:ext uri="{FF2B5EF4-FFF2-40B4-BE49-F238E27FC236}">
                    <a16:creationId xmlns:a16="http://schemas.microsoft.com/office/drawing/2014/main" id="{D41DBFD4-F78D-1F49-BC12-509550A62804}"/>
                  </a:ext>
                </a:extLst>
              </p:cNvPr>
              <p:cNvGrpSpPr/>
              <p:nvPr/>
            </p:nvGrpSpPr>
            <p:grpSpPr>
              <a:xfrm>
                <a:off x="8320802" y="2861270"/>
                <a:ext cx="266209" cy="520097"/>
                <a:chOff x="3133229" y="1458228"/>
                <a:chExt cx="1930794" cy="3772230"/>
              </a:xfrm>
              <a:solidFill>
                <a:srgbClr val="D15927"/>
              </a:solidFill>
            </p:grpSpPr>
            <p:sp>
              <p:nvSpPr>
                <p:cNvPr id="259" name="Oval 9">
                  <a:extLst>
                    <a:ext uri="{FF2B5EF4-FFF2-40B4-BE49-F238E27FC236}">
                      <a16:creationId xmlns:a16="http://schemas.microsoft.com/office/drawing/2014/main" id="{B573696F-DEAD-9C40-93D7-05FB044BD42B}"/>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Freeform 259">
                  <a:extLst>
                    <a:ext uri="{FF2B5EF4-FFF2-40B4-BE49-F238E27FC236}">
                      <a16:creationId xmlns:a16="http://schemas.microsoft.com/office/drawing/2014/main" id="{4F7E5571-E037-E049-88EF-410798E17202}"/>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8" name="Group 237">
                <a:extLst>
                  <a:ext uri="{FF2B5EF4-FFF2-40B4-BE49-F238E27FC236}">
                    <a16:creationId xmlns:a16="http://schemas.microsoft.com/office/drawing/2014/main" id="{2C2AAD22-7EA1-2F4A-8BC5-3F808B16231D}"/>
                  </a:ext>
                </a:extLst>
              </p:cNvPr>
              <p:cNvGrpSpPr/>
              <p:nvPr/>
            </p:nvGrpSpPr>
            <p:grpSpPr>
              <a:xfrm>
                <a:off x="7973506" y="3063493"/>
                <a:ext cx="266209" cy="520097"/>
                <a:chOff x="3133229" y="1458228"/>
                <a:chExt cx="1930794" cy="3772230"/>
              </a:xfrm>
              <a:solidFill>
                <a:srgbClr val="D15927"/>
              </a:solidFill>
            </p:grpSpPr>
            <p:sp>
              <p:nvSpPr>
                <p:cNvPr id="257" name="Oval 9">
                  <a:extLst>
                    <a:ext uri="{FF2B5EF4-FFF2-40B4-BE49-F238E27FC236}">
                      <a16:creationId xmlns:a16="http://schemas.microsoft.com/office/drawing/2014/main" id="{415534CB-DB08-6C42-A54B-426B94923F87}"/>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Freeform 257">
                  <a:extLst>
                    <a:ext uri="{FF2B5EF4-FFF2-40B4-BE49-F238E27FC236}">
                      <a16:creationId xmlns:a16="http://schemas.microsoft.com/office/drawing/2014/main" id="{540CF8B9-F74F-464C-A0C8-DB40EBF36689}"/>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39" name="Group 238">
                <a:extLst>
                  <a:ext uri="{FF2B5EF4-FFF2-40B4-BE49-F238E27FC236}">
                    <a16:creationId xmlns:a16="http://schemas.microsoft.com/office/drawing/2014/main" id="{A7FCC918-6F39-2641-A09A-BE3B41D10F17}"/>
                  </a:ext>
                </a:extLst>
              </p:cNvPr>
              <p:cNvGrpSpPr/>
              <p:nvPr/>
            </p:nvGrpSpPr>
            <p:grpSpPr>
              <a:xfrm>
                <a:off x="7999883" y="3749293"/>
                <a:ext cx="266209" cy="520097"/>
                <a:chOff x="3133229" y="1458228"/>
                <a:chExt cx="1930794" cy="3772230"/>
              </a:xfrm>
              <a:solidFill>
                <a:srgbClr val="D15927"/>
              </a:solidFill>
            </p:grpSpPr>
            <p:sp>
              <p:nvSpPr>
                <p:cNvPr id="255" name="Oval 9">
                  <a:extLst>
                    <a:ext uri="{FF2B5EF4-FFF2-40B4-BE49-F238E27FC236}">
                      <a16:creationId xmlns:a16="http://schemas.microsoft.com/office/drawing/2014/main" id="{C2A92299-6586-F94B-9DD2-EBF55B50C352}"/>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Freeform 255">
                  <a:extLst>
                    <a:ext uri="{FF2B5EF4-FFF2-40B4-BE49-F238E27FC236}">
                      <a16:creationId xmlns:a16="http://schemas.microsoft.com/office/drawing/2014/main" id="{EB4F5A66-DB4D-8143-8DC0-0FCD374C23F6}"/>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40" name="Group 239">
                <a:extLst>
                  <a:ext uri="{FF2B5EF4-FFF2-40B4-BE49-F238E27FC236}">
                    <a16:creationId xmlns:a16="http://schemas.microsoft.com/office/drawing/2014/main" id="{807F120B-2F7A-2241-AC91-489E236953B4}"/>
                  </a:ext>
                </a:extLst>
              </p:cNvPr>
              <p:cNvGrpSpPr/>
              <p:nvPr/>
            </p:nvGrpSpPr>
            <p:grpSpPr>
              <a:xfrm>
                <a:off x="7753698" y="3423978"/>
                <a:ext cx="266209" cy="520097"/>
                <a:chOff x="3133229" y="1458228"/>
                <a:chExt cx="1930794" cy="3772230"/>
              </a:xfrm>
              <a:solidFill>
                <a:srgbClr val="D15927"/>
              </a:solidFill>
            </p:grpSpPr>
            <p:sp>
              <p:nvSpPr>
                <p:cNvPr id="253" name="Oval 9">
                  <a:extLst>
                    <a:ext uri="{FF2B5EF4-FFF2-40B4-BE49-F238E27FC236}">
                      <a16:creationId xmlns:a16="http://schemas.microsoft.com/office/drawing/2014/main" id="{FA852D39-6173-8E47-82C0-742C4769EA6F}"/>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4" name="Freeform 253">
                  <a:extLst>
                    <a:ext uri="{FF2B5EF4-FFF2-40B4-BE49-F238E27FC236}">
                      <a16:creationId xmlns:a16="http://schemas.microsoft.com/office/drawing/2014/main" id="{B996FD6E-D56A-2B4F-BD23-C8406AF581FF}"/>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41" name="Group 240">
                <a:extLst>
                  <a:ext uri="{FF2B5EF4-FFF2-40B4-BE49-F238E27FC236}">
                    <a16:creationId xmlns:a16="http://schemas.microsoft.com/office/drawing/2014/main" id="{058392F3-CE76-E545-9A67-90C30727594A}"/>
                  </a:ext>
                </a:extLst>
              </p:cNvPr>
              <p:cNvGrpSpPr/>
              <p:nvPr/>
            </p:nvGrpSpPr>
            <p:grpSpPr>
              <a:xfrm>
                <a:off x="7278913" y="2676632"/>
                <a:ext cx="266209" cy="520097"/>
                <a:chOff x="3133229" y="1458228"/>
                <a:chExt cx="1930794" cy="3772230"/>
              </a:xfrm>
              <a:solidFill>
                <a:srgbClr val="D15927"/>
              </a:solidFill>
            </p:grpSpPr>
            <p:sp>
              <p:nvSpPr>
                <p:cNvPr id="251" name="Oval 9">
                  <a:extLst>
                    <a:ext uri="{FF2B5EF4-FFF2-40B4-BE49-F238E27FC236}">
                      <a16:creationId xmlns:a16="http://schemas.microsoft.com/office/drawing/2014/main" id="{2A55E94C-3D57-C145-A37A-012DC8C9F3C0}"/>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Freeform 251">
                  <a:extLst>
                    <a:ext uri="{FF2B5EF4-FFF2-40B4-BE49-F238E27FC236}">
                      <a16:creationId xmlns:a16="http://schemas.microsoft.com/office/drawing/2014/main" id="{EE2F7802-671F-AE47-95A1-34F3809F0109}"/>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42" name="Group 241">
                <a:extLst>
                  <a:ext uri="{FF2B5EF4-FFF2-40B4-BE49-F238E27FC236}">
                    <a16:creationId xmlns:a16="http://schemas.microsoft.com/office/drawing/2014/main" id="{F0EBA112-7F4A-F044-800E-76AA6FACDF74}"/>
                  </a:ext>
                </a:extLst>
              </p:cNvPr>
              <p:cNvGrpSpPr/>
              <p:nvPr/>
            </p:nvGrpSpPr>
            <p:grpSpPr>
              <a:xfrm>
                <a:off x="7186594" y="3806444"/>
                <a:ext cx="266209" cy="520097"/>
                <a:chOff x="3133229" y="1458228"/>
                <a:chExt cx="1930794" cy="3772230"/>
              </a:xfrm>
              <a:solidFill>
                <a:srgbClr val="D15927"/>
              </a:solidFill>
            </p:grpSpPr>
            <p:sp>
              <p:nvSpPr>
                <p:cNvPr id="249" name="Oval 9">
                  <a:extLst>
                    <a:ext uri="{FF2B5EF4-FFF2-40B4-BE49-F238E27FC236}">
                      <a16:creationId xmlns:a16="http://schemas.microsoft.com/office/drawing/2014/main" id="{A7E3ED91-2DA3-5348-96AC-94610FAA591A}"/>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Freeform 249">
                  <a:extLst>
                    <a:ext uri="{FF2B5EF4-FFF2-40B4-BE49-F238E27FC236}">
                      <a16:creationId xmlns:a16="http://schemas.microsoft.com/office/drawing/2014/main" id="{51500B40-0129-8F46-B742-1A1A46C9D309}"/>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43" name="Group 242">
                <a:extLst>
                  <a:ext uri="{FF2B5EF4-FFF2-40B4-BE49-F238E27FC236}">
                    <a16:creationId xmlns:a16="http://schemas.microsoft.com/office/drawing/2014/main" id="{043B1BFD-627F-D74F-97BC-C76E877C15DD}"/>
                  </a:ext>
                </a:extLst>
              </p:cNvPr>
              <p:cNvGrpSpPr/>
              <p:nvPr/>
            </p:nvGrpSpPr>
            <p:grpSpPr>
              <a:xfrm>
                <a:off x="7050314" y="4333983"/>
                <a:ext cx="266209" cy="520097"/>
                <a:chOff x="3133229" y="1458228"/>
                <a:chExt cx="1930794" cy="3772230"/>
              </a:xfrm>
              <a:solidFill>
                <a:srgbClr val="D15927"/>
              </a:solidFill>
            </p:grpSpPr>
            <p:sp>
              <p:nvSpPr>
                <p:cNvPr id="247" name="Oval 9">
                  <a:extLst>
                    <a:ext uri="{FF2B5EF4-FFF2-40B4-BE49-F238E27FC236}">
                      <a16:creationId xmlns:a16="http://schemas.microsoft.com/office/drawing/2014/main" id="{C1A55F65-2320-D243-838C-88CE18E5C6A2}"/>
                    </a:ext>
                  </a:extLst>
                </p:cNvPr>
                <p:cNvSpPr/>
                <p:nvPr/>
              </p:nvSpPr>
              <p:spPr>
                <a:xfrm>
                  <a:off x="3667225" y="1458228"/>
                  <a:ext cx="789365" cy="904776"/>
                </a:xfrm>
                <a:custGeom>
                  <a:avLst/>
                  <a:gdLst>
                    <a:gd name="connsiteX0" fmla="*/ 0 w 789271"/>
                    <a:gd name="connsiteY0" fmla="*/ 452388 h 904775"/>
                    <a:gd name="connsiteX1" fmla="*/ 394636 w 789271"/>
                    <a:gd name="connsiteY1" fmla="*/ 0 h 904775"/>
                    <a:gd name="connsiteX2" fmla="*/ 789272 w 789271"/>
                    <a:gd name="connsiteY2" fmla="*/ 452388 h 904775"/>
                    <a:gd name="connsiteX3" fmla="*/ 394636 w 789271"/>
                    <a:gd name="connsiteY3" fmla="*/ 904776 h 904775"/>
                    <a:gd name="connsiteX4" fmla="*/ 0 w 789271"/>
                    <a:gd name="connsiteY4" fmla="*/ 452388 h 904775"/>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 name="connsiteX0" fmla="*/ 0 w 789365"/>
                    <a:gd name="connsiteY0" fmla="*/ 452388 h 904776"/>
                    <a:gd name="connsiteX1" fmla="*/ 394636 w 789365"/>
                    <a:gd name="connsiteY1" fmla="*/ 0 h 904776"/>
                    <a:gd name="connsiteX2" fmla="*/ 789272 w 789365"/>
                    <a:gd name="connsiteY2" fmla="*/ 452388 h 904776"/>
                    <a:gd name="connsiteX3" fmla="*/ 394636 w 789365"/>
                    <a:gd name="connsiteY3" fmla="*/ 904776 h 904776"/>
                    <a:gd name="connsiteX4" fmla="*/ 0 w 789365"/>
                    <a:gd name="connsiteY4" fmla="*/ 452388 h 90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5" h="904776">
                      <a:moveTo>
                        <a:pt x="0" y="452388"/>
                      </a:moveTo>
                      <a:cubicBezTo>
                        <a:pt x="0" y="111101"/>
                        <a:pt x="176685" y="0"/>
                        <a:pt x="394636" y="0"/>
                      </a:cubicBezTo>
                      <a:cubicBezTo>
                        <a:pt x="612587" y="0"/>
                        <a:pt x="794084" y="101475"/>
                        <a:pt x="789272" y="452388"/>
                      </a:cubicBezTo>
                      <a:cubicBezTo>
                        <a:pt x="789272" y="702235"/>
                        <a:pt x="612587" y="904776"/>
                        <a:pt x="394636" y="904776"/>
                      </a:cubicBezTo>
                      <a:cubicBezTo>
                        <a:pt x="176685" y="904776"/>
                        <a:pt x="0" y="702235"/>
                        <a:pt x="0" y="452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Freeform 247">
                  <a:extLst>
                    <a:ext uri="{FF2B5EF4-FFF2-40B4-BE49-F238E27FC236}">
                      <a16:creationId xmlns:a16="http://schemas.microsoft.com/office/drawing/2014/main" id="{6624D6B4-5548-624B-B3F8-1EC2CC54E6CA}"/>
                    </a:ext>
                  </a:extLst>
                </p:cNvPr>
                <p:cNvSpPr/>
                <p:nvPr/>
              </p:nvSpPr>
              <p:spPr>
                <a:xfrm rot="20625114" flipH="1">
                  <a:off x="3133229" y="2396406"/>
                  <a:ext cx="1930794" cy="2834052"/>
                </a:xfrm>
                <a:custGeom>
                  <a:avLst/>
                  <a:gdLst>
                    <a:gd name="connsiteX0" fmla="*/ 605303 w 1930794"/>
                    <a:gd name="connsiteY0" fmla="*/ 63258 h 2834052"/>
                    <a:gd name="connsiteX1" fmla="*/ 100197 w 1930794"/>
                    <a:gd name="connsiteY1" fmla="*/ 296449 h 2834052"/>
                    <a:gd name="connsiteX2" fmla="*/ 108765 w 1930794"/>
                    <a:gd name="connsiteY2" fmla="*/ 312548 h 2834052"/>
                    <a:gd name="connsiteX3" fmla="*/ 0 w 1930794"/>
                    <a:gd name="connsiteY3" fmla="*/ 1602883 h 2834052"/>
                    <a:gd name="connsiteX4" fmla="*/ 217147 w 1930794"/>
                    <a:gd name="connsiteY4" fmla="*/ 1606897 h 2834052"/>
                    <a:gd name="connsiteX5" fmla="*/ 338217 w 1930794"/>
                    <a:gd name="connsiteY5" fmla="*/ 966067 h 2834052"/>
                    <a:gd name="connsiteX6" fmla="*/ 929982 w 1930794"/>
                    <a:gd name="connsiteY6" fmla="*/ 2834052 h 2834052"/>
                    <a:gd name="connsiteX7" fmla="*/ 1267272 w 1930794"/>
                    <a:gd name="connsiteY7" fmla="*/ 2735753 h 2834052"/>
                    <a:gd name="connsiteX8" fmla="*/ 1032599 w 1930794"/>
                    <a:gd name="connsiteY8" fmla="*/ 1674967 h 2834052"/>
                    <a:gd name="connsiteX9" fmla="*/ 1085559 w 1930794"/>
                    <a:gd name="connsiteY9" fmla="*/ 1659533 h 2834052"/>
                    <a:gd name="connsiteX10" fmla="*/ 1456708 w 1930794"/>
                    <a:gd name="connsiteY10" fmla="*/ 2680544 h 2834052"/>
                    <a:gd name="connsiteX11" fmla="*/ 1793998 w 1930794"/>
                    <a:gd name="connsiteY11" fmla="*/ 2582245 h 2834052"/>
                    <a:gd name="connsiteX12" fmla="*/ 1283806 w 1930794"/>
                    <a:gd name="connsiteY12" fmla="*/ 663896 h 2834052"/>
                    <a:gd name="connsiteX13" fmla="*/ 1749803 w 1930794"/>
                    <a:gd name="connsiteY13" fmla="*/ 1160223 h 2834052"/>
                    <a:gd name="connsiteX14" fmla="*/ 1930794 w 1930794"/>
                    <a:gd name="connsiteY14" fmla="*/ 1040176 h 2834052"/>
                    <a:gd name="connsiteX15" fmla="*/ 1142557 w 1930794"/>
                    <a:gd name="connsiteY15" fmla="*/ 6006 h 2834052"/>
                    <a:gd name="connsiteX16" fmla="*/ 1141831 w 1930794"/>
                    <a:gd name="connsiteY16" fmla="*/ 8224 h 2834052"/>
                    <a:gd name="connsiteX17" fmla="*/ 1140091 w 1930794"/>
                    <a:gd name="connsiteY17" fmla="*/ 0 h 2834052"/>
                    <a:gd name="connsiteX18" fmla="*/ 605303 w 1930794"/>
                    <a:gd name="connsiteY18" fmla="*/ 63258 h 283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0794" h="2834052">
                      <a:moveTo>
                        <a:pt x="605303" y="63258"/>
                      </a:moveTo>
                      <a:cubicBezTo>
                        <a:pt x="465751" y="98968"/>
                        <a:pt x="331146" y="163000"/>
                        <a:pt x="100197" y="296449"/>
                      </a:cubicBezTo>
                      <a:lnTo>
                        <a:pt x="108765" y="312548"/>
                      </a:lnTo>
                      <a:lnTo>
                        <a:pt x="0" y="1602883"/>
                      </a:lnTo>
                      <a:lnTo>
                        <a:pt x="217147" y="1606897"/>
                      </a:lnTo>
                      <a:lnTo>
                        <a:pt x="338217" y="966067"/>
                      </a:lnTo>
                      <a:lnTo>
                        <a:pt x="929982" y="2834052"/>
                      </a:lnTo>
                      <a:lnTo>
                        <a:pt x="1267272" y="2735753"/>
                      </a:lnTo>
                      <a:lnTo>
                        <a:pt x="1032599" y="1674967"/>
                      </a:lnTo>
                      <a:lnTo>
                        <a:pt x="1085559" y="1659533"/>
                      </a:lnTo>
                      <a:lnTo>
                        <a:pt x="1456708" y="2680544"/>
                      </a:lnTo>
                      <a:lnTo>
                        <a:pt x="1793998" y="2582245"/>
                      </a:lnTo>
                      <a:lnTo>
                        <a:pt x="1283806" y="663896"/>
                      </a:lnTo>
                      <a:lnTo>
                        <a:pt x="1749803" y="1160223"/>
                      </a:lnTo>
                      <a:lnTo>
                        <a:pt x="1930794" y="1040176"/>
                      </a:lnTo>
                      <a:lnTo>
                        <a:pt x="1142557" y="6006"/>
                      </a:lnTo>
                      <a:lnTo>
                        <a:pt x="1141831" y="8224"/>
                      </a:lnTo>
                      <a:lnTo>
                        <a:pt x="1140091" y="0"/>
                      </a:lnTo>
                      <a:cubicBezTo>
                        <a:pt x="889353" y="20160"/>
                        <a:pt x="744855" y="27548"/>
                        <a:pt x="605303" y="632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nvGrpSpPr>
              <p:cNvPr id="244" name="Group 243">
                <a:extLst>
                  <a:ext uri="{FF2B5EF4-FFF2-40B4-BE49-F238E27FC236}">
                    <a16:creationId xmlns:a16="http://schemas.microsoft.com/office/drawing/2014/main" id="{2073F0C6-3B59-8644-A27F-598206C758C0}"/>
                  </a:ext>
                </a:extLst>
              </p:cNvPr>
              <p:cNvGrpSpPr/>
              <p:nvPr/>
            </p:nvGrpSpPr>
            <p:grpSpPr>
              <a:xfrm>
                <a:off x="6616314" y="3860883"/>
                <a:ext cx="266209" cy="515889"/>
                <a:chOff x="856434" y="1488752"/>
                <a:chExt cx="1930794" cy="3741707"/>
              </a:xfrm>
              <a:solidFill>
                <a:srgbClr val="0C8A7D"/>
              </a:solidFill>
            </p:grpSpPr>
            <p:sp>
              <p:nvSpPr>
                <p:cNvPr id="245" name="Freeform 244">
                  <a:extLst>
                    <a:ext uri="{FF2B5EF4-FFF2-40B4-BE49-F238E27FC236}">
                      <a16:creationId xmlns:a16="http://schemas.microsoft.com/office/drawing/2014/main" id="{E477CFE7-4B75-C246-B5C9-42F424B8DEFA}"/>
                    </a:ext>
                  </a:extLst>
                </p:cNvPr>
                <p:cNvSpPr/>
                <p:nvPr/>
              </p:nvSpPr>
              <p:spPr>
                <a:xfrm rot="20625114" flipH="1">
                  <a:off x="856434" y="2396406"/>
                  <a:ext cx="1930794" cy="2834053"/>
                </a:xfrm>
                <a:custGeom>
                  <a:avLst/>
                  <a:gdLst>
                    <a:gd name="connsiteX0" fmla="*/ 605304 w 1930794"/>
                    <a:gd name="connsiteY0" fmla="*/ 63259 h 2834053"/>
                    <a:gd name="connsiteX1" fmla="*/ 100198 w 1930794"/>
                    <a:gd name="connsiteY1" fmla="*/ 296450 h 2834053"/>
                    <a:gd name="connsiteX2" fmla="*/ 107896 w 1930794"/>
                    <a:gd name="connsiteY2" fmla="*/ 322862 h 2834053"/>
                    <a:gd name="connsiteX3" fmla="*/ 0 w 1930794"/>
                    <a:gd name="connsiteY3" fmla="*/ 1602884 h 2834053"/>
                    <a:gd name="connsiteX4" fmla="*/ 217147 w 1930794"/>
                    <a:gd name="connsiteY4" fmla="*/ 1606898 h 2834053"/>
                    <a:gd name="connsiteX5" fmla="*/ 326392 w 1930794"/>
                    <a:gd name="connsiteY5" fmla="*/ 1028655 h 2834053"/>
                    <a:gd name="connsiteX6" fmla="*/ 426350 w 1930794"/>
                    <a:gd name="connsiteY6" fmla="*/ 2103582 h 2834053"/>
                    <a:gd name="connsiteX7" fmla="*/ 662470 w 1930794"/>
                    <a:gd name="connsiteY7" fmla="*/ 2034768 h 2834053"/>
                    <a:gd name="connsiteX8" fmla="*/ 929982 w 1930794"/>
                    <a:gd name="connsiteY8" fmla="*/ 2834053 h 2834053"/>
                    <a:gd name="connsiteX9" fmla="*/ 1267272 w 1930794"/>
                    <a:gd name="connsiteY9" fmla="*/ 2735754 h 2834053"/>
                    <a:gd name="connsiteX10" fmla="*/ 1091078 w 1930794"/>
                    <a:gd name="connsiteY10" fmla="*/ 1909856 h 2834053"/>
                    <a:gd name="connsiteX11" fmla="*/ 1161607 w 1930794"/>
                    <a:gd name="connsiteY11" fmla="*/ 1889301 h 2834053"/>
                    <a:gd name="connsiteX12" fmla="*/ 1456708 w 1930794"/>
                    <a:gd name="connsiteY12" fmla="*/ 2680545 h 2834053"/>
                    <a:gd name="connsiteX13" fmla="*/ 1793998 w 1930794"/>
                    <a:gd name="connsiteY13" fmla="*/ 2582246 h 2834053"/>
                    <a:gd name="connsiteX14" fmla="*/ 1590215 w 1930794"/>
                    <a:gd name="connsiteY14" fmla="*/ 1764388 h 2834053"/>
                    <a:gd name="connsiteX15" fmla="*/ 1840196 w 1930794"/>
                    <a:gd name="connsiteY15" fmla="*/ 1691535 h 2834053"/>
                    <a:gd name="connsiteX16" fmla="*/ 1338386 w 1930794"/>
                    <a:gd name="connsiteY16" fmla="*/ 722029 h 2834053"/>
                    <a:gd name="connsiteX17" fmla="*/ 1749803 w 1930794"/>
                    <a:gd name="connsiteY17" fmla="*/ 1160224 h 2834053"/>
                    <a:gd name="connsiteX18" fmla="*/ 1930794 w 1930794"/>
                    <a:gd name="connsiteY18" fmla="*/ 1040177 h 2834053"/>
                    <a:gd name="connsiteX19" fmla="*/ 1142557 w 1930794"/>
                    <a:gd name="connsiteY19" fmla="*/ 6007 h 2834053"/>
                    <a:gd name="connsiteX20" fmla="*/ 1142216 w 1930794"/>
                    <a:gd name="connsiteY20" fmla="*/ 7048 h 2834053"/>
                    <a:gd name="connsiteX21" fmla="*/ 1140092 w 1930794"/>
                    <a:gd name="connsiteY21" fmla="*/ 0 h 2834053"/>
                    <a:gd name="connsiteX22" fmla="*/ 605304 w 1930794"/>
                    <a:gd name="connsiteY22" fmla="*/ 63259 h 28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794" h="2834053">
                      <a:moveTo>
                        <a:pt x="605304" y="63259"/>
                      </a:moveTo>
                      <a:cubicBezTo>
                        <a:pt x="465752" y="98969"/>
                        <a:pt x="331147" y="163001"/>
                        <a:pt x="100198" y="296450"/>
                      </a:cubicBezTo>
                      <a:lnTo>
                        <a:pt x="107896" y="322862"/>
                      </a:lnTo>
                      <a:lnTo>
                        <a:pt x="0" y="1602884"/>
                      </a:lnTo>
                      <a:lnTo>
                        <a:pt x="217147" y="1606898"/>
                      </a:lnTo>
                      <a:lnTo>
                        <a:pt x="326392" y="1028655"/>
                      </a:lnTo>
                      <a:lnTo>
                        <a:pt x="426350" y="2103582"/>
                      </a:lnTo>
                      <a:lnTo>
                        <a:pt x="662470" y="2034768"/>
                      </a:lnTo>
                      <a:lnTo>
                        <a:pt x="929982" y="2834053"/>
                      </a:lnTo>
                      <a:lnTo>
                        <a:pt x="1267272" y="2735754"/>
                      </a:lnTo>
                      <a:lnTo>
                        <a:pt x="1091078" y="1909856"/>
                      </a:lnTo>
                      <a:lnTo>
                        <a:pt x="1161607" y="1889301"/>
                      </a:lnTo>
                      <a:lnTo>
                        <a:pt x="1456708" y="2680545"/>
                      </a:lnTo>
                      <a:lnTo>
                        <a:pt x="1793998" y="2582246"/>
                      </a:lnTo>
                      <a:lnTo>
                        <a:pt x="1590215" y="1764388"/>
                      </a:lnTo>
                      <a:lnTo>
                        <a:pt x="1840196" y="1691535"/>
                      </a:lnTo>
                      <a:lnTo>
                        <a:pt x="1338386" y="722029"/>
                      </a:lnTo>
                      <a:lnTo>
                        <a:pt x="1749803" y="1160224"/>
                      </a:lnTo>
                      <a:lnTo>
                        <a:pt x="1930794" y="1040177"/>
                      </a:lnTo>
                      <a:lnTo>
                        <a:pt x="1142557" y="6007"/>
                      </a:lnTo>
                      <a:lnTo>
                        <a:pt x="1142216" y="7048"/>
                      </a:lnTo>
                      <a:lnTo>
                        <a:pt x="1140092" y="0"/>
                      </a:lnTo>
                      <a:cubicBezTo>
                        <a:pt x="889354" y="20161"/>
                        <a:pt x="744856" y="27549"/>
                        <a:pt x="605304" y="63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6" name="Freeform 245">
                  <a:extLst>
                    <a:ext uri="{FF2B5EF4-FFF2-40B4-BE49-F238E27FC236}">
                      <a16:creationId xmlns:a16="http://schemas.microsoft.com/office/drawing/2014/main" id="{892B4058-3750-8544-B558-B3038CD47783}"/>
                    </a:ext>
                  </a:extLst>
                </p:cNvPr>
                <p:cNvSpPr/>
                <p:nvPr/>
              </p:nvSpPr>
              <p:spPr>
                <a:xfrm rot="1200317" flipH="1">
                  <a:off x="1106411" y="1488752"/>
                  <a:ext cx="1546817" cy="1087213"/>
                </a:xfrm>
                <a:custGeom>
                  <a:avLst/>
                  <a:gdLst>
                    <a:gd name="connsiteX0" fmla="*/ 1049418 w 1546817"/>
                    <a:gd name="connsiteY0" fmla="*/ 33097 h 1087213"/>
                    <a:gd name="connsiteX1" fmla="*/ 523829 w 1546817"/>
                    <a:gd name="connsiteY1" fmla="*/ 323181 h 1087213"/>
                    <a:gd name="connsiteX2" fmla="*/ 500172 w 1546817"/>
                    <a:gd name="connsiteY2" fmla="*/ 411595 h 1087213"/>
                    <a:gd name="connsiteX3" fmla="*/ 495479 w 1546817"/>
                    <a:gd name="connsiteY3" fmla="*/ 466873 h 1087213"/>
                    <a:gd name="connsiteX4" fmla="*/ 447723 w 1546817"/>
                    <a:gd name="connsiteY4" fmla="*/ 409519 h 1087213"/>
                    <a:gd name="connsiteX5" fmla="*/ 205014 w 1546817"/>
                    <a:gd name="connsiteY5" fmla="*/ 384392 h 1087213"/>
                    <a:gd name="connsiteX6" fmla="*/ 0 w 1546817"/>
                    <a:gd name="connsiteY6" fmla="*/ 509498 h 1087213"/>
                    <a:gd name="connsiteX7" fmla="*/ 249780 w 1546817"/>
                    <a:gd name="connsiteY7" fmla="*/ 595226 h 1087213"/>
                    <a:gd name="connsiteX8" fmla="*/ 473409 w 1546817"/>
                    <a:gd name="connsiteY8" fmla="*/ 518576 h 1087213"/>
                    <a:gd name="connsiteX9" fmla="*/ 492881 w 1546817"/>
                    <a:gd name="connsiteY9" fmla="*/ 497467 h 1087213"/>
                    <a:gd name="connsiteX10" fmla="*/ 492729 w 1546817"/>
                    <a:gd name="connsiteY10" fmla="*/ 499256 h 1087213"/>
                    <a:gd name="connsiteX11" fmla="*/ 739888 w 1546817"/>
                    <a:gd name="connsiteY11" fmla="*/ 883280 h 1087213"/>
                    <a:gd name="connsiteX12" fmla="*/ 1176095 w 1546817"/>
                    <a:gd name="connsiteY12" fmla="*/ 748052 h 1087213"/>
                    <a:gd name="connsiteX13" fmla="*/ 1177049 w 1546817"/>
                    <a:gd name="connsiteY13" fmla="*/ 746696 h 1087213"/>
                    <a:gd name="connsiteX14" fmla="*/ 1178385 w 1546817"/>
                    <a:gd name="connsiteY14" fmla="*/ 775238 h 1087213"/>
                    <a:gd name="connsiteX15" fmla="*/ 1300388 w 1546817"/>
                    <a:gd name="connsiteY15" fmla="*/ 977723 h 1087213"/>
                    <a:gd name="connsiteX16" fmla="*/ 1546817 w 1546817"/>
                    <a:gd name="connsiteY16" fmla="*/ 1072653 h 1087213"/>
                    <a:gd name="connsiteX17" fmla="*/ 1470226 w 1546817"/>
                    <a:gd name="connsiteY17" fmla="*/ 845022 h 1087213"/>
                    <a:gd name="connsiteX18" fmla="*/ 1268175 w 1546817"/>
                    <a:gd name="connsiteY18" fmla="*/ 708222 h 1087213"/>
                    <a:gd name="connsiteX19" fmla="*/ 1194847 w 1546817"/>
                    <a:gd name="connsiteY19" fmla="*/ 721426 h 1087213"/>
                    <a:gd name="connsiteX20" fmla="*/ 1226753 w 1546817"/>
                    <a:gd name="connsiteY20" fmla="*/ 676124 h 1087213"/>
                    <a:gd name="connsiteX21" fmla="*/ 1265477 w 1546817"/>
                    <a:gd name="connsiteY21" fmla="*/ 593196 h 1087213"/>
                    <a:gd name="connsiteX22" fmla="*/ 1049418 w 1546817"/>
                    <a:gd name="connsiteY22" fmla="*/ 33097 h 10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817" h="1087213">
                      <a:moveTo>
                        <a:pt x="1049418" y="33097"/>
                      </a:moveTo>
                      <a:cubicBezTo>
                        <a:pt x="844618" y="-41465"/>
                        <a:pt x="639357" y="-8204"/>
                        <a:pt x="523829" y="323181"/>
                      </a:cubicBezTo>
                      <a:cubicBezTo>
                        <a:pt x="513145" y="352528"/>
                        <a:pt x="505308" y="382124"/>
                        <a:pt x="500172" y="411595"/>
                      </a:cubicBezTo>
                      <a:lnTo>
                        <a:pt x="495479" y="466873"/>
                      </a:lnTo>
                      <a:lnTo>
                        <a:pt x="447723" y="409519"/>
                      </a:lnTo>
                      <a:cubicBezTo>
                        <a:pt x="387393" y="357352"/>
                        <a:pt x="305844" y="342476"/>
                        <a:pt x="205014" y="384392"/>
                      </a:cubicBezTo>
                      <a:cubicBezTo>
                        <a:pt x="160917" y="405593"/>
                        <a:pt x="101436" y="482445"/>
                        <a:pt x="0" y="509498"/>
                      </a:cubicBezTo>
                      <a:cubicBezTo>
                        <a:pt x="0" y="573481"/>
                        <a:pt x="166296" y="601244"/>
                        <a:pt x="249780" y="595226"/>
                      </a:cubicBezTo>
                      <a:cubicBezTo>
                        <a:pt x="312394" y="590713"/>
                        <a:pt x="422346" y="560429"/>
                        <a:pt x="473409" y="518576"/>
                      </a:cubicBezTo>
                      <a:lnTo>
                        <a:pt x="492881" y="497467"/>
                      </a:lnTo>
                      <a:lnTo>
                        <a:pt x="492729" y="499256"/>
                      </a:lnTo>
                      <a:cubicBezTo>
                        <a:pt x="493476" y="672323"/>
                        <a:pt x="586288" y="827358"/>
                        <a:pt x="739888" y="883280"/>
                      </a:cubicBezTo>
                      <a:cubicBezTo>
                        <a:pt x="893488" y="939202"/>
                        <a:pt x="1064253" y="880128"/>
                        <a:pt x="1176095" y="748052"/>
                      </a:cubicBezTo>
                      <a:lnTo>
                        <a:pt x="1177049" y="746696"/>
                      </a:lnTo>
                      <a:lnTo>
                        <a:pt x="1178385" y="775238"/>
                      </a:lnTo>
                      <a:cubicBezTo>
                        <a:pt x="1190587" y="840124"/>
                        <a:pt x="1255331" y="934011"/>
                        <a:pt x="1300388" y="977723"/>
                      </a:cubicBezTo>
                      <a:cubicBezTo>
                        <a:pt x="1360461" y="1036007"/>
                        <a:pt x="1505681" y="1121659"/>
                        <a:pt x="1546817" y="1072653"/>
                      </a:cubicBezTo>
                      <a:cubicBezTo>
                        <a:pt x="1486518" y="986716"/>
                        <a:pt x="1490370" y="889611"/>
                        <a:pt x="1470226" y="845022"/>
                      </a:cubicBezTo>
                      <a:cubicBezTo>
                        <a:pt x="1419947" y="748091"/>
                        <a:pt x="1347922" y="707054"/>
                        <a:pt x="1268175" y="708222"/>
                      </a:cubicBezTo>
                      <a:lnTo>
                        <a:pt x="1194847" y="721426"/>
                      </a:lnTo>
                      <a:lnTo>
                        <a:pt x="1226753" y="676124"/>
                      </a:lnTo>
                      <a:cubicBezTo>
                        <a:pt x="1241767" y="650250"/>
                        <a:pt x="1254793" y="622543"/>
                        <a:pt x="1265477" y="593196"/>
                      </a:cubicBezTo>
                      <a:cubicBezTo>
                        <a:pt x="1382234" y="272502"/>
                        <a:pt x="1254218" y="107660"/>
                        <a:pt x="1049418" y="33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grpSp>
      </p:grpSp>
    </p:spTree>
    <p:extLst>
      <p:ext uri="{BB962C8B-B14F-4D97-AF65-F5344CB8AC3E}">
        <p14:creationId xmlns:p14="http://schemas.microsoft.com/office/powerpoint/2010/main" val="2079795444"/>
      </p:ext>
    </p:extLst>
  </p:cSld>
  <p:clrMapOvr>
    <a:masterClrMapping/>
  </p:clrMapOvr>
  <p:transition spd="med"/>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20DAA27-5054-4359-A028-638C34254CC7}"/>
              </a:ext>
            </a:extLst>
          </p:cNvPr>
          <p:cNvSpPr>
            <a:spLocks noGrp="1"/>
          </p:cNvSpPr>
          <p:nvPr>
            <p:ph type="title"/>
          </p:nvPr>
        </p:nvSpPr>
        <p:spPr>
          <a:xfrm>
            <a:off x="358487" y="286582"/>
            <a:ext cx="8411802" cy="994172"/>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solidFill>
                  <a:srgbClr val="712A82"/>
                </a:solidFill>
                <a:ea typeface="ＭＳ Ｐゴシック" panose="020B0600070205080204" pitchFamily="34" charset="-128"/>
                <a:cs typeface="Arial"/>
              </a:rPr>
              <a:t>[Agency Name]</a:t>
            </a:r>
            <a:br>
              <a:rPr lang="en-US" altLang="en-US" dirty="0">
                <a:solidFill>
                  <a:srgbClr val="712A82"/>
                </a:solidFill>
                <a:ea typeface="ＭＳ Ｐゴシック" panose="020B0600070205080204" pitchFamily="34" charset="-128"/>
                <a:cs typeface="Arial"/>
              </a:rPr>
            </a:br>
            <a:r>
              <a:rPr lang="en-US" altLang="en-US" dirty="0">
                <a:solidFill>
                  <a:srgbClr val="712A82"/>
                </a:solidFill>
                <a:ea typeface="ＭＳ Ｐゴシック" panose="020B0600070205080204" pitchFamily="34" charset="-128"/>
                <a:cs typeface="Arial"/>
              </a:rPr>
              <a:t>Standardized Screening Measures</a:t>
            </a:r>
          </a:p>
        </p:txBody>
      </p:sp>
      <p:sp>
        <p:nvSpPr>
          <p:cNvPr id="19459" name="Content Placeholder 2">
            <a:extLst>
              <a:ext uri="{FF2B5EF4-FFF2-40B4-BE49-F238E27FC236}">
                <a16:creationId xmlns:a16="http://schemas.microsoft.com/office/drawing/2014/main" id="{BEE13A3C-1FA9-43FF-BC5B-6F15963A320E}"/>
              </a:ext>
            </a:extLst>
          </p:cNvPr>
          <p:cNvSpPr>
            <a:spLocks noGrp="1"/>
          </p:cNvSpPr>
          <p:nvPr>
            <p:ph idx="1"/>
          </p:nvPr>
        </p:nvSpPr>
        <p:spPr>
          <a:xfrm>
            <a:off x="358488" y="2248948"/>
            <a:ext cx="6170705" cy="2159432"/>
          </a:xfrm>
        </p:spPr>
        <p:txBody>
          <a:bodyPr/>
          <a:lstStyle/>
          <a:p>
            <a:pPr eaLnBrk="1" hangingPunct="1"/>
            <a:r>
              <a:rPr lang="en-US" altLang="en-US" sz="1800" dirty="0">
                <a:ea typeface="ＭＳ Ｐゴシック" panose="020B0600070205080204" pitchFamily="34" charset="-128"/>
              </a:rPr>
              <a:t>Ages &amp; Stages Questionnaires, Third Edition (ASQ-3)</a:t>
            </a:r>
            <a:br>
              <a:rPr lang="en-US" altLang="en-US" sz="1800" dirty="0">
                <a:ea typeface="ＭＳ Ｐゴシック" panose="020B0600070205080204" pitchFamily="34" charset="-128"/>
              </a:rPr>
            </a:br>
            <a:endParaRPr lang="en-US" altLang="en-US" sz="1800" dirty="0">
              <a:ea typeface="ＭＳ Ｐゴシック" panose="020B0600070205080204" pitchFamily="34" charset="-128"/>
            </a:endParaRPr>
          </a:p>
          <a:p>
            <a:pPr eaLnBrk="1" hangingPunct="1"/>
            <a:r>
              <a:rPr lang="en-US" altLang="en-US" sz="1800" dirty="0">
                <a:ea typeface="ＭＳ Ｐゴシック" panose="020B0600070205080204" pitchFamily="34" charset="-128"/>
              </a:rPr>
              <a:t>Ages and Stages Questionnaires: Social-Emotional, Second Edition (ASQ:SE-2)</a:t>
            </a:r>
          </a:p>
          <a:p>
            <a:pPr marL="0" indent="0">
              <a:buNone/>
            </a:pPr>
            <a:endParaRPr lang="en-US" altLang="en-US" sz="1800" dirty="0">
              <a:ea typeface="ＭＳ Ｐゴシック" panose="020B0600070205080204" pitchFamily="34" charset="-128"/>
            </a:endParaRPr>
          </a:p>
          <a:p>
            <a:pPr eaLnBrk="1" hangingPunct="1"/>
            <a:r>
              <a:rPr lang="en-US" altLang="en-US" sz="1800" dirty="0">
                <a:ea typeface="ＭＳ Ｐゴシック" panose="020B0600070205080204" pitchFamily="34" charset="-128"/>
              </a:rPr>
              <a:t>Modified Checklist for Autism in Toddlers (M-CHAT)</a:t>
            </a:r>
          </a:p>
        </p:txBody>
      </p:sp>
    </p:spTree>
    <p:extLst>
      <p:ext uri="{BB962C8B-B14F-4D97-AF65-F5344CB8AC3E}">
        <p14:creationId xmlns:p14="http://schemas.microsoft.com/office/powerpoint/2010/main" val="107261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66D7-FAB1-4D15-A8FF-A065BB974F68}"/>
              </a:ext>
            </a:extLst>
          </p:cNvPr>
          <p:cNvSpPr>
            <a:spLocks noGrp="1"/>
          </p:cNvSpPr>
          <p:nvPr>
            <p:ph type="title"/>
          </p:nvPr>
        </p:nvSpPr>
        <p:spPr>
          <a:xfrm>
            <a:off x="358488" y="338826"/>
            <a:ext cx="6018458" cy="837967"/>
          </a:xfrm>
        </p:spPr>
        <p:txBody>
          <a:bodyPr vert="horz" lIns="43031" tIns="21515" rIns="43031" bIns="21515" rtlCol="0" anchor="ctr" anchorCtr="0">
            <a:noAutofit/>
          </a:bodyPr>
          <a:lstStyle/>
          <a:p>
            <a:pPr>
              <a:spcBef>
                <a:spcPts val="750"/>
              </a:spcBef>
              <a:buFont typeface="Arial" panose="020B0604020202020204" pitchFamily="34" charset="0"/>
            </a:pPr>
            <a:r>
              <a:rPr lang="en-US" dirty="0">
                <a:solidFill>
                  <a:srgbClr val="712A82"/>
                </a:solidFill>
                <a:ea typeface="ＭＳ Ｐゴシック" panose="020B0600070205080204" pitchFamily="34" charset="-128"/>
                <a:cs typeface="Arial"/>
              </a:rPr>
              <a:t>It Takes a Whole Team!</a:t>
            </a:r>
          </a:p>
        </p:txBody>
      </p:sp>
      <p:sp>
        <p:nvSpPr>
          <p:cNvPr id="4" name="Slide Number Placeholder 3">
            <a:extLst>
              <a:ext uri="{FF2B5EF4-FFF2-40B4-BE49-F238E27FC236}">
                <a16:creationId xmlns:a16="http://schemas.microsoft.com/office/drawing/2014/main" id="{76CE28D0-A24F-422A-8B94-9775FEC95E9D}"/>
              </a:ext>
            </a:extLst>
          </p:cNvPr>
          <p:cNvSpPr>
            <a:spLocks noGrp="1"/>
          </p:cNvSpPr>
          <p:nvPr>
            <p:ph type="sldNum" sz="quarter" idx="12"/>
          </p:nvPr>
        </p:nvSpPr>
        <p:spPr/>
        <p:txBody>
          <a:bodyPr/>
          <a:lstStyle/>
          <a:p>
            <a:fld id="{C0D807CB-5B1A-418C-A20A-893A08BAD7BC}" type="slidenum">
              <a:rPr lang="en-US" smtClean="0"/>
              <a:pPr/>
              <a:t>17</a:t>
            </a:fld>
            <a:endParaRPr lang="en-US" dirty="0"/>
          </a:p>
        </p:txBody>
      </p:sp>
      <p:pic>
        <p:nvPicPr>
          <p:cNvPr id="10" name="Picture 9" descr="A group of people around a grill&#10;&#10;Description automatically generated with medium confidence">
            <a:extLst>
              <a:ext uri="{FF2B5EF4-FFF2-40B4-BE49-F238E27FC236}">
                <a16:creationId xmlns:a16="http://schemas.microsoft.com/office/drawing/2014/main" id="{6AB0893F-0BD2-7540-A701-B1187A8EE74A}"/>
              </a:ext>
            </a:extLst>
          </p:cNvPr>
          <p:cNvPicPr>
            <a:picLocks noChangeAspect="1"/>
          </p:cNvPicPr>
          <p:nvPr/>
        </p:nvPicPr>
        <p:blipFill rotWithShape="1">
          <a:blip r:embed="rId3">
            <a:extLst>
              <a:ext uri="{28A0092B-C50C-407E-A947-70E740481C1C}">
                <a14:useLocalDpi xmlns:a14="http://schemas.microsoft.com/office/drawing/2010/main" val="0"/>
              </a:ext>
            </a:extLst>
          </a:blip>
          <a:srcRect b="7029"/>
          <a:stretch/>
        </p:blipFill>
        <p:spPr>
          <a:xfrm>
            <a:off x="2893514" y="1538679"/>
            <a:ext cx="5657903" cy="3508529"/>
          </a:xfrm>
          <a:prstGeom prst="rect">
            <a:avLst/>
          </a:prstGeom>
          <a:ln w="76200">
            <a:solidFill>
              <a:srgbClr val="78B0DF"/>
            </a:solidFill>
          </a:ln>
        </p:spPr>
      </p:pic>
    </p:spTree>
    <p:extLst>
      <p:ext uri="{BB962C8B-B14F-4D97-AF65-F5344CB8AC3E}">
        <p14:creationId xmlns:p14="http://schemas.microsoft.com/office/powerpoint/2010/main" val="129644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12"/>
          <p:cNvSpPr/>
          <p:nvPr/>
        </p:nvSpPr>
        <p:spPr>
          <a:xfrm>
            <a:off x="300148" y="2600310"/>
            <a:ext cx="3997325" cy="746489"/>
          </a:xfrm>
          <a:prstGeom prst="flowChartProcess">
            <a:avLst/>
          </a:prstGeom>
          <a:solidFill>
            <a:srgbClr val="78B0DF"/>
          </a:solidFill>
          <a:ln w="28575">
            <a:solidFill>
              <a:srgbClr val="A7CCEA"/>
            </a:solidFill>
          </a:ln>
          <a:effectLst/>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defRPr/>
            </a:pPr>
            <a:r>
              <a:rPr lang="en-US" sz="1050" b="1" dirty="0">
                <a:solidFill>
                  <a:schemeClr val="bg1"/>
                </a:solidFill>
                <a:latin typeface="Arial" panose="020B0604020202020204" pitchFamily="34" charset="0"/>
                <a:ea typeface="Calibri" pitchFamily="34" charset="0"/>
                <a:cs typeface="Arial" panose="020B0604020202020204" pitchFamily="34" charset="0"/>
              </a:rPr>
              <a:t>Family Support Specialist talks with parent/caregiver to learn about their concerns or questions</a:t>
            </a:r>
          </a:p>
        </p:txBody>
      </p:sp>
      <p:sp>
        <p:nvSpPr>
          <p:cNvPr id="35844" name="Title 1"/>
          <p:cNvSpPr>
            <a:spLocks noGrp="1"/>
          </p:cNvSpPr>
          <p:nvPr>
            <p:ph type="title"/>
          </p:nvPr>
        </p:nvSpPr>
        <p:spPr>
          <a:xfrm>
            <a:off x="314764" y="401617"/>
            <a:ext cx="7779664" cy="1125874"/>
          </a:xfrm>
        </p:spPr>
        <p:txBody>
          <a:bodyPr vert="horz" lIns="0" tIns="0" rIns="0" bIns="0" rtlCol="0" anchor="t" anchorCtr="0">
            <a:normAutofit/>
          </a:bodyPr>
          <a:lstStyle/>
          <a:p>
            <a:r>
              <a:rPr lang="en-US" altLang="en-US" dirty="0">
                <a:solidFill>
                  <a:srgbClr val="712A82"/>
                </a:solidFill>
                <a:latin typeface="Arial"/>
                <a:ea typeface="ＭＳ Ｐゴシック" pitchFamily="34" charset="-128"/>
                <a:cs typeface="Arial"/>
              </a:rPr>
              <a:t>Workflow: In-House Screening</a:t>
            </a:r>
          </a:p>
        </p:txBody>
      </p:sp>
      <p:sp>
        <p:nvSpPr>
          <p:cNvPr id="20" name="Rounded Rectangle 19"/>
          <p:cNvSpPr>
            <a:spLocks/>
          </p:cNvSpPr>
          <p:nvPr/>
        </p:nvSpPr>
        <p:spPr bwMode="auto">
          <a:xfrm>
            <a:off x="300148" y="1656161"/>
            <a:ext cx="3997325" cy="746489"/>
          </a:xfrm>
          <a:prstGeom prst="roundRect">
            <a:avLst>
              <a:gd name="adj" fmla="val 0"/>
            </a:avLst>
          </a:prstGeom>
          <a:solidFill>
            <a:srgbClr val="D15927"/>
          </a:solidFill>
          <a:ln w="9525">
            <a:noFill/>
            <a:round/>
            <a:headEnd/>
            <a:tailEnd/>
          </a:ln>
          <a:effectLst/>
        </p:spPr>
        <p:txBody>
          <a:bodyPr lIns="137160" rIns="137160" anchor="ctr"/>
          <a:lstStyle/>
          <a:p>
            <a:pPr algn="ctr">
              <a:defRPr/>
            </a:pPr>
            <a:r>
              <a:rPr lang="en-US" sz="1200" b="1" dirty="0">
                <a:solidFill>
                  <a:schemeClr val="bg1"/>
                </a:solidFill>
                <a:latin typeface="Arial" panose="020B0604020202020204" pitchFamily="34" charset="0"/>
                <a:ea typeface="Calibri" pitchFamily="34" charset="0"/>
              </a:rPr>
              <a:t>Points of Entry for Families: </a:t>
            </a:r>
          </a:p>
          <a:p>
            <a:pPr algn="ctr">
              <a:defRPr/>
            </a:pPr>
            <a:r>
              <a:rPr lang="en-US" sz="1200" b="1" dirty="0">
                <a:solidFill>
                  <a:schemeClr val="bg1"/>
                </a:solidFill>
                <a:latin typeface="Arial" panose="020B0604020202020204" pitchFamily="34" charset="0"/>
                <a:ea typeface="Calibri" pitchFamily="34" charset="0"/>
              </a:rPr>
              <a:t>Walk-ins, phone calls, emails (if call or email, parent is asked to walk-in)</a:t>
            </a:r>
          </a:p>
        </p:txBody>
      </p:sp>
      <p:sp>
        <p:nvSpPr>
          <p:cNvPr id="24" name="Flowchart: Process 23"/>
          <p:cNvSpPr/>
          <p:nvPr/>
        </p:nvSpPr>
        <p:spPr>
          <a:xfrm>
            <a:off x="335074" y="3600827"/>
            <a:ext cx="3962399"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r>
              <a:rPr lang="en-US" sz="1050" dirty="0">
                <a:solidFill>
                  <a:schemeClr val="tx1"/>
                </a:solidFill>
                <a:latin typeface="Arial" panose="020B0604020202020204" pitchFamily="34" charset="0"/>
                <a:cs typeface="Arial" panose="020B0604020202020204" pitchFamily="34" charset="0"/>
              </a:rPr>
              <a:t>Family Support Specialist selects correct screening forms for the child’s age and parent’s preferred language.</a:t>
            </a:r>
          </a:p>
        </p:txBody>
      </p:sp>
      <p:sp>
        <p:nvSpPr>
          <p:cNvPr id="4" name="Flowchart: Process 3">
            <a:extLst>
              <a:ext uri="{FF2B5EF4-FFF2-40B4-BE49-F238E27FC236}">
                <a16:creationId xmlns:a16="http://schemas.microsoft.com/office/drawing/2014/main" id="{CEB28E29-F256-46D8-A10B-C4424DE8F1D5}"/>
              </a:ext>
            </a:extLst>
          </p:cNvPr>
          <p:cNvSpPr/>
          <p:nvPr/>
        </p:nvSpPr>
        <p:spPr>
          <a:xfrm>
            <a:off x="335073" y="4601343"/>
            <a:ext cx="3962399"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r>
              <a:rPr lang="en-US" sz="1050" dirty="0">
                <a:solidFill>
                  <a:schemeClr val="tx1"/>
                </a:solidFill>
                <a:latin typeface="Arial" panose="020B0604020202020204" pitchFamily="34" charset="0"/>
                <a:cs typeface="Arial" panose="020B0604020202020204" pitchFamily="34" charset="0"/>
              </a:rPr>
              <a:t>Parent completes screening measures with support from Family Support Specialist.</a:t>
            </a:r>
          </a:p>
        </p:txBody>
      </p:sp>
      <p:sp>
        <p:nvSpPr>
          <p:cNvPr id="16" name="Flowchart: Process 15">
            <a:extLst>
              <a:ext uri="{FF2B5EF4-FFF2-40B4-BE49-F238E27FC236}">
                <a16:creationId xmlns:a16="http://schemas.microsoft.com/office/drawing/2014/main" id="{4707DCFA-2986-40BC-B75E-4F889107F921}"/>
              </a:ext>
            </a:extLst>
          </p:cNvPr>
          <p:cNvSpPr/>
          <p:nvPr/>
        </p:nvSpPr>
        <p:spPr>
          <a:xfrm>
            <a:off x="4919597" y="1656161"/>
            <a:ext cx="3962400"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r>
              <a:rPr lang="en-US" altLang="en-US" sz="1050" dirty="0">
                <a:solidFill>
                  <a:schemeClr val="tx1"/>
                </a:solidFill>
                <a:latin typeface="Arial" panose="020B0604020202020204" pitchFamily="34" charset="0"/>
                <a:cs typeface="Arial" panose="020B0604020202020204" pitchFamily="34" charset="0"/>
              </a:rPr>
              <a:t>Family Support Specialist scores screening measures and identifies referral resources. </a:t>
            </a:r>
          </a:p>
        </p:txBody>
      </p:sp>
      <p:sp>
        <p:nvSpPr>
          <p:cNvPr id="18" name="Flowchart: Process 17">
            <a:extLst>
              <a:ext uri="{FF2B5EF4-FFF2-40B4-BE49-F238E27FC236}">
                <a16:creationId xmlns:a16="http://schemas.microsoft.com/office/drawing/2014/main" id="{70520779-686C-4712-A900-E52C49247E76}"/>
              </a:ext>
            </a:extLst>
          </p:cNvPr>
          <p:cNvSpPr/>
          <p:nvPr/>
        </p:nvSpPr>
        <p:spPr>
          <a:xfrm>
            <a:off x="4919598" y="2600310"/>
            <a:ext cx="3962399"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r>
              <a:rPr lang="en-US" sz="1050" dirty="0">
                <a:solidFill>
                  <a:schemeClr val="tx1"/>
                </a:solidFill>
                <a:latin typeface="Arial" panose="020B0604020202020204" pitchFamily="34" charset="0"/>
                <a:cs typeface="Arial" panose="020B0604020202020204" pitchFamily="34" charset="0"/>
              </a:rPr>
              <a:t>Family Support Specialist initiates developmental conversation with parents, discusses screening results, and provides Milestones Moments booklet and/or app.</a:t>
            </a:r>
          </a:p>
        </p:txBody>
      </p:sp>
      <p:sp>
        <p:nvSpPr>
          <p:cNvPr id="22" name="Flowchart: Process 21">
            <a:extLst>
              <a:ext uri="{FF2B5EF4-FFF2-40B4-BE49-F238E27FC236}">
                <a16:creationId xmlns:a16="http://schemas.microsoft.com/office/drawing/2014/main" id="{AC5D7929-6AD6-4024-AB13-278099879306}"/>
              </a:ext>
            </a:extLst>
          </p:cNvPr>
          <p:cNvSpPr/>
          <p:nvPr/>
        </p:nvSpPr>
        <p:spPr>
          <a:xfrm>
            <a:off x="4919598" y="3600827"/>
            <a:ext cx="3962399"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a:defRPr/>
            </a:pPr>
            <a:r>
              <a:rPr lang="en-US" sz="1050" dirty="0">
                <a:solidFill>
                  <a:schemeClr val="tx1"/>
                </a:solidFill>
                <a:latin typeface="Arial" panose="020B0604020202020204" pitchFamily="34" charset="0"/>
                <a:cs typeface="Arial" panose="020B0604020202020204" pitchFamily="34" charset="0"/>
              </a:rPr>
              <a:t>If indicated, Family Support Specialist provides referrals to address developmental concerns.</a:t>
            </a:r>
          </a:p>
        </p:txBody>
      </p:sp>
      <p:sp>
        <p:nvSpPr>
          <p:cNvPr id="23" name="Flowchart: Process 22">
            <a:extLst>
              <a:ext uri="{FF2B5EF4-FFF2-40B4-BE49-F238E27FC236}">
                <a16:creationId xmlns:a16="http://schemas.microsoft.com/office/drawing/2014/main" id="{5F2103BC-CBCF-4B6E-90C6-AC5D868B25BB}"/>
              </a:ext>
            </a:extLst>
          </p:cNvPr>
          <p:cNvSpPr/>
          <p:nvPr/>
        </p:nvSpPr>
        <p:spPr>
          <a:xfrm>
            <a:off x="4919598" y="4601343"/>
            <a:ext cx="3962399"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a:defRPr/>
            </a:pPr>
            <a:r>
              <a:rPr lang="en-US" sz="1050" dirty="0">
                <a:solidFill>
                  <a:schemeClr val="tx1"/>
                </a:solidFill>
                <a:latin typeface="Arial" panose="020B0604020202020204" pitchFamily="34" charset="0"/>
                <a:cs typeface="Arial" panose="020B0604020202020204" pitchFamily="34" charset="0"/>
              </a:rPr>
              <a:t>In one month, Family Support Specialist contacts parent to check on linkage and provide additional support if needed.</a:t>
            </a:r>
          </a:p>
        </p:txBody>
      </p:sp>
      <p:sp>
        <p:nvSpPr>
          <p:cNvPr id="2" name="Down Arrow 1">
            <a:extLst>
              <a:ext uri="{FF2B5EF4-FFF2-40B4-BE49-F238E27FC236}">
                <a16:creationId xmlns:a16="http://schemas.microsoft.com/office/drawing/2014/main" id="{F762452A-FAE4-594C-A62D-23048E06A59A}"/>
              </a:ext>
            </a:extLst>
          </p:cNvPr>
          <p:cNvSpPr/>
          <p:nvPr/>
        </p:nvSpPr>
        <p:spPr>
          <a:xfrm>
            <a:off x="840289" y="2282322"/>
            <a:ext cx="187891" cy="281836"/>
          </a:xfrm>
          <a:prstGeom prst="downArrow">
            <a:avLst/>
          </a:prstGeom>
          <a:solidFill>
            <a:srgbClr val="D15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own Arrow 11">
            <a:extLst>
              <a:ext uri="{FF2B5EF4-FFF2-40B4-BE49-F238E27FC236}">
                <a16:creationId xmlns:a16="http://schemas.microsoft.com/office/drawing/2014/main" id="{98638C18-D5F3-3745-A982-E7A22C2016EF}"/>
              </a:ext>
            </a:extLst>
          </p:cNvPr>
          <p:cNvSpPr/>
          <p:nvPr/>
        </p:nvSpPr>
        <p:spPr>
          <a:xfrm>
            <a:off x="3588185" y="3264048"/>
            <a:ext cx="187891" cy="281836"/>
          </a:xfrm>
          <a:prstGeom prst="downArrow">
            <a:avLst/>
          </a:prstGeom>
          <a:solidFill>
            <a:srgbClr val="78B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Down Arrow 13">
            <a:extLst>
              <a:ext uri="{FF2B5EF4-FFF2-40B4-BE49-F238E27FC236}">
                <a16:creationId xmlns:a16="http://schemas.microsoft.com/office/drawing/2014/main" id="{47A31B90-558A-2A4F-99A9-5631D36E3939}"/>
              </a:ext>
            </a:extLst>
          </p:cNvPr>
          <p:cNvSpPr/>
          <p:nvPr/>
        </p:nvSpPr>
        <p:spPr>
          <a:xfrm>
            <a:off x="840289" y="4255170"/>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a:extLst>
              <a:ext uri="{FF2B5EF4-FFF2-40B4-BE49-F238E27FC236}">
                <a16:creationId xmlns:a16="http://schemas.microsoft.com/office/drawing/2014/main" id="{0812B8CF-7730-014A-8464-E477B3B273EA}"/>
              </a:ext>
            </a:extLst>
          </p:cNvPr>
          <p:cNvSpPr/>
          <p:nvPr/>
        </p:nvSpPr>
        <p:spPr>
          <a:xfrm>
            <a:off x="8219683" y="2291717"/>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own Arrow 18">
            <a:extLst>
              <a:ext uri="{FF2B5EF4-FFF2-40B4-BE49-F238E27FC236}">
                <a16:creationId xmlns:a16="http://schemas.microsoft.com/office/drawing/2014/main" id="{1F36929D-1C2A-CF49-A082-1539C95FFEEF}"/>
              </a:ext>
            </a:extLst>
          </p:cNvPr>
          <p:cNvSpPr/>
          <p:nvPr/>
        </p:nvSpPr>
        <p:spPr>
          <a:xfrm>
            <a:off x="5471787" y="3273444"/>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Down Arrow 20">
            <a:extLst>
              <a:ext uri="{FF2B5EF4-FFF2-40B4-BE49-F238E27FC236}">
                <a16:creationId xmlns:a16="http://schemas.microsoft.com/office/drawing/2014/main" id="{F18EAE91-2459-0A4B-9A09-2CEAEB33B746}"/>
              </a:ext>
            </a:extLst>
          </p:cNvPr>
          <p:cNvSpPr/>
          <p:nvPr/>
        </p:nvSpPr>
        <p:spPr>
          <a:xfrm>
            <a:off x="8219683" y="4264566"/>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28">
            <a:extLst>
              <a:ext uri="{FF2B5EF4-FFF2-40B4-BE49-F238E27FC236}">
                <a16:creationId xmlns:a16="http://schemas.microsoft.com/office/drawing/2014/main" id="{0FF098B1-9E20-5A4E-A682-76511D7C8EFB}"/>
              </a:ext>
            </a:extLst>
          </p:cNvPr>
          <p:cNvSpPr/>
          <p:nvPr/>
        </p:nvSpPr>
        <p:spPr>
          <a:xfrm rot="5400000">
            <a:off x="2933720" y="3123362"/>
            <a:ext cx="3133073" cy="757265"/>
          </a:xfrm>
          <a:custGeom>
            <a:avLst/>
            <a:gdLst>
              <a:gd name="connsiteX0" fmla="*/ 0 w 4177430"/>
              <a:gd name="connsiteY0" fmla="*/ 125260 h 1009686"/>
              <a:gd name="connsiteX1" fmla="*/ 125260 w 4177430"/>
              <a:gd name="connsiteY1" fmla="*/ 0 h 1009686"/>
              <a:gd name="connsiteX2" fmla="*/ 250521 w 4177430"/>
              <a:gd name="connsiteY2" fmla="*/ 125260 h 1009686"/>
              <a:gd name="connsiteX3" fmla="*/ 187891 w 4177430"/>
              <a:gd name="connsiteY3" fmla="*/ 125260 h 1009686"/>
              <a:gd name="connsiteX4" fmla="*/ 187891 w 4177430"/>
              <a:gd name="connsiteY4" fmla="*/ 301321 h 1009686"/>
              <a:gd name="connsiteX5" fmla="*/ 4115466 w 4177430"/>
              <a:gd name="connsiteY5" fmla="*/ 301321 h 1009686"/>
              <a:gd name="connsiteX6" fmla="*/ 4115466 w 4177430"/>
              <a:gd name="connsiteY6" fmla="*/ 426582 h 1009686"/>
              <a:gd name="connsiteX7" fmla="*/ 4114800 w 4177430"/>
              <a:gd name="connsiteY7" fmla="*/ 426582 h 1009686"/>
              <a:gd name="connsiteX8" fmla="*/ 4114800 w 4177430"/>
              <a:gd name="connsiteY8" fmla="*/ 884426 h 1009686"/>
              <a:gd name="connsiteX9" fmla="*/ 4177430 w 4177430"/>
              <a:gd name="connsiteY9" fmla="*/ 884426 h 1009686"/>
              <a:gd name="connsiteX10" fmla="*/ 4052170 w 4177430"/>
              <a:gd name="connsiteY10" fmla="*/ 1009686 h 1009686"/>
              <a:gd name="connsiteX11" fmla="*/ 3926909 w 4177430"/>
              <a:gd name="connsiteY11" fmla="*/ 884426 h 1009686"/>
              <a:gd name="connsiteX12" fmla="*/ 3989539 w 4177430"/>
              <a:gd name="connsiteY12" fmla="*/ 884426 h 1009686"/>
              <a:gd name="connsiteX13" fmla="*/ 3989539 w 4177430"/>
              <a:gd name="connsiteY13" fmla="*/ 426582 h 1009686"/>
              <a:gd name="connsiteX14" fmla="*/ 65129 w 4177430"/>
              <a:gd name="connsiteY14" fmla="*/ 426582 h 1009686"/>
              <a:gd name="connsiteX15" fmla="*/ 65129 w 4177430"/>
              <a:gd name="connsiteY15" fmla="*/ 375781 h 1009686"/>
              <a:gd name="connsiteX16" fmla="*/ 62630 w 4177430"/>
              <a:gd name="connsiteY16" fmla="*/ 375781 h 1009686"/>
              <a:gd name="connsiteX17" fmla="*/ 62630 w 4177430"/>
              <a:gd name="connsiteY17" fmla="*/ 125260 h 100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7430" h="1009686">
                <a:moveTo>
                  <a:pt x="0" y="125260"/>
                </a:moveTo>
                <a:lnTo>
                  <a:pt x="125260" y="0"/>
                </a:lnTo>
                <a:lnTo>
                  <a:pt x="250521" y="125260"/>
                </a:lnTo>
                <a:lnTo>
                  <a:pt x="187891" y="125260"/>
                </a:lnTo>
                <a:lnTo>
                  <a:pt x="187891" y="301321"/>
                </a:lnTo>
                <a:lnTo>
                  <a:pt x="4115466" y="301321"/>
                </a:lnTo>
                <a:lnTo>
                  <a:pt x="4115466" y="426582"/>
                </a:lnTo>
                <a:lnTo>
                  <a:pt x="4114800" y="426582"/>
                </a:lnTo>
                <a:lnTo>
                  <a:pt x="4114800" y="884426"/>
                </a:lnTo>
                <a:lnTo>
                  <a:pt x="4177430" y="884426"/>
                </a:lnTo>
                <a:lnTo>
                  <a:pt x="4052170" y="1009686"/>
                </a:lnTo>
                <a:lnTo>
                  <a:pt x="3926909" y="884426"/>
                </a:lnTo>
                <a:lnTo>
                  <a:pt x="3989539" y="884426"/>
                </a:lnTo>
                <a:lnTo>
                  <a:pt x="3989539" y="426582"/>
                </a:lnTo>
                <a:lnTo>
                  <a:pt x="65129" y="426582"/>
                </a:lnTo>
                <a:lnTo>
                  <a:pt x="65129" y="375781"/>
                </a:lnTo>
                <a:lnTo>
                  <a:pt x="62630" y="375781"/>
                </a:lnTo>
                <a:lnTo>
                  <a:pt x="62630" y="125260"/>
                </a:lnTo>
                <a:close/>
              </a:path>
            </a:pathLst>
          </a:cu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1389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12"/>
          <p:cNvSpPr/>
          <p:nvPr/>
        </p:nvSpPr>
        <p:spPr>
          <a:xfrm>
            <a:off x="428092" y="3201326"/>
            <a:ext cx="3962216" cy="739362"/>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1050" dirty="0">
                <a:solidFill>
                  <a:schemeClr val="tx1"/>
                </a:solidFill>
                <a:latin typeface="Arial" panose="020B0604020202020204" pitchFamily="34" charset="0"/>
                <a:cs typeface="Arial" panose="020B0604020202020204" pitchFamily="34" charset="0"/>
              </a:rPr>
              <a:t>Family Support Specialist prepares talking points regarding developmental screening and brings screening measures in a range of ages and languages.</a:t>
            </a:r>
          </a:p>
        </p:txBody>
      </p:sp>
      <p:sp>
        <p:nvSpPr>
          <p:cNvPr id="35844" name="Title 1"/>
          <p:cNvSpPr>
            <a:spLocks noGrp="1"/>
          </p:cNvSpPr>
          <p:nvPr>
            <p:ph type="title"/>
          </p:nvPr>
        </p:nvSpPr>
        <p:spPr>
          <a:xfrm>
            <a:off x="354147" y="294198"/>
            <a:ext cx="7865536" cy="1396855"/>
          </a:xfrm>
        </p:spPr>
        <p:txBody>
          <a:bodyPr vert="horz" lIns="0" tIns="0" rIns="0" bIns="0" rtlCol="0" anchor="t" anchorCtr="0">
            <a:normAutofit/>
          </a:bodyPr>
          <a:lstStyle/>
          <a:p>
            <a:r>
              <a:rPr lang="en-US" altLang="en-US" dirty="0">
                <a:solidFill>
                  <a:srgbClr val="712A82"/>
                </a:solidFill>
                <a:latin typeface="Arial"/>
                <a:ea typeface="ＭＳ Ｐゴシック" pitchFamily="34" charset="-128"/>
                <a:cs typeface="Arial"/>
              </a:rPr>
              <a:t>Workflow: Outreach Screening</a:t>
            </a:r>
            <a:br>
              <a:rPr lang="en-US" altLang="en-US" dirty="0">
                <a:solidFill>
                  <a:srgbClr val="712A82"/>
                </a:solidFill>
                <a:latin typeface="Arial"/>
                <a:ea typeface="ＭＳ Ｐゴシック" pitchFamily="34" charset="-128"/>
                <a:cs typeface="Arial"/>
              </a:rPr>
            </a:br>
            <a:r>
              <a:rPr lang="en-US" altLang="en-US" sz="2100" dirty="0">
                <a:solidFill>
                  <a:srgbClr val="712A82"/>
                </a:solidFill>
                <a:latin typeface="Arial"/>
                <a:ea typeface="ＭＳ Ｐゴシック" pitchFamily="34" charset="-128"/>
                <a:cs typeface="Arial"/>
              </a:rPr>
              <a:t>(Library example)</a:t>
            </a:r>
          </a:p>
        </p:txBody>
      </p:sp>
      <p:sp>
        <p:nvSpPr>
          <p:cNvPr id="20" name="Rounded Rectangle 19"/>
          <p:cNvSpPr>
            <a:spLocks/>
          </p:cNvSpPr>
          <p:nvPr/>
        </p:nvSpPr>
        <p:spPr bwMode="auto">
          <a:xfrm>
            <a:off x="428092" y="1799840"/>
            <a:ext cx="3962216" cy="764765"/>
          </a:xfrm>
          <a:prstGeom prst="roundRect">
            <a:avLst>
              <a:gd name="adj" fmla="val 0"/>
            </a:avLst>
          </a:prstGeom>
          <a:solidFill>
            <a:srgbClr val="D15927"/>
          </a:solidFill>
          <a:ln w="9525">
            <a:noFill/>
            <a:round/>
            <a:headEnd/>
            <a:tailEnd/>
          </a:ln>
          <a:effectLst/>
        </p:spPr>
        <p:txBody>
          <a:bodyPr anchor="ctr"/>
          <a:lstStyle/>
          <a:p>
            <a:pPr algn="ctr">
              <a:lnSpc>
                <a:spcPct val="115000"/>
              </a:lnSpc>
              <a:defRPr/>
            </a:pPr>
            <a:r>
              <a:rPr lang="en-US" sz="1350" b="1" dirty="0">
                <a:solidFill>
                  <a:schemeClr val="bg1"/>
                </a:solidFill>
                <a:latin typeface="Arial" panose="020B0604020202020204" pitchFamily="34" charset="0"/>
                <a:ea typeface="Calibri" pitchFamily="34" charset="0"/>
                <a:cs typeface="Arial" panose="020B0604020202020204" pitchFamily="34" charset="0"/>
              </a:rPr>
              <a:t>Develop partnerships with community sites </a:t>
            </a:r>
            <a:br>
              <a:rPr lang="en-US" sz="1350" b="1" dirty="0">
                <a:solidFill>
                  <a:schemeClr val="bg1"/>
                </a:solidFill>
                <a:latin typeface="Arial" panose="020B0604020202020204" pitchFamily="34" charset="0"/>
                <a:ea typeface="Calibri" pitchFamily="34" charset="0"/>
                <a:cs typeface="Arial" panose="020B0604020202020204" pitchFamily="34" charset="0"/>
              </a:rPr>
            </a:br>
            <a:r>
              <a:rPr lang="en-US" sz="1350" b="1" dirty="0">
                <a:solidFill>
                  <a:schemeClr val="bg1"/>
                </a:solidFill>
                <a:latin typeface="Arial" panose="020B0604020202020204" pitchFamily="34" charset="0"/>
                <a:ea typeface="Calibri" pitchFamily="34" charset="0"/>
                <a:cs typeface="Arial" panose="020B0604020202020204" pitchFamily="34" charset="0"/>
              </a:rPr>
              <a:t>for outreach.</a:t>
            </a:r>
          </a:p>
        </p:txBody>
      </p:sp>
      <p:sp>
        <p:nvSpPr>
          <p:cNvPr id="24" name="Flowchart: Process 23"/>
          <p:cNvSpPr/>
          <p:nvPr/>
        </p:nvSpPr>
        <p:spPr>
          <a:xfrm>
            <a:off x="428092" y="4577410"/>
            <a:ext cx="3962216" cy="739363"/>
          </a:xfrm>
          <a:prstGeom prst="flowChartProcess">
            <a:avLst/>
          </a:prstGeom>
          <a:solidFill>
            <a:srgbClr val="78B0DF"/>
          </a:solidFill>
          <a:ln w="28575">
            <a:solidFill>
              <a:srgbClr val="A7CC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050" b="1" dirty="0">
                <a:solidFill>
                  <a:srgbClr val="000000"/>
                </a:solidFill>
                <a:latin typeface="Arial" panose="020B0604020202020204" pitchFamily="34" charset="0"/>
                <a:ea typeface="Calibri" pitchFamily="34" charset="0"/>
                <a:cs typeface="Arial" panose="020B0604020202020204" pitchFamily="34" charset="0"/>
              </a:rPr>
              <a:t>Family Support Specialist provides information to a group of parents about developmental screening and invites parents to complete screening measures.</a:t>
            </a:r>
          </a:p>
        </p:txBody>
      </p:sp>
      <p:sp>
        <p:nvSpPr>
          <p:cNvPr id="4" name="Flowchart: Process 3">
            <a:extLst>
              <a:ext uri="{FF2B5EF4-FFF2-40B4-BE49-F238E27FC236}">
                <a16:creationId xmlns:a16="http://schemas.microsoft.com/office/drawing/2014/main" id="{CEB28E29-F256-46D8-A10B-C4424DE8F1D5}"/>
              </a:ext>
            </a:extLst>
          </p:cNvPr>
          <p:cNvSpPr/>
          <p:nvPr/>
        </p:nvSpPr>
        <p:spPr>
          <a:xfrm>
            <a:off x="4900068" y="1799840"/>
            <a:ext cx="3962216" cy="745743"/>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latin typeface="Arial" panose="020B0604020202020204" pitchFamily="34" charset="0"/>
                <a:cs typeface="Arial" panose="020B0604020202020204" pitchFamily="34" charset="0"/>
              </a:rPr>
              <a:t>Parents complete screening measures with support from </a:t>
            </a:r>
            <a:br>
              <a:rPr lang="en-US" sz="1050" dirty="0">
                <a:solidFill>
                  <a:sysClr val="windowText" lastClr="000000"/>
                </a:solidFill>
                <a:latin typeface="Arial" panose="020B0604020202020204" pitchFamily="34" charset="0"/>
                <a:cs typeface="Arial" panose="020B0604020202020204" pitchFamily="34" charset="0"/>
              </a:rPr>
            </a:br>
            <a:r>
              <a:rPr lang="en-US" sz="1050" dirty="0">
                <a:solidFill>
                  <a:sysClr val="windowText" lastClr="000000"/>
                </a:solidFill>
                <a:latin typeface="Arial" panose="020B0604020202020204" pitchFamily="34" charset="0"/>
                <a:cs typeface="Arial" panose="020B0604020202020204" pitchFamily="34" charset="0"/>
              </a:rPr>
              <a:t>Family Support Specialist.</a:t>
            </a:r>
          </a:p>
        </p:txBody>
      </p:sp>
      <p:sp>
        <p:nvSpPr>
          <p:cNvPr id="16" name="Flowchart: Process 15">
            <a:extLst>
              <a:ext uri="{FF2B5EF4-FFF2-40B4-BE49-F238E27FC236}">
                <a16:creationId xmlns:a16="http://schemas.microsoft.com/office/drawing/2014/main" id="{4707DCFA-2986-40BC-B75E-4F889107F921}"/>
              </a:ext>
            </a:extLst>
          </p:cNvPr>
          <p:cNvSpPr/>
          <p:nvPr/>
        </p:nvSpPr>
        <p:spPr>
          <a:xfrm>
            <a:off x="4900068" y="2727839"/>
            <a:ext cx="3962216" cy="745743"/>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1050" dirty="0">
                <a:solidFill>
                  <a:schemeClr val="tx1"/>
                </a:solidFill>
                <a:latin typeface="Arial" panose="020B0604020202020204" pitchFamily="34" charset="0"/>
                <a:cs typeface="Arial" panose="020B0604020202020204" pitchFamily="34" charset="0"/>
              </a:rPr>
              <a:t>Family Support Specialist scores screening measures and identifies referral resources. </a:t>
            </a:r>
          </a:p>
        </p:txBody>
      </p:sp>
      <p:sp>
        <p:nvSpPr>
          <p:cNvPr id="18" name="Flowchart: Process 17">
            <a:extLst>
              <a:ext uri="{FF2B5EF4-FFF2-40B4-BE49-F238E27FC236}">
                <a16:creationId xmlns:a16="http://schemas.microsoft.com/office/drawing/2014/main" id="{70520779-686C-4712-A900-E52C49247E76}"/>
              </a:ext>
            </a:extLst>
          </p:cNvPr>
          <p:cNvSpPr/>
          <p:nvPr/>
        </p:nvSpPr>
        <p:spPr>
          <a:xfrm>
            <a:off x="4900066" y="3655839"/>
            <a:ext cx="3962216" cy="732188"/>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50" dirty="0">
                <a:solidFill>
                  <a:schemeClr val="tx1"/>
                </a:solidFill>
                <a:latin typeface="Arial" panose="020B0604020202020204" pitchFamily="34" charset="0"/>
                <a:cs typeface="Arial" panose="020B0604020202020204" pitchFamily="34" charset="0"/>
              </a:rPr>
              <a:t>Family Support Specialist meets individually with parents for developmental conversation, discusses screening results, and provides Milestones Moments booklet and/or app.</a:t>
            </a:r>
          </a:p>
        </p:txBody>
      </p:sp>
      <p:sp>
        <p:nvSpPr>
          <p:cNvPr id="22" name="Flowchart: Process 21">
            <a:extLst>
              <a:ext uri="{FF2B5EF4-FFF2-40B4-BE49-F238E27FC236}">
                <a16:creationId xmlns:a16="http://schemas.microsoft.com/office/drawing/2014/main" id="{AC5D7929-6AD6-4024-AB13-278099879306}"/>
              </a:ext>
            </a:extLst>
          </p:cNvPr>
          <p:cNvSpPr/>
          <p:nvPr/>
        </p:nvSpPr>
        <p:spPr>
          <a:xfrm>
            <a:off x="4900067" y="4570283"/>
            <a:ext cx="3962215" cy="746489"/>
          </a:xfrm>
          <a:prstGeom prst="flowChartProcess">
            <a:avLst/>
          </a:prstGeom>
          <a:solidFill>
            <a:srgbClr val="A7CCEA"/>
          </a:solidFill>
          <a:ln w="28575">
            <a:solidFill>
              <a:srgbClr val="78B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50" dirty="0">
                <a:solidFill>
                  <a:schemeClr val="tx1"/>
                </a:solidFill>
                <a:latin typeface="Arial" panose="020B0604020202020204" pitchFamily="34" charset="0"/>
                <a:cs typeface="Arial" panose="020B0604020202020204" pitchFamily="34" charset="0"/>
              </a:rPr>
              <a:t>If indicated, Family Support Specialist provides referrals to address developmental concerns.</a:t>
            </a:r>
          </a:p>
        </p:txBody>
      </p:sp>
      <p:sp>
        <p:nvSpPr>
          <p:cNvPr id="14" name="Down Arrow 13">
            <a:extLst>
              <a:ext uri="{FF2B5EF4-FFF2-40B4-BE49-F238E27FC236}">
                <a16:creationId xmlns:a16="http://schemas.microsoft.com/office/drawing/2014/main" id="{F6EA4BF4-7207-1842-9C37-B23D16BB830A}"/>
              </a:ext>
            </a:extLst>
          </p:cNvPr>
          <p:cNvSpPr/>
          <p:nvPr/>
        </p:nvSpPr>
        <p:spPr>
          <a:xfrm>
            <a:off x="996803" y="3881014"/>
            <a:ext cx="187891" cy="625112"/>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a:extLst>
              <a:ext uri="{FF2B5EF4-FFF2-40B4-BE49-F238E27FC236}">
                <a16:creationId xmlns:a16="http://schemas.microsoft.com/office/drawing/2014/main" id="{5980711C-7B60-E24A-9A66-B10B579C22A1}"/>
              </a:ext>
            </a:extLst>
          </p:cNvPr>
          <p:cNvSpPr/>
          <p:nvPr/>
        </p:nvSpPr>
        <p:spPr>
          <a:xfrm>
            <a:off x="8219683" y="2412590"/>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own Arrow 18">
            <a:extLst>
              <a:ext uri="{FF2B5EF4-FFF2-40B4-BE49-F238E27FC236}">
                <a16:creationId xmlns:a16="http://schemas.microsoft.com/office/drawing/2014/main" id="{378F1DA2-2B97-9242-9F8A-EDE4B763813E}"/>
              </a:ext>
            </a:extLst>
          </p:cNvPr>
          <p:cNvSpPr/>
          <p:nvPr/>
        </p:nvSpPr>
        <p:spPr>
          <a:xfrm>
            <a:off x="5471787" y="3348369"/>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Down Arrow 20">
            <a:extLst>
              <a:ext uri="{FF2B5EF4-FFF2-40B4-BE49-F238E27FC236}">
                <a16:creationId xmlns:a16="http://schemas.microsoft.com/office/drawing/2014/main" id="{1109E481-976B-A64F-83B3-735BFF561507}"/>
              </a:ext>
            </a:extLst>
          </p:cNvPr>
          <p:cNvSpPr/>
          <p:nvPr/>
        </p:nvSpPr>
        <p:spPr>
          <a:xfrm>
            <a:off x="8219683" y="4264566"/>
            <a:ext cx="187891" cy="281836"/>
          </a:xfrm>
          <a:prstGeom prst="downArrow">
            <a:avLst/>
          </a:prstGeom>
          <a:solidFill>
            <a:srgbClr val="A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extLst>
              <a:ext uri="{FF2B5EF4-FFF2-40B4-BE49-F238E27FC236}">
                <a16:creationId xmlns:a16="http://schemas.microsoft.com/office/drawing/2014/main" id="{A2FBF043-CB71-1344-AD41-7DF2E8568C09}"/>
              </a:ext>
            </a:extLst>
          </p:cNvPr>
          <p:cNvSpPr/>
          <p:nvPr/>
        </p:nvSpPr>
        <p:spPr>
          <a:xfrm rot="5400000">
            <a:off x="2933720" y="3123362"/>
            <a:ext cx="3133073" cy="757265"/>
          </a:xfrm>
          <a:custGeom>
            <a:avLst/>
            <a:gdLst>
              <a:gd name="connsiteX0" fmla="*/ 0 w 4177430"/>
              <a:gd name="connsiteY0" fmla="*/ 125260 h 1009686"/>
              <a:gd name="connsiteX1" fmla="*/ 125260 w 4177430"/>
              <a:gd name="connsiteY1" fmla="*/ 0 h 1009686"/>
              <a:gd name="connsiteX2" fmla="*/ 250521 w 4177430"/>
              <a:gd name="connsiteY2" fmla="*/ 125260 h 1009686"/>
              <a:gd name="connsiteX3" fmla="*/ 187891 w 4177430"/>
              <a:gd name="connsiteY3" fmla="*/ 125260 h 1009686"/>
              <a:gd name="connsiteX4" fmla="*/ 187891 w 4177430"/>
              <a:gd name="connsiteY4" fmla="*/ 301321 h 1009686"/>
              <a:gd name="connsiteX5" fmla="*/ 4115466 w 4177430"/>
              <a:gd name="connsiteY5" fmla="*/ 301321 h 1009686"/>
              <a:gd name="connsiteX6" fmla="*/ 4115466 w 4177430"/>
              <a:gd name="connsiteY6" fmla="*/ 426582 h 1009686"/>
              <a:gd name="connsiteX7" fmla="*/ 4114800 w 4177430"/>
              <a:gd name="connsiteY7" fmla="*/ 426582 h 1009686"/>
              <a:gd name="connsiteX8" fmla="*/ 4114800 w 4177430"/>
              <a:gd name="connsiteY8" fmla="*/ 884426 h 1009686"/>
              <a:gd name="connsiteX9" fmla="*/ 4177430 w 4177430"/>
              <a:gd name="connsiteY9" fmla="*/ 884426 h 1009686"/>
              <a:gd name="connsiteX10" fmla="*/ 4052170 w 4177430"/>
              <a:gd name="connsiteY10" fmla="*/ 1009686 h 1009686"/>
              <a:gd name="connsiteX11" fmla="*/ 3926909 w 4177430"/>
              <a:gd name="connsiteY11" fmla="*/ 884426 h 1009686"/>
              <a:gd name="connsiteX12" fmla="*/ 3989539 w 4177430"/>
              <a:gd name="connsiteY12" fmla="*/ 884426 h 1009686"/>
              <a:gd name="connsiteX13" fmla="*/ 3989539 w 4177430"/>
              <a:gd name="connsiteY13" fmla="*/ 426582 h 1009686"/>
              <a:gd name="connsiteX14" fmla="*/ 65129 w 4177430"/>
              <a:gd name="connsiteY14" fmla="*/ 426582 h 1009686"/>
              <a:gd name="connsiteX15" fmla="*/ 65129 w 4177430"/>
              <a:gd name="connsiteY15" fmla="*/ 375781 h 1009686"/>
              <a:gd name="connsiteX16" fmla="*/ 62630 w 4177430"/>
              <a:gd name="connsiteY16" fmla="*/ 375781 h 1009686"/>
              <a:gd name="connsiteX17" fmla="*/ 62630 w 4177430"/>
              <a:gd name="connsiteY17" fmla="*/ 125260 h 100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7430" h="1009686">
                <a:moveTo>
                  <a:pt x="0" y="125260"/>
                </a:moveTo>
                <a:lnTo>
                  <a:pt x="125260" y="0"/>
                </a:lnTo>
                <a:lnTo>
                  <a:pt x="250521" y="125260"/>
                </a:lnTo>
                <a:lnTo>
                  <a:pt x="187891" y="125260"/>
                </a:lnTo>
                <a:lnTo>
                  <a:pt x="187891" y="301321"/>
                </a:lnTo>
                <a:lnTo>
                  <a:pt x="4115466" y="301321"/>
                </a:lnTo>
                <a:lnTo>
                  <a:pt x="4115466" y="426582"/>
                </a:lnTo>
                <a:lnTo>
                  <a:pt x="4114800" y="426582"/>
                </a:lnTo>
                <a:lnTo>
                  <a:pt x="4114800" y="884426"/>
                </a:lnTo>
                <a:lnTo>
                  <a:pt x="4177430" y="884426"/>
                </a:lnTo>
                <a:lnTo>
                  <a:pt x="4052170" y="1009686"/>
                </a:lnTo>
                <a:lnTo>
                  <a:pt x="3926909" y="884426"/>
                </a:lnTo>
                <a:lnTo>
                  <a:pt x="3989539" y="884426"/>
                </a:lnTo>
                <a:lnTo>
                  <a:pt x="3989539" y="426582"/>
                </a:lnTo>
                <a:lnTo>
                  <a:pt x="65129" y="426582"/>
                </a:lnTo>
                <a:lnTo>
                  <a:pt x="65129" y="375781"/>
                </a:lnTo>
                <a:lnTo>
                  <a:pt x="62630" y="375781"/>
                </a:lnTo>
                <a:lnTo>
                  <a:pt x="62630" y="125260"/>
                </a:lnTo>
                <a:close/>
              </a:path>
            </a:pathLst>
          </a:custGeom>
          <a:solidFill>
            <a:srgbClr val="78B0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Down Arrow 24">
            <a:extLst>
              <a:ext uri="{FF2B5EF4-FFF2-40B4-BE49-F238E27FC236}">
                <a16:creationId xmlns:a16="http://schemas.microsoft.com/office/drawing/2014/main" id="{0ABE1491-2044-1342-BCEF-74A8FACCDD29}"/>
              </a:ext>
            </a:extLst>
          </p:cNvPr>
          <p:cNvSpPr/>
          <p:nvPr/>
        </p:nvSpPr>
        <p:spPr>
          <a:xfrm>
            <a:off x="3750473" y="2530354"/>
            <a:ext cx="187891" cy="625112"/>
          </a:xfrm>
          <a:prstGeom prst="downArrow">
            <a:avLst/>
          </a:prstGeom>
          <a:solidFill>
            <a:srgbClr val="D15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9575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2</a:t>
            </a:r>
          </a:p>
        </p:txBody>
      </p:sp>
      <p:sp>
        <p:nvSpPr>
          <p:cNvPr id="6" name="Subtitle 5"/>
          <p:cNvSpPr>
            <a:spLocks noGrp="1"/>
          </p:cNvSpPr>
          <p:nvPr>
            <p:ph type="subTitle" idx="13"/>
          </p:nvPr>
        </p:nvSpPr>
        <p:spPr>
          <a:xfrm>
            <a:off x="287025" y="292709"/>
            <a:ext cx="5740510" cy="704170"/>
          </a:xfrm>
        </p:spPr>
        <p:txBody>
          <a:bodyPr vert="horz" lIns="43031" tIns="21515" rIns="43031" bIns="21515" rtlCol="0" anchor="ctr">
            <a:noAutofit/>
          </a:bodyPr>
          <a:lstStyle/>
          <a:p>
            <a:r>
              <a:rPr lang="en-US" sz="4000" b="1" dirty="0">
                <a:solidFill>
                  <a:srgbClr val="6C297C"/>
                </a:solidFill>
                <a:latin typeface="Arial" panose="020B0604020202020204" pitchFamily="34" charset="0"/>
                <a:ea typeface="ＭＳ Ｐゴシック" panose="020B0600070205080204" pitchFamily="34" charset="-128"/>
              </a:rPr>
              <a:t>Introduction</a:t>
            </a:r>
          </a:p>
        </p:txBody>
      </p:sp>
      <p:sp>
        <p:nvSpPr>
          <p:cNvPr id="3" name="Rectangle 2">
            <a:extLst>
              <a:ext uri="{FF2B5EF4-FFF2-40B4-BE49-F238E27FC236}">
                <a16:creationId xmlns:a16="http://schemas.microsoft.com/office/drawing/2014/main" id="{AFC1DB2C-E302-4865-98D3-F1A8B696ECFA}"/>
              </a:ext>
            </a:extLst>
          </p:cNvPr>
          <p:cNvSpPr/>
          <p:nvPr/>
        </p:nvSpPr>
        <p:spPr>
          <a:xfrm>
            <a:off x="4725054" y="2291489"/>
            <a:ext cx="3445180" cy="1200329"/>
          </a:xfrm>
          <a:prstGeom prst="rect">
            <a:avLst/>
          </a:prstGeom>
        </p:spPr>
        <p:txBody>
          <a:bodyPr wrap="square">
            <a:spAutoFit/>
          </a:bodyPr>
          <a:lstStyle/>
          <a:p>
            <a:r>
              <a:rPr lang="en-US" sz="2400" b="1" dirty="0">
                <a:solidFill>
                  <a:srgbClr val="0C8A7D"/>
                </a:solidFill>
                <a:latin typeface="Arial" panose="020B0604020202020204" pitchFamily="34" charset="0"/>
              </a:rPr>
              <a:t>Early Recognition of Child Development Problems</a:t>
            </a:r>
          </a:p>
        </p:txBody>
      </p:sp>
      <p:pic>
        <p:nvPicPr>
          <p:cNvPr id="2" name="Online Media 1" descr="Early Recognition Of Child Development Problems / Educational Video">
            <a:hlinkClick r:id="" action="ppaction://media"/>
            <a:extLst>
              <a:ext uri="{FF2B5EF4-FFF2-40B4-BE49-F238E27FC236}">
                <a16:creationId xmlns:a16="http://schemas.microsoft.com/office/drawing/2014/main" id="{CB0FEA49-9E11-3E02-90B0-E9F8CA5ADED8}"/>
              </a:ext>
            </a:extLst>
          </p:cNvPr>
          <p:cNvPicPr>
            <a:picLocks noRot="1" noChangeAspect="1"/>
          </p:cNvPicPr>
          <p:nvPr>
            <a:videoFile r:link="rId1"/>
          </p:nvPr>
        </p:nvPicPr>
        <p:blipFill>
          <a:blip r:embed="rId4"/>
          <a:stretch>
            <a:fillRect/>
          </a:stretch>
        </p:blipFill>
        <p:spPr>
          <a:xfrm>
            <a:off x="410098" y="1925682"/>
            <a:ext cx="4008851" cy="3006638"/>
          </a:xfrm>
          <a:prstGeom prst="rect">
            <a:avLst/>
          </a:prstGeom>
          <a:ln w="76200">
            <a:solidFill>
              <a:srgbClr val="78B0DF"/>
            </a:solidFill>
          </a:ln>
        </p:spPr>
      </p:pic>
      <p:sp>
        <p:nvSpPr>
          <p:cNvPr id="7" name="Rectangle 6">
            <a:extLst>
              <a:ext uri="{FF2B5EF4-FFF2-40B4-BE49-F238E27FC236}">
                <a16:creationId xmlns:a16="http://schemas.microsoft.com/office/drawing/2014/main" id="{6B02CE0D-DF27-AC66-61D1-CC3A03049C13}"/>
              </a:ext>
            </a:extLst>
          </p:cNvPr>
          <p:cNvSpPr/>
          <p:nvPr/>
        </p:nvSpPr>
        <p:spPr>
          <a:xfrm>
            <a:off x="4725055" y="3468733"/>
            <a:ext cx="3548195" cy="300082"/>
          </a:xfrm>
          <a:prstGeom prst="rect">
            <a:avLst/>
          </a:prstGeom>
        </p:spPr>
        <p:txBody>
          <a:bodyPr wrap="square">
            <a:spAutoFit/>
          </a:bodyPr>
          <a:lstStyle/>
          <a:p>
            <a:r>
              <a:rPr lang="en-US" sz="1350" i="1" dirty="0">
                <a:latin typeface="Arial" panose="020B0604020202020204" pitchFamily="34" charset="0"/>
              </a:rPr>
              <a:t>Public domain video courtesy of CDC</a:t>
            </a:r>
          </a:p>
        </p:txBody>
      </p:sp>
    </p:spTree>
    <p:extLst>
      <p:ext uri="{BB962C8B-B14F-4D97-AF65-F5344CB8AC3E}">
        <p14:creationId xmlns:p14="http://schemas.microsoft.com/office/powerpoint/2010/main" val="8237998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6F6419B-401C-4E9E-8765-9F9C7D888692}"/>
              </a:ext>
            </a:extLst>
          </p:cNvPr>
          <p:cNvSpPr>
            <a:spLocks noGrp="1"/>
          </p:cNvSpPr>
          <p:nvPr>
            <p:ph type="title"/>
          </p:nvPr>
        </p:nvSpPr>
        <p:spPr>
          <a:xfrm>
            <a:off x="358487" y="349857"/>
            <a:ext cx="7169727" cy="699715"/>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Next Steps: Training</a:t>
            </a:r>
          </a:p>
        </p:txBody>
      </p:sp>
      <p:graphicFrame>
        <p:nvGraphicFramePr>
          <p:cNvPr id="3" name="Table 3">
            <a:extLst>
              <a:ext uri="{FF2B5EF4-FFF2-40B4-BE49-F238E27FC236}">
                <a16:creationId xmlns:a16="http://schemas.microsoft.com/office/drawing/2014/main" id="{63FD2215-5C45-0134-FEE6-B4AAB793201C}"/>
              </a:ext>
            </a:extLst>
          </p:cNvPr>
          <p:cNvGraphicFramePr>
            <a:graphicFrameLocks noGrp="1"/>
          </p:cNvGraphicFramePr>
          <p:nvPr>
            <p:ph idx="1"/>
            <p:extLst>
              <p:ext uri="{D42A27DB-BD31-4B8C-83A1-F6EECF244321}">
                <p14:modId xmlns:p14="http://schemas.microsoft.com/office/powerpoint/2010/main" val="906897732"/>
              </p:ext>
            </p:extLst>
          </p:nvPr>
        </p:nvGraphicFramePr>
        <p:xfrm>
          <a:off x="692969" y="2053053"/>
          <a:ext cx="7758063" cy="2888007"/>
        </p:xfrm>
        <a:graphic>
          <a:graphicData uri="http://schemas.openxmlformats.org/drawingml/2006/table">
            <a:tbl>
              <a:tblPr firstRow="1" bandRow="1">
                <a:tableStyleId>{7DF18680-E054-41AD-8BC1-D1AEF772440D}</a:tableStyleId>
              </a:tblPr>
              <a:tblGrid>
                <a:gridCol w="4690738">
                  <a:extLst>
                    <a:ext uri="{9D8B030D-6E8A-4147-A177-3AD203B41FA5}">
                      <a16:colId xmlns:a16="http://schemas.microsoft.com/office/drawing/2014/main" val="2817111860"/>
                    </a:ext>
                  </a:extLst>
                </a:gridCol>
                <a:gridCol w="3067325">
                  <a:extLst>
                    <a:ext uri="{9D8B030D-6E8A-4147-A177-3AD203B41FA5}">
                      <a16:colId xmlns:a16="http://schemas.microsoft.com/office/drawing/2014/main" val="3109774191"/>
                    </a:ext>
                  </a:extLst>
                </a:gridCol>
              </a:tblGrid>
              <a:tr h="446328">
                <a:tc>
                  <a:txBody>
                    <a:bodyPr/>
                    <a:lstStyle/>
                    <a:p>
                      <a:pPr algn="l"/>
                      <a:r>
                        <a:rPr lang="en-US" sz="1800" dirty="0">
                          <a:latin typeface="Arial" panose="020B0604020202020204" pitchFamily="34" charset="0"/>
                          <a:cs typeface="Arial" panose="020B0604020202020204" pitchFamily="34" charset="0"/>
                        </a:rPr>
                        <a:t>Training Description</a:t>
                      </a:r>
                    </a:p>
                  </a:txBody>
                  <a:tcPr marL="68580" marR="68580" marT="34290" marB="34290" anchor="ctr">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0C8A7D"/>
                    </a:solidFill>
                  </a:tcPr>
                </a:tc>
                <a:tc>
                  <a:txBody>
                    <a:bodyPr/>
                    <a:lstStyle/>
                    <a:p>
                      <a:pPr algn="l"/>
                      <a:r>
                        <a:rPr lang="en-US" sz="1800" dirty="0">
                          <a:latin typeface="Arial" panose="020B0604020202020204" pitchFamily="34" charset="0"/>
                          <a:cs typeface="Arial" panose="020B0604020202020204" pitchFamily="34" charset="0"/>
                        </a:rPr>
                        <a:t>Staff to Be Trained</a:t>
                      </a:r>
                    </a:p>
                  </a:txBody>
                  <a:tcPr marL="68580" marR="68580" marT="34290" marB="34290" anchor="ctr">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0C8A7D"/>
                    </a:solidFill>
                  </a:tcPr>
                </a:tc>
                <a:extLst>
                  <a:ext uri="{0D108BD9-81ED-4DB2-BD59-A6C34878D82A}">
                    <a16:rowId xmlns:a16="http://schemas.microsoft.com/office/drawing/2014/main" val="1269788957"/>
                  </a:ext>
                </a:extLst>
              </a:tr>
              <a:tr h="813893">
                <a:tc>
                  <a:txBody>
                    <a:bodyPr/>
                    <a:lstStyle/>
                    <a:p>
                      <a:r>
                        <a:rPr lang="en-US" sz="1700" dirty="0">
                          <a:latin typeface="Arial" panose="020B0604020202020204" pitchFamily="34" charset="0"/>
                          <a:cs typeface="Arial" panose="020B0604020202020204" pitchFamily="34" charset="0"/>
                        </a:rPr>
                        <a:t>Administer and score screening tools.</a:t>
                      </a:r>
                    </a:p>
                  </a:txBody>
                  <a:tcPr marL="68580" marR="68580" marT="34290" marB="34290" anchor="ctr">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DDECF8"/>
                    </a:solidFill>
                  </a:tcPr>
                </a:tc>
                <a:tc>
                  <a:txBody>
                    <a:bodyPr/>
                    <a:lstStyle/>
                    <a:p>
                      <a:endParaRPr lang="en-US" sz="2100" dirty="0">
                        <a:latin typeface="Arial" panose="020B0604020202020204" pitchFamily="34" charset="0"/>
                        <a:cs typeface="Arial" panose="020B0604020202020204" pitchFamily="34" charset="0"/>
                      </a:endParaRPr>
                    </a:p>
                  </a:txBody>
                  <a:tcPr marL="68580" marR="68580" marT="34290" marB="34290">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DDECF8"/>
                    </a:solidFill>
                  </a:tcPr>
                </a:tc>
                <a:extLst>
                  <a:ext uri="{0D108BD9-81ED-4DB2-BD59-A6C34878D82A}">
                    <a16:rowId xmlns:a16="http://schemas.microsoft.com/office/drawing/2014/main" val="3520082537"/>
                  </a:ext>
                </a:extLst>
              </a:tr>
              <a:tr h="813893">
                <a:tc>
                  <a:txBody>
                    <a:bodyPr/>
                    <a:lstStyle/>
                    <a:p>
                      <a:r>
                        <a:rPr lang="en-US" sz="1700" dirty="0">
                          <a:latin typeface="Arial" panose="020B0604020202020204" pitchFamily="34" charset="0"/>
                          <a:cs typeface="Arial" panose="020B0604020202020204" pitchFamily="34" charset="0"/>
                        </a:rPr>
                        <a:t>Interpret the scores and discuss results with parents.</a:t>
                      </a:r>
                    </a:p>
                  </a:txBody>
                  <a:tcPr marL="68580" marR="68580" marT="34290" marB="34290" anchor="ctr">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DDECF8"/>
                    </a:solidFill>
                  </a:tcPr>
                </a:tc>
                <a:tc>
                  <a:txBody>
                    <a:bodyPr/>
                    <a:lstStyle/>
                    <a:p>
                      <a:endParaRPr lang="en-US" sz="2100" dirty="0">
                        <a:latin typeface="Arial" panose="020B0604020202020204" pitchFamily="34" charset="0"/>
                        <a:cs typeface="Arial" panose="020B0604020202020204" pitchFamily="34" charset="0"/>
                      </a:endParaRPr>
                    </a:p>
                  </a:txBody>
                  <a:tcPr marL="68580" marR="68580" marT="34290" marB="34290">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DDECF8"/>
                    </a:solidFill>
                  </a:tcPr>
                </a:tc>
                <a:extLst>
                  <a:ext uri="{0D108BD9-81ED-4DB2-BD59-A6C34878D82A}">
                    <a16:rowId xmlns:a16="http://schemas.microsoft.com/office/drawing/2014/main" val="2288463512"/>
                  </a:ext>
                </a:extLst>
              </a:tr>
              <a:tr h="813893">
                <a:tc>
                  <a:txBody>
                    <a:bodyPr/>
                    <a:lstStyle/>
                    <a:p>
                      <a:r>
                        <a:rPr lang="en-US" sz="1700" dirty="0">
                          <a:latin typeface="Arial" panose="020B0604020202020204" pitchFamily="34" charset="0"/>
                          <a:cs typeface="Arial" panose="020B0604020202020204" pitchFamily="34" charset="0"/>
                        </a:rPr>
                        <a:t>Link children and families to community resources.</a:t>
                      </a:r>
                    </a:p>
                  </a:txBody>
                  <a:tcPr marL="68580" marR="68580" marT="34290" marB="34290" anchor="ctr">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DDECF8"/>
                    </a:solidFill>
                  </a:tcPr>
                </a:tc>
                <a:tc>
                  <a:txBody>
                    <a:bodyPr/>
                    <a:lstStyle/>
                    <a:p>
                      <a:endParaRPr lang="en-US" sz="2100" dirty="0">
                        <a:latin typeface="Arial" panose="020B0604020202020204" pitchFamily="34" charset="0"/>
                        <a:cs typeface="Arial" panose="020B0604020202020204" pitchFamily="34" charset="0"/>
                      </a:endParaRPr>
                    </a:p>
                  </a:txBody>
                  <a:tcPr marL="68580" marR="68580" marT="34290" marB="34290">
                    <a:lnL w="19050" cap="flat" cmpd="sng" algn="ctr">
                      <a:solidFill>
                        <a:srgbClr val="0C8A7D"/>
                      </a:solidFill>
                      <a:prstDash val="solid"/>
                      <a:round/>
                      <a:headEnd type="none" w="med" len="med"/>
                      <a:tailEnd type="none" w="med" len="med"/>
                    </a:lnL>
                    <a:lnR w="19050" cap="flat" cmpd="sng" algn="ctr">
                      <a:solidFill>
                        <a:srgbClr val="0C8A7D"/>
                      </a:solidFill>
                      <a:prstDash val="solid"/>
                      <a:round/>
                      <a:headEnd type="none" w="med" len="med"/>
                      <a:tailEnd type="none" w="med" len="med"/>
                    </a:lnR>
                    <a:lnT w="19050" cap="flat" cmpd="sng" algn="ctr">
                      <a:solidFill>
                        <a:srgbClr val="0C8A7D"/>
                      </a:solidFill>
                      <a:prstDash val="solid"/>
                      <a:round/>
                      <a:headEnd type="none" w="med" len="med"/>
                      <a:tailEnd type="none" w="med" len="med"/>
                    </a:lnT>
                    <a:lnB w="19050" cap="flat" cmpd="sng" algn="ctr">
                      <a:solidFill>
                        <a:srgbClr val="0C8A7D"/>
                      </a:solidFill>
                      <a:prstDash val="solid"/>
                      <a:round/>
                      <a:headEnd type="none" w="med" len="med"/>
                      <a:tailEnd type="none" w="med" len="med"/>
                    </a:lnB>
                    <a:lnTlToBr w="12700" cmpd="sng">
                      <a:noFill/>
                      <a:prstDash val="solid"/>
                    </a:lnTlToBr>
                    <a:lnBlToTr w="12700" cmpd="sng">
                      <a:noFill/>
                      <a:prstDash val="solid"/>
                    </a:lnBlToTr>
                    <a:solidFill>
                      <a:srgbClr val="DDECF8"/>
                    </a:solidFill>
                  </a:tcPr>
                </a:tc>
                <a:extLst>
                  <a:ext uri="{0D108BD9-81ED-4DB2-BD59-A6C34878D82A}">
                    <a16:rowId xmlns:a16="http://schemas.microsoft.com/office/drawing/2014/main" val="3246430861"/>
                  </a:ext>
                </a:extLst>
              </a:tr>
            </a:tbl>
          </a:graphicData>
        </a:graphic>
      </p:graphicFrame>
      <p:sp>
        <p:nvSpPr>
          <p:cNvPr id="23557" name="AutoShape 6" descr="data:image/jpeg;base64,/9j/4AAQSkZJRgABAQAAAQABAAD/2wCEAAkGBxQTEBQUEBQUFhQVFBQXFRcVFRQUFRUWFBQWFxQYFxUYHCggGBolGxUVITEhJSkrLi4uFx81ODMtNygtLisBCgoKDg0OGxAQGywkICQsLCw0LCwsLCwsLS0sLCw0LCwsLCwsLCwsLCwsLCwsLCwsLC8sNCwsLCwsLCwsLCwsLP/AABEIAMoA+QMBEQACEQEDEQH/xAAcAAABBQEBAQAAAAAAAAAAAAAAAgMEBQYBBwj/xABAEAACAQIEAggDBQcDAwUAAAABAgADEQQSITEFQQYTIlFhcYGRBzKhFEJSscEjYnKCktHhsvDxJDOiFkNTwuL/xAAbAQEAAgMBAQAAAAAAAAAAAAAABAUCAwYBB//EADURAAIBAwIEBAQFBAIDAAAAAAABAgMEERIhBTFBURNhcZEigaHBMrHR4fAGFELxFSM0UmL/2gAMAwEAAhEDEQA/APcYAQAgBACAEAIAQAgBACAEAIAQAgBACAEAIAQAgBACAEAIAQAgBACAEAIAQAgBACAEAIAQAgBACAEAIAQAgBACAEAIAQAgBACAEAIAQAgBACAEAIAQAgBACAEAIAQAgBACAEAIAQAgBAMT0m6eLRqGlQVXZTZma+UHmABv53kmlQT3kdBYcD8aCqVnhPklzOcB6eCo4TEqqE6BlvlBP4gdh43mVS2WMwZlecCcIOdB5x06/I28iHOhACAIq1AqlmICgEknQADcmepNvCPG0llmC4p8TEVytCnnA+8xIv5KOXnLqjwjMc1JY9CFO83xFF70W6W08X2bZKgF8t7gjnY/pId5YSt/iTyjbRuFU2ezNHIBJCAEAIAQAgBACAEAIAQAgBACAEAIAQAgBAMTxz4g06TlKKdYVNixNlvztbfzkKreKLxFZOis/wCn6lWCnVenPTqHCPiHTdgtdOrv94HMvqLXH1inexbxJYF1/T1SnHVSlq8uTNojggEEEEXBGoIO1pNTyc8008MVB4RuJ1ilCq43Wm7DzVSRCNtGKlUjF9WvzPm+viyXJvre8nQkd/TnlE1cezEM51AA9FFh9AJuUdjdTpqMcI9x6G401cFSZtSAVJ78pIH0tK+qsSZwvFKKpXUkuXP3LuayvCAYH4u8XNLDU6Sm3Wsc38KW09SR7Sz4ZTzNy7ES7k1HCPG8Pj2R8y76j0IIP0M6CUcrDKyNRxeUaHofxBlxVJlOoqL7E2P0vNFziVNxfYzoy+JM+gZyZdhAM70j6U08McijPVttfRe7Mf0k21spVvieyKniHFI23wQWZfRev6GbTpvXuGITKTtlIBtuAb+MsP8AjqDWFnPqUf8AzV6nqeMdsG24JxVcRSDppyYfhP8AaVNxQlRnpZ01jeRuqWtLD6rsywmgmBACAEAIAQAgBACAEAIAQAgFV0qxBp4Ku67im1vC+l/rNdZtQeCZYQjO5gpcsnz5UxRDXlI4n0ONTKJTcUL5bgAgAaADbvtufGJyye0aenOHzPTvhfxwuHw7m+Rc9P8AhvZh6Eg+ssLKq2tLOX/qKxUHG4j12fr0Z6BJ5y4itSDKVbZgQfIixg9jJxaa6Hzn0k4I+FxL02B0Oh5Fb9kjzEk0+6O6sqiq01OPX+YGMPRY2A56SbDYs90j37olgDQwdJG0a2Zh3Fje3oCBKyo8yZ8/4lXVa5lKPLl7FxMCCEA84+M/DWejRqqLhGZW8M1sp+hlvwqS1Sh15kS5XJnkP2ZhqZe7lRJGx+GnBGrYtXsciMHYnay/KPUysv6uiH0JdpT1Sye6Tni3InF8aKNCpVP3ELeZA0HvabKNPxJqPc03FXwqUp9keF47Fs7F2N2Ykk95O86XCisI4recm5c2MDGmwBJsNh3X3hPfJ66fQ9E+FVct145Wpn17UreJ4ai/UuOBxcZ1F6fc9ClQdEEAIAQAgBACAEAIAQAgBACAReJ4MVqNSk2zoy+VxoZjKOpNGyjUdOoproz5u45gXo1Xp1BZlJBlXKGGdrRuFJJrkyHhHmiaLWjM9I+E9FjjC3JaTXPmVA+v5SRZL4yr/qOaVok+bkvuevy1OFE1HCgliAACSToABuTB6k28I866adJcBWUKU65h8rqcmXybc+R0kyjSlHdvB1HC+H3tCWrVoXZ75+X8ZkuE8VpYeotQUkqEaqGYtl7tBYZveSpfEsLKL24oVLiDp6nFdcLGf2PROjHTpMVXFFqeQspKnNfMyi7La2mmo32kGrb6FlM5W/4JK1peKpZw99uS6P8AU2EjlGEA8/6R/EPCB62GekaoF0bUZWI+bx0PPvEuLXhtVqNRSw+ZCrXMd4tZRgEq4R6mq1VS/wAt1LAeDW/SXr1qPNZ+eCuWmT64PW+iOOwfVinhSEI3RyBUJ7zf5tuX0nM3tC4UtdTdd1y/YtqE6eMR/c0kgEgqelmHL4Ksq75L/wBJBP5STZyUa8WyDxKDlazS7Z9tzwzGUyol/NNHKUpRkyoFQ5rAHUzTkn6U0e7fDrgjYbCA1BapVOdhzUW7Knxtr6yovK3iTwuSLywt/Cp5fN7mqkQnBACAEAIAQAgBACAcdgASdhqZ5KSisvkepNvCMnxPpGxJFLsjv5n+05O94zVlLTS2X1Lu34bFLM92QDxSsAGzPY7G5sSN5C8e8ivE1PHqyV/a0G9OFkseH9JzcCqLjvGh/wAyxs+NzT01t136/uRK/DFjMNjUUaoZQym4OxnTQnGcVKLymU0ouL0vmZ7pZ0Po40XbsVQLBwL3HIMOYmFWip+pMs76du8PePb9Dx3iPAlw1Yoa1J7HUoWIHgdN/AEypqrTLGUd5ZT8WkpqEl64/U1nRfpZh8FTCU6TOzsDUcmxI5ZRbQDkD7zdQuIU1hIruI8JuL2eqckklsv1/nyPU8Filq01qUzdHAIPh/eWkZKSyjiqtKVKbhNYaKL4i4rq+G1yOahf6mAP0vNtP8RM4VDVdR8sv6Hg6ix9LyespnfxWHgeCzakbdOSTgcU1GrTqIbOj5h/LbTyiST+FmupSjUhKnLk1g+hOG4xa1FKqfK6hh6jY+I2lTJYeGfNK9GVGpKnLmngremXGfsmCrVh8wXLT8aj6L7E38gZItKHjVow/mCLWnog2fOeUmx3Jvc95ubmde44eEVKknDcce4AmaTI0sZOYXFOtRGDG4cEG+oIOhmuazFmxSeT6ewVbPTR/wASK39QB/WcVOOmTXYv4vKyZ7pT0rGGYIqhnsC19gp5eZk20snWWpvCKjiPEnbyVOCTfXPLH6s884g9Gs5Kr1YJvl3AvvaXkItRxJ5Zyc5tVHKMcJ9M5wbDoZ0SwYtXVuucHTMMoRv4O/xMpr2vVjLQ1p+/zOr4ZRoTh4kZan7Y+RupWlyUXHOlmHwxKu2Zx9xNSPM7CZKLINzxGjQel7vsvuZp/iaL9mhp4vr/AKYwitlxqedqf1/YueC9OKFchXvTY7ZiCpP8XL1jHYk2/GKVR6ai0v6e5qZiW4QAgBACAEAqelFYrhnI8B7mV/E21bvHXBMsIp11k8zq4zWcf4Z0ykNnHHvmzEsYPNuY7Qxms1SpYPdRtuh/ELk0yd7sPAjf339JecDuXqdF+qKfilDZVF6FT8U+lT4YLQpadYhZ21uFvYKttr2N5cXdWS+CPUkcCsqVVutU30vZdM92eUtis2gUDU68zfby9JVvY7emt938uh2Ypm83Xw56WihUOGrm1J2ujHam7cj3K1/Q+cn2tfQ9EuTOY47wr+4h49JfFHZrul91+RrvilTLcMq25NTPoHEt6f4jm+DPF3HPmeL4tMpTxH5gEfnLGb3izupSTcX6jlPabESYljh8DmwlWuPmoVaF7/gqZ1OnPtdXNM5YmiDc1tFzTp9JKXusfbJ6R8KuJZqD0T/7bZlH7lS5IHk1/wCoSPcww1Lucx/Udtoqxqr/ACWH6r9vyKH4ycUDVKWHzWWmpqv4uwIpj0Fz/NLjglBpOq1z2+XU4q+nl6PmYXjHDThmoq98zUKdRh3GpmOX0Fpa29VVtUl3a9iFUTp4j3RXYl9JIxhGnmxK0CUBHK1/5m0mlv4cG1LqfRVHHLhsBSer9yhTFuZbILKPG84/wnWruMerf5ltVrxt6GuXRfU8j4li2ru9Rzdmck/TQeAGnpOkpwjCCjHkjjalWU6jnPmyG5KjX35zxvB4kpPYs+jXSWpQrpl+8VDjkysRp4GR69ONWGJEy0creop03zeH5noXxC6SnC0QlM2q1L2PNF5t58h69056MerL7iN06UVCH4n9EeJ4jGkkkm5JnkmUkaQmhirMCbGxBsdj4G0wPXTJq4y7kqAoJJAF7C/IXN7T1M01Keeh7H8OuLmvhirm7UiFvzKkdm/sR6TKXcveEV3Ok4S5x/LoauYlsEAIAQAgEPi+D66g9Pmy6eBGo+omm4peLTcDbRqeHNSPFuIhqbsrgggkEHvE5adBxZ0EaqaITYjxmKgZ+IOYKtrvMakTKMsnoHQiiTWVvwhifa36ibuEQbuU+yZH4lNKhjvgz/xuo/tqD8jSZf6Xv/8AaX14viTN39PzWiUfNP8AnsefXsVPIi3tK7GUdhnTNeaJWbSazfjJYYngVRcLTx1IZ6ZLLXW18hVioJHNSuXyMmKlmkplJO+VO8lbyeOTXzS+uS74J0xz4SphMUS1J0Ko+70jbs3/ABqCB4jxm23u3TemfI0XfCFOqrm22lnLXR9/R/T0MoFzjKCLqR5DkCT3WM6OnNVYJxLBPXDzXTr6F7hOjjn5nA8gT9TaeeP5Fe+MxX4Y++xc4bAGhh8RTBDCsgU5hta5UgDmDNFSq5NFXdcQlWr0ptY0vPy6jPQqrUo4jMn/AMbKb6g3IOw8hJd54SpR0yy2SOP3NGpbJReXlPbpsyl4lnxPEGeqt71mLLY2yIQFHkVUCXylGhw+Lg/8V7v9z5rKPiV2n3Lnpfw5sXX67MFJRRYC6jKPO4lZw+98CnoaySbi38SWpMx+O4O9MjrCtieRJJ9LS7o3Ea+dKexAnQdPmSOA4Za2JpoSAgOeo3JUTf6aDxImq7q6IYjz5I8hjPxPCW7NZ0t4++KqKtIG18lGkBqb6Bj+8drcvzraFFW0G3z6shXFxK9qpL8K5L7kDG8LOGPUu13UKXI2DOAxA7wL2v4Tfb1PEp6u+SFe0/DruHbH5FVjtSFG7ECZT32PKO2ZPoPcKw+fHUlHOpTH/kL/AEmmu9MZPyJdrFzcI92WXxbqMce3cqIAPDLf8yZz/wDiiddyzdST8vyPPnrWvNbPVDIvrdJ5gx07j+Fqaz1I11Ins3wiwxFCtUOzuqj+QEn/AFCZT6IncIp4U598L2/2b+YFyEAIAQAgBAM/0l6LU8UL/LUt81tD4MP1kO4tI1d1syVQuXT2e6PO+IdBMUjaU8w70IP03lZO0qx/x9ifG4py6+4xgOCFD2+zbe+/tKWvcdCzpwWMnofRDEIL0wtidQ34rcvC395acDuYapU8bvfPfHT5fqVfE6U3iedu3YZ+I/R9sXhv2YvUp3ZRzYW1A8dPrL+vDXD0I/Dbr+3rpvk9meQ0OjuJekf2FYFSLXpOCfEC3+7yidanGX4l7ncxvqEkk5r3RHNF1bI6Mr/hKkN7EXnnPkWcakJQ1JrHfKx7noHRbH1cPg3pNTUl3YgNqArKoIZeex08ZbWqcIOLOI45KnWuYzpvksZ80+hksR0ccVc1Oygm+W3ZF+4bW8JhVoZ3iSrHizhiNTL+/wCRf4HoWpyOSb5QGN7Xt3iWVjJ0IrSYz4tUjXnPZZ+hr8NwwAAd02NlO6uXklrwwNoRvMWzXKrjcewHAhTa+m3KeykmtjXcXUakNKQPwCnmLhe0bn3mxXEsKL6Fe4LmV1bhomxTMWjL9JOjnW27xsRvaWVlezoKWN0yNXoKeO5VYTo2aFFyi5mOxJ5jl5TGld5m5S+RW8QtJyUIw77+f+if0SoPhqvX1qYdiLDU3pg7lTte3h7SNd13WWFsiVZW0aDy92N9IKrVK71CpGc3A302GvlaWlpp8JKLzg52/U/7iUprGWVIpKpzOdbG1tbeXie+bntuR4y1fCuRpPhvwQ1K/wBpNslNrDvLZb6eVx7yq4hWxHQup0PCbfL8R9NvmWPxU4AaijE0xfKAtQeF+y3jvb2lXF7YNnE7dqSrrlyf2f2PFMZRIb1mOMs1UppoSlJjM9Jk5JGp6I9Fq2LqBaYIUHtuR2VH6nwmW0eZrhSlXliPue/8J4emHopSpiyoLDvJ5k+JNzNLeXkvqVKNOChHkiXPDYEAIAQAgBACAcgHmeNQio4PJiDfvE+f16bjVlHs2dhRmnTTXYk8GZusUodRrfkBzv7zClUlSqKcOa3NV3p8N6uTNJWxxO5/Qe0wveK3Fd4b9tl7FNCjFckRmxPjK1upzZtURqsVfRwD3X3HkeUk215WozTizJZjyGaHD1uBuP8Ae87rh93G5h59TVWqbZLJuF02Got4jSWbgiDG4mnkk08CALCexWlYMpXEpvLKXE456WMYNrh1p0zU76ednAqeK3Wx7gb8pOhSjOjt+LLx58tv0K6rd1Kdz/8AGFnyy3v6d/ct61Ypi8Oob9nUpVyw0ten1bBr+RM1RgnSk8bpr65M61aXjQjnZqX0wP4Lj1KpUVFFQZ7mmzU2VKoUXORiNdNfKeTt5xi28bc9916mELqE5KKzvyeNn6HKvHaQplu0WFQ0hTA/amoD8oU87a91tZ4rebePLOemD2VzBRb88Y657fzoVeM4pbGdV1VXLkbamSSwqKuYG9ursd/Kb4Uc0tWVz7+X5mmVy1X8PS8YfTrlb+hMrYMHcTUqjSJeBVPBgDUC30muUz3Supk+kfH1F0p2PLNpr5eEpbnico5jS9/0KPiPEHH4KfuZduJud2MqJXNeTy5v3ZzlSU6m822KFSm4tVQHxHZYeo38jJdtxm8oP8ba7Pdfz0PKdR0+mxtfh2op0qlMNm/aZx3hSqgX9jt3ctp0S4hC8SlFYaW6/nQ6rg1SM6cknvnOPkUHxJ46WrdQp7FO1wDu5118tveZv4Y+pC4nXdWt4afwx/P+be5iey57QB8ecwjN5K74oLZnqXRnoFgzRpValNmZkDEMxy66jQW5WmyU3k6G0s6c6UZzWW1k22FwyU1CU1VFGwUAD2E15LOMYxWIrA9BkEAIAQAgBACAcJgEevXC2v8A8QDznp2CuINtAwDepFr+4M5nidFKs5HQcPq5pJD3Rp8uHLHd2I/lXT87ylulpht1F1PVNR7ExsTKtQNWTlTGkgA2sBYaWkmpUlUiovoYpJPIkYqaPDPckrhOKvVA77g+2h+kueFVnSqxfy9yNXWqLNIgnclcOiD1EGjgW+1VXYA03o00F7G5DVCwI7rMPebnUXhKK5pt/kaVTfjSm+Til9WVtTo5V6wU1cfZxRxCUydXo9cgXJ+8otdeYFxyEkK5hp1NfFlZ7PHX17kKVnPXpT+DEsd1lYx6dvYd4Nw+vTZb0EzgBXrvXNUsoHy0hlBQHTTQDuM8rVKck/ieOyWPfv8AU9oUqkGsxWf/AGbzt5dvovUVS4NWWuuLORq7HLUQWCLSawsjEXzqBfMd9R3Tx1oODpLOno/Pz8n2+ZkreoqirvGrk10x5ea7/IsMVhGOMSqLZBQqITfXM1RGAt5KZqjNKk49cp/mb5U26yn0w19UPsJqN5R9MMf1WFNt3OUeR+b6fnK/iFVwp4XNmi4npgeSYjF5jvKHTk5KqnKTbErVmLianEmNiFITIpUhbN2rhmudR3aW08JlV0SSwsGNSMXjCLHh7FwaYZlLAgFSQQe7TkTbSZWdZ0aqf8weUMqWE/52+Zl+K1wKhPPx5AafpOtqPLyS7em3DBL4HTFd0UadoX21BtPKazuZSpvWodGe/wBABVAGwAA9BaYs66MdMUkPAwZCgYB2AEAIAQAgHCYAhjAK7iT6TxnqMR09GlF/3WU/ykEfnKficVlPuizsJfC12ZC4Xif+mX91nHucw/1ShuaWYm6u/wDsyLOKlf4ZryIOJnvhnuQGIvGg8bJnA6maulu8D6ydaUm5pea/M0yezN2pncFeOqYA4DAHA0A7ngAXgDbNAGjGQYn4nX6mnbbM35D/ADKviSzp+f2IN50+Z5axsTKzmc/OGHg6tSeNGtxHqdSYOJqlEtuDOetS3eJgo7nlKH/YjLcZrZ69TLtnb2DG06qLbSXki0hFRRpPh9Rvi6S/vBm9NQJKSwjGmtVeHqe2LVu1hyFz5nYTSdMS1MAWDAFQDsAIAQBJMASTAGmaAVfGLmmxX5l7Q8cu49RcQDK9J661sGjLsHHs6XH9vSVPFV/1xfmWPD38cl5GT4XighKObI/PkrDZvLkf8Smi09mT69LWtuaJOJDIbGa5UF0IGruMfapr8BjUKWsTtMlRS3Y1Gw6IcOyftH3Pyjz5yZYV7aNbE5JY79/XkvmaqsZadkaoPOpIZzEM/Vv1Vs+Vsl9s1jlv4XtMoY1LVyMZ6tL088bepQcMqIlSl9oTFJWY26ypUZqb1Dpl7LlNdbDKBJtROUXocWuyW6Xtn6ldScYSj4ikpPq3s322ePTYlYTF4n7dURlp5clIkda5CrnqDMoyfMeY02GvdrlGl4Kabzl9PJbc+RsjOv8A3DjhYwur5Ze/LmdodJC9VFWmpSo1ltUvVy3I600gvZp6bkjTXwh2umLbe68tvTPf5CN65TSS2b77474xy+fLcT/6gqjrHaivU0q70nfrO1YVMgYJbW1wTqOdtp7/AG0NkpbtZxjy7j+7mtUnH4YtpvPnzwdxPHHNdqNEUgyOoK1HIqVAcpc000FgpJuTy2nkbeOhTlnD7LZev+j2d1LxHThjKxze79F6efyGOK0hSqIaNSq2JeqCFNRmDUy/bDJ8q0wt7GwtYazKlJzi9SWlLt16b885Ma8VCScJNzb5Z6Z325Yx/sk9KeH9fh2UasO0viRy9RKi7peJT25ok3NPVDbmjxfF0CCR3GUa2KSpBS3IlzMiK4ND1IzBo1uDZcYer1FJqp+a1kHe5HZ9tz5Tfa27q1MEijR0fFIyJbKO9vf1PfOkjFRN2NT35G1+F4/6nMeQP5Ge/wCLFD/yYnqvB8VnDNyLmx7/APiajoi3QwB5TAFgwBUAIBwmAIJgDbGANO0Ai1TAKXpJgS+FfILksGt5CxtIHEaMqlHEVlpkyxqRhUzI83bCtzUj+Ls/VrSjja15cost3cUVzki64YD1JFUBlDWFmDWBA0BU6bHSe1betRSyuZCrVadSWYizgKRO7D2MjVK0of4mpRTLLAYWipvbMfH+0q691VmsLY3RpxLqnV5iVzUo7mbSJ1Crc7+07zgvEldUvDn+KP1Xf9Ssr0tDyuQ5i6RemVV2Qm1mXdSCCPMaajmLy/hLTLLWfIi1IOcXFPHmiKvD6rshxFYOqMHVEp9WCy6qznMSbHWwsJt8WEU9EcN7Zbz7EfwKkmvEllJ5wljfpnd+xNp4W2Iatm+amiZbfgZ2vf8Am+k1ueaah55/I3Kniq6meiXs3+pXYHgj0Rko1glLNfs0l60i98pqXse7MRe03zuI1PinHL9dvb9yNTtJUvhhLEfTf3++CHgsC9b7QrVAKJxdUugTtNlcG2e+gNhfSbJ1Y09LS+LSt8/b9zTToyq+JFy+HW8rG/Trn7DtdRWrBWxVJ1WqKioETrQVbMFDhtha17XtIVO/t18MMasY/Ft7fuZSlCrV0OrF75xtnbfCeftnBaUqQWpUqHJdsuoWzBVUaM3PW5ns5/Al0XsTlFRlKbxv+XmzFdJelDsxSg2WmNMy/M/fryE5u7v5VJONN4j+ZzfEOJznJ06Twl26mVIDk3IuBckkD3udT9ZDpauhEtq047PkM/Y1OzL72/Obda6k5XFN9SRQw1JTq1z3Lr9dodSK5Hk7qlFbbsquktckIdlIYBRspUi/ne49pccNqaoSWOpjSnKo9UjPONpZ5JKNt0IpsFqsm4ptb+IjKv1My/xMbOLndZ6JHrPBsN1dJEO6qAfFvvH3vNR0JaIYA8pgDgMAWDAOwBJMAbYwBpjAGXaARqrQCj4rg6bnMyKzW3PhAKWpTRdkQHwUQBWBxAbNTIvdSVG2o5CaLigq0NLMoS0vJBxFQMbjZgCPUXnN1YOEnF9CanlZGlrMuxkOpQjIzUmiVQ4oZDnbYNiqFlguJkOGvpzHhznlvOVtVVSPNMxqYksGnp1L2tqCLg8rd87pXtF0fGz8P829StcGpaRs4yxty+tu+c7R45cVLpRSWlvGMdPXuS5W8VHzJSVLzrCEOFoBC4lXy0nI3ytbzsZrqt6JejMKm0HjszzLhytnUDdWBHobgzkktM8nDyoVIVFJdNzRdMuPZaRpqe0w7djsDylvc3iq0lCPXn+h0l3d6qSUfmYD7RcSu0YKDRuM9aZlpRloQpWM8aCiix4dRu3kCfYT2KyyTSpxzyLJuGUHpCnXSoWFyrUyt0zWvoTrsO+XfD6eiDfcuLezi4dimxfRNL9jEEDuq0XH/ktxLDKMnYtcmb7oXgsNRpZBVp1KhOY95K6iy72Fp42b7a2VHPdmroPPCUS0aAPKYA6pgCwYB28ASYAhjAGWMAYqQCJWMAqsU8ApcUL7QCuZSpDLupvAHMXYkMuzC/lcm49DOc4gsV38iZS/ARmle2bBrn4TBTwz3ArrCh11U7GY1KKlvE9T7l3wzjTouUHsnkdvSRHTfIywuo/SxhaoFG51PgOZ/SW3C7LNRTfQ1VqmFg0eGbSdaQB81IBXcTa6HyMxlyZ4+R5njMQyMWXTx/SUFajpkUFxQxIpq9V6h1JM1KKW5o8OTFVk6sAfeP0H94E4qC2GlnjIjFqZieF3wokKzDfQD1Osl2NNTq7lnw6CnU3JlImXx0BPoVDeAXGHBL07DYkk+akf2gF/QMAnU2gD6mAPKYA4DAFQBJgDbQBpoAy8Ai1RAK3F4fMCO+AVr4W2ggDSVqlIk0zvuCAQw7iDvAEk0Kujr1D96i9Ik967r6SDdWMa71ZwzbCq47ETH8LqUxci6HZ1OZD6jb1lBcWtWj+Jbd1yJMJxlyK7JrK9vc2lnwmipfK4BUq2h2uBcflPa85KDlHmhFbjlbB0UOi+lzb2keN1Wmsbexm4RRDqv1aVHpEq4UsNbg5dSCD4C3tL+wva+uMJ4xy5Yf0/Qi1accNor6PTXEjcIfQD9J0pDHj05xH4E/36QCNW6X4hvwj0B/SAQqGJZ85cKdtLaXN9fp9ZX320Ul1IN7nQox2bO0KwDKMqg310lHLXnDZz9XxtUYtlXxD5h5Te+ZJuXyI4mLIbLTAcDxFX/tUajDvykL/UdJnGhUn+GLNkLarU/DFmn4d0damlsRVo0zcG2fO2x+6vn3yzsrWdKTlLsXXD7WpRbczlTChXIVsy8msVv6HaWJZj+HpawC7wibQC0owCbTgD6QB5YA6sAVAOGANtAGmgDTiAR6ggEaokAh1qcAgV6cA7VwnZDOuUHYnb/Exckng9wM0Q9EnKSUb5l3Vgd9J60msM85FViqIVyF2vp5Tib+gqFeUFy6ejLGnLVFMdoEggjeRm9UcGZXHi6msEsW3ub2GgJsDz2ltS4XKnRdSe3kaHWTlpR3EYkGnVIFhkYDn8wsPzmy1jqrRS7oTfwszi050xCFdXAOFIA5RfKrHusfa/95X36+GLIV7tFMlUj1tJ6yrlFMhTruXBA03tK3Q3HU+jK5LxI6uzKbFtd5gyLcPMjfcBw/UUVFOnT6wi7VGQM9zyUnYCXlvbxpxW25e2trClBbb9ywqUq1T/ALlRyO69h7DSSSWdThqqLkQCOKVzeASFw14BY4SjYAHXxgE+kIBKQQB9IA6sAdWAKgAYA20AbMAbYQBlxAGHWARaqwCHVX6QDmM4kHTJW7Ja+V1BI7JB7S7jcaieNZAVcGSR1JGVhcEdpCeY02kaVOcIpUmljo+X7Gaab3KbFcPqKSWUnc3Go/xOcvrW6q1XOUc57EunOCWMkFMSjN1ZJAYFcwPysflk3hvCnBqpXW65L7v7GutWztEoqmGKOQRZlJBHoQfzl5WpqrBwfUjxlpeToViLbLvbvPjI1pZxob5y+5lOo5CxQk01neogCGw8AjVqRHqCD5Ga6tNVIuLMKlNTi4sd4FTyCqal+rK5WA+8SbrYd4tm9JCpWTTlqezX8ZXW9hKnKWp7NY/cr8bhHVzmU2OqmxysDsVPMSsq05U3iRVXNOcZtNGy4bx1urRRh6jMAAzWsgtzvbaWtK8ckkovP0LejeykoxUHn6FnmxTPbsU6bXVCBme9jZrd2l+U3aq0pSWyW+O5IzXlOS2Uenf1JL8Fammdndz94ufbKNgPATKjT07ttvz+xnRpaN2233f2XQKVObzeTKVOAS6awCSiwB9BAHlEAcWAOLAFwAMAQYAhhAG2gDTCANOIBGqCAQ6ywCqxIu/8K/6m/wDyIBFp4h6TZqTEd43U+Y2MAc6Q8QqvTVSFVWFzkv2tt77DXaeJIGZakZ6CTWbrArH51sr/ALw+63jtY+QgCloQBYw8APs8ASaEAbfDwBmvS0CgaDU+LHc/p6QC+6LY3IGp1QSg7SkDMV79O7nMXHJ41ksMV0gokFUR3/iOQfS5hRwEhFLjFSo6js01Jt2ALi+g7TXM9wenEBLEsSx72JJ+s9BOopAJlJIBJRYBIRYA6ogDoEAWBAHBAFQDpgCTAG2gCCIA2wgDTCAR6iwCLVWAUtWg+djpY2t36D/mAM1aEA5i6eakn7pI/wB+0AhDDQBYwsAdXDQBYw8APs8AS2HgDTYeAMvh4BIwdPKlU965R/MbfleAREw8Am0KdvMaj0gFqE7RtzN/fWATKSQCXTWASEEAdUQB1RAFgQBwQBYgHYAowBJgCCIAgiANsIA2wgDLiAMOkAi1KUAiVaEAh1RYEEcwRAFJQgCxh4AoUIArqIAdTAEmhAG2oQBp6MASKfYt3t+Q/wAmAKTDQBz7KTtAJuDokAZtTYC/lpAJ1NIBIRYA6ogDqiAOAQBYgCwIAsQDsA6YAkwBJgCDAEEQBthAG2WANskAaanAGmpQBpqEA4KMAOpgB1UA71UA51UA4aUASaMAQ1CANpggP9+N/wBYA8KEAdSlAHlpwB1UgDyrAHFEAcAgCwIAsCALEAUIB2AdMASYAkwBJEAQRAEEQBJWAIKwBBWAIKQBJSAc6uAcyQA6uAdyQDmSAc6uAcNOAc6uAHVwBQpwBQSALCQBYWALAgCwIAsCALAgCgIAsQBQgHYAGAcgCTAEmAIMASYAkwBJgCDAEmABgCYAQAgBACAcgBAOQAgHYB0QBYgHRAFiAKEAUIAsQBYgChAOwDsA/9k=">
            <a:extLst>
              <a:ext uri="{FF2B5EF4-FFF2-40B4-BE49-F238E27FC236}">
                <a16:creationId xmlns:a16="http://schemas.microsoft.com/office/drawing/2014/main" id="{6DC8D2F9-E951-4754-9490-1D5AE149EF41}"/>
              </a:ext>
            </a:extLst>
          </p:cNvPr>
          <p:cNvSpPr>
            <a:spLocks noChangeAspect="1" noChangeArrowheads="1"/>
          </p:cNvSpPr>
          <p:nvPr/>
        </p:nvSpPr>
        <p:spPr bwMode="auto">
          <a:xfrm>
            <a:off x="1275160" y="720329"/>
            <a:ext cx="228600" cy="22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8265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a:extLst>
              <a:ext uri="{FF2B5EF4-FFF2-40B4-BE49-F238E27FC236}">
                <a16:creationId xmlns:a16="http://schemas.microsoft.com/office/drawing/2014/main" id="{DE2ABB2A-B186-4BB8-BBBF-FD60BD4A1567}"/>
              </a:ext>
            </a:extLst>
          </p:cNvPr>
          <p:cNvSpPr>
            <a:spLocks noChangeArrowheads="1"/>
          </p:cNvSpPr>
          <p:nvPr/>
        </p:nvSpPr>
        <p:spPr bwMode="auto">
          <a:xfrm>
            <a:off x="358488" y="2006952"/>
            <a:ext cx="3923837"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dirty="0">
                <a:latin typeface="Arial" panose="020B0604020202020204" pitchFamily="34" charset="0"/>
              </a:rPr>
              <a:t>(</a:t>
            </a:r>
            <a:r>
              <a:rPr lang="en-US" altLang="en-US" sz="1800" u="sng" dirty="0">
                <a:latin typeface="Arial" panose="020B0604020202020204" pitchFamily="34" charset="0"/>
              </a:rPr>
              <a:t>Month, Year</a:t>
            </a:r>
            <a:r>
              <a:rPr lang="en-US" altLang="en-US" sz="1800" dirty="0">
                <a:latin typeface="Arial" panose="020B0604020202020204" pitchFamily="34" charset="0"/>
              </a:rPr>
              <a:t>):</a:t>
            </a:r>
            <a:br>
              <a:rPr lang="en-US" altLang="en-US" sz="1800" dirty="0">
                <a:latin typeface="Arial" panose="020B0604020202020204" pitchFamily="34" charset="0"/>
              </a:rPr>
            </a:br>
            <a:r>
              <a:rPr lang="en-US" altLang="en-US" sz="1800" dirty="0">
                <a:latin typeface="Arial" panose="020B0604020202020204" pitchFamily="34" charset="0"/>
              </a:rPr>
              <a:t>In-house screening starts</a:t>
            </a:r>
          </a:p>
          <a:p>
            <a:pPr eaLnBrk="1" hangingPunct="1">
              <a:spcBef>
                <a:spcPct val="0"/>
              </a:spcBef>
            </a:pPr>
            <a:endParaRPr lang="en-US" altLang="en-US" sz="1800" dirty="0">
              <a:latin typeface="Arial" panose="020B0604020202020204" pitchFamily="34" charset="0"/>
            </a:endParaRPr>
          </a:p>
          <a:p>
            <a:pPr eaLnBrk="1" hangingPunct="1">
              <a:spcBef>
                <a:spcPct val="0"/>
              </a:spcBef>
            </a:pPr>
            <a:r>
              <a:rPr lang="en-US" altLang="en-US" sz="1800" dirty="0">
                <a:latin typeface="Arial" panose="020B0604020202020204" pitchFamily="34" charset="0"/>
              </a:rPr>
              <a:t>(</a:t>
            </a:r>
            <a:r>
              <a:rPr lang="en-US" altLang="en-US" sz="1800" u="sng" dirty="0">
                <a:latin typeface="Arial" panose="020B0604020202020204" pitchFamily="34" charset="0"/>
              </a:rPr>
              <a:t>Month, Year</a:t>
            </a:r>
            <a:r>
              <a:rPr lang="en-US" altLang="en-US" sz="1800" dirty="0">
                <a:latin typeface="Arial" panose="020B0604020202020204" pitchFamily="34" charset="0"/>
              </a:rPr>
              <a:t>): </a:t>
            </a:r>
            <a:br>
              <a:rPr lang="en-US" altLang="en-US" sz="1800" dirty="0">
                <a:latin typeface="Arial" panose="020B0604020202020204" pitchFamily="34" charset="0"/>
              </a:rPr>
            </a:br>
            <a:r>
              <a:rPr lang="en-US" altLang="en-US" sz="1800" dirty="0">
                <a:latin typeface="Arial" panose="020B0604020202020204" pitchFamily="34" charset="0"/>
              </a:rPr>
              <a:t>Outreach partners identified</a:t>
            </a:r>
          </a:p>
          <a:p>
            <a:pPr eaLnBrk="1" hangingPunct="1">
              <a:spcBef>
                <a:spcPct val="0"/>
              </a:spcBef>
            </a:pPr>
            <a:endParaRPr lang="en-US" altLang="en-US" sz="1800" dirty="0">
              <a:latin typeface="Arial" panose="020B0604020202020204" pitchFamily="34" charset="0"/>
            </a:endParaRPr>
          </a:p>
          <a:p>
            <a:pPr eaLnBrk="1" hangingPunct="1">
              <a:spcBef>
                <a:spcPct val="0"/>
              </a:spcBef>
            </a:pPr>
            <a:r>
              <a:rPr lang="en-US" altLang="en-US" sz="1800" dirty="0">
                <a:latin typeface="Arial" panose="020B0604020202020204" pitchFamily="34" charset="0"/>
              </a:rPr>
              <a:t>(</a:t>
            </a:r>
            <a:r>
              <a:rPr lang="en-US" altLang="en-US" sz="1800" u="sng" dirty="0">
                <a:latin typeface="Arial" panose="020B0604020202020204" pitchFamily="34" charset="0"/>
              </a:rPr>
              <a:t>Month, Year</a:t>
            </a:r>
            <a:r>
              <a:rPr lang="en-US" altLang="en-US" sz="1800" dirty="0">
                <a:latin typeface="Arial" panose="020B0604020202020204" pitchFamily="34" charset="0"/>
              </a:rPr>
              <a:t>): </a:t>
            </a:r>
            <a:br>
              <a:rPr lang="en-US" altLang="en-US" sz="1800" dirty="0">
                <a:latin typeface="Arial" panose="020B0604020202020204" pitchFamily="34" charset="0"/>
              </a:rPr>
            </a:br>
            <a:r>
              <a:rPr lang="en-US" altLang="en-US" sz="1800" dirty="0">
                <a:latin typeface="Arial" panose="020B0604020202020204" pitchFamily="34" charset="0"/>
              </a:rPr>
              <a:t>Outreach events start</a:t>
            </a:r>
          </a:p>
        </p:txBody>
      </p:sp>
      <p:sp>
        <p:nvSpPr>
          <p:cNvPr id="2" name="Title 1">
            <a:extLst>
              <a:ext uri="{FF2B5EF4-FFF2-40B4-BE49-F238E27FC236}">
                <a16:creationId xmlns:a16="http://schemas.microsoft.com/office/drawing/2014/main" id="{9BF6A74D-16A0-44F9-88E5-CF9434331124}"/>
              </a:ext>
            </a:extLst>
          </p:cNvPr>
          <p:cNvSpPr>
            <a:spLocks noGrp="1"/>
          </p:cNvSpPr>
          <p:nvPr>
            <p:ph type="title"/>
          </p:nvPr>
        </p:nvSpPr>
        <p:spPr>
          <a:xfrm>
            <a:off x="358487" y="413468"/>
            <a:ext cx="8491315" cy="787179"/>
          </a:xfrm>
        </p:spPr>
        <p:txBody>
          <a:bodyPr vert="horz" lIns="43031" tIns="21515" rIns="43031" bIns="21515" rtlCol="0" anchor="ctr" anchorCtr="0">
            <a:noAutofit/>
          </a:bodyPr>
          <a:lstStyle/>
          <a:p>
            <a:pPr>
              <a:spcBef>
                <a:spcPts val="750"/>
              </a:spcBef>
              <a:buFont typeface="Arial" panose="020B0604020202020204" pitchFamily="34" charset="0"/>
            </a:pPr>
            <a:r>
              <a:rPr lang="en-US" dirty="0">
                <a:ea typeface="ＭＳ Ｐゴシック" panose="020B0600070205080204" pitchFamily="34" charset="-128"/>
                <a:cs typeface="Arial"/>
              </a:rPr>
              <a:t>Countdown to Launch and Spread</a:t>
            </a:r>
          </a:p>
        </p:txBody>
      </p:sp>
      <p:sp>
        <p:nvSpPr>
          <p:cNvPr id="3" name="Rectangle 2">
            <a:extLst>
              <a:ext uri="{FF2B5EF4-FFF2-40B4-BE49-F238E27FC236}">
                <a16:creationId xmlns:a16="http://schemas.microsoft.com/office/drawing/2014/main" id="{8F4BA9A0-9A99-0828-CE8D-424DDE93FC43}"/>
              </a:ext>
            </a:extLst>
          </p:cNvPr>
          <p:cNvSpPr/>
          <p:nvPr/>
        </p:nvSpPr>
        <p:spPr>
          <a:xfrm>
            <a:off x="4198564" y="2006952"/>
            <a:ext cx="4732544" cy="2211240"/>
          </a:xfrm>
          <a:prstGeom prst="rect">
            <a:avLst/>
          </a:prstGeom>
          <a:solidFill>
            <a:srgbClr val="DDECF8"/>
          </a:solidFill>
          <a:ln w="38100">
            <a:solidFill>
              <a:srgbClr val="78B0DF"/>
            </a:solidFill>
          </a:ln>
        </p:spPr>
        <p:txBody>
          <a:bodyPr wrap="square" anchor="ctr" anchorCtr="1">
            <a:noAutofit/>
          </a:bodyPr>
          <a:lstStyle/>
          <a:p>
            <a:pPr algn="ctr">
              <a:spcBef>
                <a:spcPct val="0"/>
              </a:spcBef>
            </a:pPr>
            <a:r>
              <a:rPr lang="en-US" altLang="en-US" sz="2700" b="1" dirty="0">
                <a:solidFill>
                  <a:srgbClr val="0C8A7D"/>
                </a:solidFill>
                <a:latin typeface="Arial" panose="020B0604020202020204" pitchFamily="34" charset="0"/>
              </a:rPr>
              <a:t>Goal:</a:t>
            </a:r>
          </a:p>
          <a:p>
            <a:pPr algn="ctr">
              <a:spcBef>
                <a:spcPct val="0"/>
              </a:spcBef>
            </a:pPr>
            <a:r>
              <a:rPr lang="en-US" altLang="en-US" sz="2100" dirty="0">
                <a:latin typeface="Arial" panose="020B0604020202020204" pitchFamily="34" charset="0"/>
              </a:rPr>
              <a:t>Our goal is to conduct ___ outreach events by __________, and screen ___ number of children by __________.</a:t>
            </a:r>
          </a:p>
        </p:txBody>
      </p:sp>
    </p:spTree>
    <p:extLst>
      <p:ext uri="{BB962C8B-B14F-4D97-AF65-F5344CB8AC3E}">
        <p14:creationId xmlns:p14="http://schemas.microsoft.com/office/powerpoint/2010/main" val="11186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DB4AA36-59C4-462B-9FD4-A1514C533294}"/>
              </a:ext>
            </a:extLst>
          </p:cNvPr>
          <p:cNvSpPr>
            <a:spLocks noGrp="1"/>
          </p:cNvSpPr>
          <p:nvPr>
            <p:ph type="title"/>
          </p:nvPr>
        </p:nvSpPr>
        <p:spPr>
          <a:xfrm>
            <a:off x="321446" y="159020"/>
            <a:ext cx="6428928" cy="894514"/>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In the United States . . .</a:t>
            </a:r>
          </a:p>
        </p:txBody>
      </p:sp>
      <p:sp>
        <p:nvSpPr>
          <p:cNvPr id="5123" name="Content Placeholder 2">
            <a:extLst>
              <a:ext uri="{FF2B5EF4-FFF2-40B4-BE49-F238E27FC236}">
                <a16:creationId xmlns:a16="http://schemas.microsoft.com/office/drawing/2014/main" id="{DF0E894D-74B6-43D2-95F8-5BD6283F5642}"/>
              </a:ext>
            </a:extLst>
          </p:cNvPr>
          <p:cNvSpPr>
            <a:spLocks noGrp="1"/>
          </p:cNvSpPr>
          <p:nvPr>
            <p:ph idx="1"/>
          </p:nvPr>
        </p:nvSpPr>
        <p:spPr>
          <a:xfrm>
            <a:off x="251331" y="1828813"/>
            <a:ext cx="4567640" cy="3263504"/>
          </a:xfrm>
        </p:spPr>
        <p:txBody>
          <a:bodyPr>
            <a:normAutofit lnSpcReduction="10000"/>
          </a:bodyPr>
          <a:lstStyle/>
          <a:p>
            <a:pPr>
              <a:lnSpc>
                <a:spcPct val="100000"/>
              </a:lnSpc>
              <a:spcBef>
                <a:spcPts val="0"/>
              </a:spcBef>
            </a:pPr>
            <a:r>
              <a:rPr lang="en-US" altLang="en-US" sz="1650" dirty="0">
                <a:ea typeface="ＭＳ Ｐゴシック" panose="020B0600070205080204" pitchFamily="34" charset="-128"/>
              </a:rPr>
              <a:t>14 to 17 percent of children have a developmental or behavioral delay or disability. </a:t>
            </a:r>
          </a:p>
          <a:p>
            <a:pPr>
              <a:lnSpc>
                <a:spcPct val="100000"/>
              </a:lnSpc>
              <a:spcBef>
                <a:spcPts val="0"/>
              </a:spcBef>
            </a:pPr>
            <a:endParaRPr lang="en-US" altLang="en-US" sz="1650" dirty="0">
              <a:ea typeface="ＭＳ Ｐゴシック" panose="020B0600070205080204" pitchFamily="34" charset="-128"/>
            </a:endParaRPr>
          </a:p>
          <a:p>
            <a:pPr>
              <a:lnSpc>
                <a:spcPct val="100000"/>
              </a:lnSpc>
              <a:spcBef>
                <a:spcPts val="0"/>
              </a:spcBef>
            </a:pPr>
            <a:r>
              <a:rPr lang="en-US" altLang="en-US" sz="1650" dirty="0">
                <a:ea typeface="ＭＳ Ｐゴシック" panose="020B0600070205080204" pitchFamily="34" charset="-128"/>
              </a:rPr>
              <a:t>Fewer than half of these children are identified before starting school.</a:t>
            </a:r>
          </a:p>
          <a:p>
            <a:pPr marL="0" indent="0">
              <a:lnSpc>
                <a:spcPct val="100000"/>
              </a:lnSpc>
              <a:spcBef>
                <a:spcPts val="0"/>
              </a:spcBef>
              <a:buNone/>
            </a:pPr>
            <a:endParaRPr lang="en-US" altLang="en-US" sz="1650" dirty="0">
              <a:ea typeface="ＭＳ Ｐゴシック" panose="020B0600070205080204" pitchFamily="34" charset="-128"/>
            </a:endParaRPr>
          </a:p>
          <a:p>
            <a:pPr>
              <a:lnSpc>
                <a:spcPct val="100000"/>
              </a:lnSpc>
              <a:spcBef>
                <a:spcPts val="0"/>
              </a:spcBef>
            </a:pPr>
            <a:r>
              <a:rPr lang="en-US" altLang="en-US" sz="1650" dirty="0">
                <a:ea typeface="ＭＳ Ｐゴシック" panose="020B0600070205080204" pitchFamily="34" charset="-128"/>
              </a:rPr>
              <a:t>Only 10 percent of children with delays received early intervention services.</a:t>
            </a:r>
          </a:p>
          <a:p>
            <a:pPr>
              <a:lnSpc>
                <a:spcPct val="100000"/>
              </a:lnSpc>
              <a:spcBef>
                <a:spcPts val="0"/>
              </a:spcBef>
            </a:pPr>
            <a:endParaRPr lang="en-US" altLang="en-US" sz="1650" dirty="0">
              <a:ea typeface="ＭＳ Ｐゴシック" panose="020B0600070205080204" pitchFamily="34" charset="-128"/>
            </a:endParaRPr>
          </a:p>
          <a:p>
            <a:pPr marL="0" indent="0">
              <a:lnSpc>
                <a:spcPct val="100000"/>
              </a:lnSpc>
              <a:spcBef>
                <a:spcPts val="0"/>
              </a:spcBef>
              <a:buNone/>
            </a:pPr>
            <a:r>
              <a:rPr lang="en-US" altLang="en-US" sz="1650" b="1" dirty="0">
                <a:solidFill>
                  <a:srgbClr val="0C8A7D"/>
                </a:solidFill>
                <a:ea typeface="ＭＳ Ｐゴシック" panose="020B0600070205080204" pitchFamily="34" charset="-128"/>
              </a:rPr>
              <a:t>In California, only 14% of children birth to age 5 receive standardized developmental screening.</a:t>
            </a:r>
          </a:p>
        </p:txBody>
      </p:sp>
      <p:pic>
        <p:nvPicPr>
          <p:cNvPr id="3" name="Picture 2" descr="A picture containing person, indoor&#10;&#10;Description automatically generated">
            <a:extLst>
              <a:ext uri="{FF2B5EF4-FFF2-40B4-BE49-F238E27FC236}">
                <a16:creationId xmlns:a16="http://schemas.microsoft.com/office/drawing/2014/main" id="{46D315EE-A3FD-8C0F-443F-1170318C20C4}"/>
              </a:ext>
            </a:extLst>
          </p:cNvPr>
          <p:cNvPicPr>
            <a:picLocks noChangeAspect="1"/>
          </p:cNvPicPr>
          <p:nvPr/>
        </p:nvPicPr>
        <p:blipFill rotWithShape="1">
          <a:blip r:embed="rId3">
            <a:extLst>
              <a:ext uri="{28A0092B-C50C-407E-A947-70E740481C1C}">
                <a14:useLocalDpi xmlns:a14="http://schemas.microsoft.com/office/drawing/2010/main" val="0"/>
              </a:ext>
            </a:extLst>
          </a:blip>
          <a:srcRect t="146" r="2" b="2"/>
          <a:stretch/>
        </p:blipFill>
        <p:spPr>
          <a:xfrm>
            <a:off x="5039449" y="1828813"/>
            <a:ext cx="3652958" cy="3647633"/>
          </a:xfrm>
          <a:prstGeom prst="rect">
            <a:avLst/>
          </a:prstGeom>
        </p:spPr>
      </p:pic>
    </p:spTree>
    <p:extLst>
      <p:ext uri="{BB962C8B-B14F-4D97-AF65-F5344CB8AC3E}">
        <p14:creationId xmlns:p14="http://schemas.microsoft.com/office/powerpoint/2010/main" val="12635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F33D-480C-4A89-8DFF-CC6DE9439344}"/>
              </a:ext>
            </a:extLst>
          </p:cNvPr>
          <p:cNvSpPr>
            <a:spLocks noGrp="1"/>
          </p:cNvSpPr>
          <p:nvPr>
            <p:ph type="title"/>
          </p:nvPr>
        </p:nvSpPr>
        <p:spPr>
          <a:xfrm>
            <a:off x="244771" y="190824"/>
            <a:ext cx="5551730" cy="789380"/>
          </a:xfrm>
        </p:spPr>
        <p:txBody>
          <a:bodyPr vert="horz" lIns="0" tIns="0" rIns="0" bIns="0" rtlCol="0" anchor="ctr" anchorCtr="0">
            <a:normAutofit/>
          </a:bodyPr>
          <a:lstStyle/>
          <a:p>
            <a:r>
              <a:rPr lang="en-US" dirty="0">
                <a:latin typeface="Arial"/>
                <a:cs typeface="Arial"/>
              </a:rPr>
              <a:t>One Family’s Story . . .</a:t>
            </a:r>
          </a:p>
        </p:txBody>
      </p:sp>
      <p:sp>
        <p:nvSpPr>
          <p:cNvPr id="4" name="Content Placeholder 3">
            <a:extLst>
              <a:ext uri="{FF2B5EF4-FFF2-40B4-BE49-F238E27FC236}">
                <a16:creationId xmlns:a16="http://schemas.microsoft.com/office/drawing/2014/main" id="{4118A2D6-87CF-4BAA-8BAB-23EA867FEB3B}"/>
              </a:ext>
            </a:extLst>
          </p:cNvPr>
          <p:cNvSpPr>
            <a:spLocks noGrp="1"/>
          </p:cNvSpPr>
          <p:nvPr>
            <p:ph idx="1"/>
          </p:nvPr>
        </p:nvSpPr>
        <p:spPr>
          <a:xfrm>
            <a:off x="284321" y="1780033"/>
            <a:ext cx="3824357" cy="3037712"/>
          </a:xfrm>
        </p:spPr>
        <p:txBody>
          <a:bodyPr>
            <a:normAutofit fontScale="92500" lnSpcReduction="10000"/>
          </a:bodyPr>
          <a:lstStyle/>
          <a:p>
            <a:pPr marL="0" indent="0">
              <a:lnSpc>
                <a:spcPct val="100000"/>
              </a:lnSpc>
              <a:buNone/>
            </a:pPr>
            <a:r>
              <a:rPr lang="en-US" sz="1800" dirty="0"/>
              <a:t>Ms. Gallegos walked into the Family Resource Center (FRC) asking for help for Carla, her 18-month-old child. </a:t>
            </a:r>
            <a:br>
              <a:rPr lang="en-US" sz="1800" dirty="0"/>
            </a:br>
            <a:br>
              <a:rPr lang="en-US" sz="1800" dirty="0"/>
            </a:br>
            <a:r>
              <a:rPr lang="en-US" sz="1800" dirty="0"/>
              <a:t>A family support specialist sat down with Ms. Gallegos and invited her to complete several screening measures, including an ASQ-3, ASQ:SE, and M-CHAT-R. Based on the screening, there were red flags for autism and concern for language delay.</a:t>
            </a:r>
          </a:p>
        </p:txBody>
      </p:sp>
      <p:pic>
        <p:nvPicPr>
          <p:cNvPr id="5" name="Picture 4" descr="A person holding a baby&#10;&#10;Description automatically generated with low confidence">
            <a:extLst>
              <a:ext uri="{FF2B5EF4-FFF2-40B4-BE49-F238E27FC236}">
                <a16:creationId xmlns:a16="http://schemas.microsoft.com/office/drawing/2014/main" id="{D2A9D99C-424B-FA2D-3129-75D5879C84D9}"/>
              </a:ext>
            </a:extLst>
          </p:cNvPr>
          <p:cNvPicPr>
            <a:picLocks noChangeAspect="1"/>
          </p:cNvPicPr>
          <p:nvPr/>
        </p:nvPicPr>
        <p:blipFill rotWithShape="1">
          <a:blip r:embed="rId3">
            <a:extLst>
              <a:ext uri="{28A0092B-C50C-407E-A947-70E740481C1C}">
                <a14:useLocalDpi xmlns:a14="http://schemas.microsoft.com/office/drawing/2010/main" val="0"/>
              </a:ext>
            </a:extLst>
          </a:blip>
          <a:srcRect t="21103" r="-1" b="12349"/>
          <a:stretch/>
        </p:blipFill>
        <p:spPr>
          <a:xfrm>
            <a:off x="4531180" y="1391521"/>
            <a:ext cx="4095008" cy="4082635"/>
          </a:xfrm>
          <a:prstGeom prst="rect">
            <a:avLst/>
          </a:prstGeom>
        </p:spPr>
      </p:pic>
    </p:spTree>
    <p:extLst>
      <p:ext uri="{BB962C8B-B14F-4D97-AF65-F5344CB8AC3E}">
        <p14:creationId xmlns:p14="http://schemas.microsoft.com/office/powerpoint/2010/main" val="2799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18A2D6-87CF-4BAA-8BAB-23EA867FEB3B}"/>
              </a:ext>
            </a:extLst>
          </p:cNvPr>
          <p:cNvSpPr>
            <a:spLocks noGrp="1"/>
          </p:cNvSpPr>
          <p:nvPr>
            <p:ph idx="1"/>
          </p:nvPr>
        </p:nvSpPr>
        <p:spPr>
          <a:xfrm>
            <a:off x="284320" y="1923898"/>
            <a:ext cx="3979070" cy="3345332"/>
          </a:xfrm>
        </p:spPr>
        <p:txBody>
          <a:bodyPr>
            <a:noAutofit/>
          </a:bodyPr>
          <a:lstStyle/>
          <a:p>
            <a:pPr marL="0" indent="0">
              <a:lnSpc>
                <a:spcPct val="100000"/>
              </a:lnSpc>
              <a:buNone/>
            </a:pPr>
            <a:r>
              <a:rPr lang="en-US" sz="1650" dirty="0"/>
              <a:t>The FRC was located next door to the local regional center, so the family support specialist was able to introduce Ms. Gallegos to an Early Start staff member who told her about the early intervention program. </a:t>
            </a:r>
            <a:br>
              <a:rPr lang="en-US" sz="1650" dirty="0"/>
            </a:br>
            <a:br>
              <a:rPr lang="en-US" sz="1650" dirty="0"/>
            </a:br>
            <a:r>
              <a:rPr lang="en-US" sz="1650" dirty="0"/>
              <a:t>Carla received a full evaluation by the early intervention assessment team. The speech-language pathologist found that she had a language and communication delay, but the other domains of development were in the typical range.</a:t>
            </a:r>
          </a:p>
          <a:p>
            <a:pPr marL="0" indent="0">
              <a:lnSpc>
                <a:spcPct val="100000"/>
              </a:lnSpc>
              <a:buNone/>
            </a:pPr>
            <a:endParaRPr lang="en-US" sz="1650" dirty="0"/>
          </a:p>
        </p:txBody>
      </p:sp>
      <p:pic>
        <p:nvPicPr>
          <p:cNvPr id="7" name="Picture 6" descr="A person holding a baby&#10;&#10;Description automatically generated with low confidence">
            <a:extLst>
              <a:ext uri="{FF2B5EF4-FFF2-40B4-BE49-F238E27FC236}">
                <a16:creationId xmlns:a16="http://schemas.microsoft.com/office/drawing/2014/main" id="{7C289882-DB48-6D48-8E2C-BDA9222B21E7}"/>
              </a:ext>
            </a:extLst>
          </p:cNvPr>
          <p:cNvPicPr>
            <a:picLocks noChangeAspect="1"/>
          </p:cNvPicPr>
          <p:nvPr/>
        </p:nvPicPr>
        <p:blipFill rotWithShape="1">
          <a:blip r:embed="rId3">
            <a:extLst>
              <a:ext uri="{28A0092B-C50C-407E-A947-70E740481C1C}">
                <a14:useLocalDpi xmlns:a14="http://schemas.microsoft.com/office/drawing/2010/main" val="0"/>
              </a:ext>
            </a:extLst>
          </a:blip>
          <a:srcRect t="21103" r="-1" b="12349"/>
          <a:stretch/>
        </p:blipFill>
        <p:spPr>
          <a:xfrm>
            <a:off x="4531180" y="1391521"/>
            <a:ext cx="4095008" cy="4082635"/>
          </a:xfrm>
          <a:prstGeom prst="rect">
            <a:avLst/>
          </a:prstGeom>
        </p:spPr>
      </p:pic>
      <p:sp>
        <p:nvSpPr>
          <p:cNvPr id="8" name="Title 1">
            <a:extLst>
              <a:ext uri="{FF2B5EF4-FFF2-40B4-BE49-F238E27FC236}">
                <a16:creationId xmlns:a16="http://schemas.microsoft.com/office/drawing/2014/main" id="{DAA8C815-99AB-ED42-9F36-B197E55425A1}"/>
              </a:ext>
            </a:extLst>
          </p:cNvPr>
          <p:cNvSpPr txBox="1">
            <a:spLocks/>
          </p:cNvSpPr>
          <p:nvPr/>
        </p:nvSpPr>
        <p:spPr>
          <a:xfrm>
            <a:off x="244771" y="190824"/>
            <a:ext cx="5551730" cy="78938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rgbClr val="712A82"/>
                </a:solidFill>
                <a:latin typeface="Arial" panose="020B0604020202020204" pitchFamily="34" charset="0"/>
                <a:ea typeface="+mj-ea"/>
                <a:cs typeface="Arial" panose="020B0604020202020204" pitchFamily="34" charset="0"/>
              </a:defRPr>
            </a:lvl1pPr>
          </a:lstStyle>
          <a:p>
            <a:r>
              <a:rPr lang="en-US">
                <a:latin typeface="Arial"/>
                <a:cs typeface="Arial"/>
              </a:rPr>
              <a:t>One Family’s Story . . .</a:t>
            </a:r>
            <a:endParaRPr lang="en-US" dirty="0">
              <a:latin typeface="Arial"/>
              <a:cs typeface="Arial"/>
            </a:endParaRPr>
          </a:p>
        </p:txBody>
      </p:sp>
    </p:spTree>
    <p:extLst>
      <p:ext uri="{BB962C8B-B14F-4D97-AF65-F5344CB8AC3E}">
        <p14:creationId xmlns:p14="http://schemas.microsoft.com/office/powerpoint/2010/main" val="156277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18A2D6-87CF-4BAA-8BAB-23EA867FEB3B}"/>
              </a:ext>
            </a:extLst>
          </p:cNvPr>
          <p:cNvSpPr>
            <a:spLocks noGrp="1"/>
          </p:cNvSpPr>
          <p:nvPr>
            <p:ph idx="1"/>
          </p:nvPr>
        </p:nvSpPr>
        <p:spPr>
          <a:xfrm>
            <a:off x="284320" y="1800345"/>
            <a:ext cx="3979070" cy="3085981"/>
          </a:xfrm>
        </p:spPr>
        <p:txBody>
          <a:bodyPr>
            <a:noAutofit/>
          </a:bodyPr>
          <a:lstStyle/>
          <a:p>
            <a:pPr marL="0" indent="0">
              <a:lnSpc>
                <a:spcPct val="100000"/>
              </a:lnSpc>
              <a:buNone/>
            </a:pPr>
            <a:r>
              <a:rPr lang="en-US" sz="1650" dirty="0"/>
              <a:t>Carla started services twice weekly in the home. The speech therapist worked directly with Carla, while her mother participated in the “It Takes Two to Talk” group, where she learned strategies to support Carla’s communication efforts.</a:t>
            </a:r>
            <a:br>
              <a:rPr lang="en-US" sz="1650" dirty="0"/>
            </a:br>
            <a:br>
              <a:rPr lang="en-US" sz="1650" dirty="0"/>
            </a:br>
            <a:r>
              <a:rPr lang="en-US" sz="1650" dirty="0"/>
              <a:t>By the time she turned 3, Carla’s language and communication skills were age-appropriate. Her early intervention team helped link her to a Head Start preschool, where she is thriving.</a:t>
            </a:r>
          </a:p>
        </p:txBody>
      </p:sp>
      <p:pic>
        <p:nvPicPr>
          <p:cNvPr id="11" name="Picture 10" descr="A person holding a baby&#10;&#10;Description automatically generated with low confidence">
            <a:extLst>
              <a:ext uri="{FF2B5EF4-FFF2-40B4-BE49-F238E27FC236}">
                <a16:creationId xmlns:a16="http://schemas.microsoft.com/office/drawing/2014/main" id="{B69377C5-9E3E-5448-BC9E-5A4F932ADF62}"/>
              </a:ext>
            </a:extLst>
          </p:cNvPr>
          <p:cNvPicPr>
            <a:picLocks noChangeAspect="1"/>
          </p:cNvPicPr>
          <p:nvPr/>
        </p:nvPicPr>
        <p:blipFill rotWithShape="1">
          <a:blip r:embed="rId3">
            <a:extLst>
              <a:ext uri="{28A0092B-C50C-407E-A947-70E740481C1C}">
                <a14:useLocalDpi xmlns:a14="http://schemas.microsoft.com/office/drawing/2010/main" val="0"/>
              </a:ext>
            </a:extLst>
          </a:blip>
          <a:srcRect t="21103" r="-1" b="12349"/>
          <a:stretch/>
        </p:blipFill>
        <p:spPr>
          <a:xfrm>
            <a:off x="4531180" y="1391521"/>
            <a:ext cx="4095008" cy="4082635"/>
          </a:xfrm>
          <a:prstGeom prst="rect">
            <a:avLst/>
          </a:prstGeom>
        </p:spPr>
      </p:pic>
      <p:sp>
        <p:nvSpPr>
          <p:cNvPr id="7" name="Title 1">
            <a:extLst>
              <a:ext uri="{FF2B5EF4-FFF2-40B4-BE49-F238E27FC236}">
                <a16:creationId xmlns:a16="http://schemas.microsoft.com/office/drawing/2014/main" id="{5FBE4C07-8B15-BF4A-8933-7035D31DD573}"/>
              </a:ext>
            </a:extLst>
          </p:cNvPr>
          <p:cNvSpPr>
            <a:spLocks noGrp="1"/>
          </p:cNvSpPr>
          <p:nvPr>
            <p:ph type="title"/>
          </p:nvPr>
        </p:nvSpPr>
        <p:spPr>
          <a:xfrm>
            <a:off x="244771" y="190824"/>
            <a:ext cx="5551730" cy="789380"/>
          </a:xfrm>
        </p:spPr>
        <p:txBody>
          <a:bodyPr vert="horz" lIns="0" tIns="0" rIns="0" bIns="0" rtlCol="0" anchor="ctr" anchorCtr="0">
            <a:normAutofit/>
          </a:bodyPr>
          <a:lstStyle/>
          <a:p>
            <a:r>
              <a:rPr lang="en-US" dirty="0">
                <a:latin typeface="Arial"/>
                <a:cs typeface="Arial"/>
              </a:rPr>
              <a:t>One Family’s Story . . .</a:t>
            </a:r>
          </a:p>
        </p:txBody>
      </p:sp>
    </p:spTree>
    <p:extLst>
      <p:ext uri="{BB962C8B-B14F-4D97-AF65-F5344CB8AC3E}">
        <p14:creationId xmlns:p14="http://schemas.microsoft.com/office/powerpoint/2010/main" val="100369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305C-996C-45E4-9EBC-598919E85BC9}"/>
              </a:ext>
            </a:extLst>
          </p:cNvPr>
          <p:cNvSpPr>
            <a:spLocks noGrp="1"/>
          </p:cNvSpPr>
          <p:nvPr>
            <p:ph type="title"/>
          </p:nvPr>
        </p:nvSpPr>
        <p:spPr>
          <a:xfrm>
            <a:off x="346809" y="284753"/>
            <a:ext cx="6936180" cy="1150374"/>
          </a:xfrm>
        </p:spPr>
        <p:txBody>
          <a:bodyPr vert="horz" lIns="43031" tIns="21515" rIns="43031" bIns="21515" rtlCol="0" anchor="ctr" anchorCtr="0">
            <a:noAutofit/>
          </a:bodyPr>
          <a:lstStyle/>
          <a:p>
            <a:pPr>
              <a:spcBef>
                <a:spcPts val="750"/>
              </a:spcBef>
              <a:buFont typeface="Arial" panose="020B0604020202020204" pitchFamily="34" charset="0"/>
            </a:pPr>
            <a:r>
              <a:rPr lang="en-US" dirty="0">
                <a:ea typeface="ＭＳ Ｐゴシック" panose="020B0600070205080204" pitchFamily="34" charset="-128"/>
                <a:cs typeface="Arial"/>
              </a:rPr>
              <a:t>Early Intervention Leads to Positive Outcomes</a:t>
            </a:r>
          </a:p>
        </p:txBody>
      </p:sp>
      <p:sp>
        <p:nvSpPr>
          <p:cNvPr id="4" name="Content Placeholder 3">
            <a:extLst>
              <a:ext uri="{FF2B5EF4-FFF2-40B4-BE49-F238E27FC236}">
                <a16:creationId xmlns:a16="http://schemas.microsoft.com/office/drawing/2014/main" id="{886E833B-B085-45B6-8428-6CE25B986D65}"/>
              </a:ext>
            </a:extLst>
          </p:cNvPr>
          <p:cNvSpPr>
            <a:spLocks noGrp="1"/>
          </p:cNvSpPr>
          <p:nvPr>
            <p:ph idx="1"/>
          </p:nvPr>
        </p:nvSpPr>
        <p:spPr>
          <a:xfrm>
            <a:off x="325306" y="2147390"/>
            <a:ext cx="4213513" cy="3040357"/>
          </a:xfrm>
        </p:spPr>
        <p:txBody>
          <a:bodyPr>
            <a:normAutofit lnSpcReduction="10000"/>
          </a:bodyPr>
          <a:lstStyle/>
          <a:p>
            <a:r>
              <a:rPr lang="en-US" sz="1800" dirty="0"/>
              <a:t>Children birth to age 3 with delays can receive early intervention services such as . . .</a:t>
            </a:r>
          </a:p>
          <a:p>
            <a:pPr lvl="1">
              <a:buClr>
                <a:srgbClr val="0C8A7D"/>
              </a:buClr>
              <a:buFont typeface="Wingdings" pitchFamily="2" charset="2"/>
              <a:buChar char="§"/>
            </a:pPr>
            <a:r>
              <a:rPr lang="en-US" sz="1650" dirty="0"/>
              <a:t>Speech and language therapy to help with communication.</a:t>
            </a:r>
          </a:p>
          <a:p>
            <a:pPr lvl="1">
              <a:buClr>
                <a:srgbClr val="0C8A7D"/>
              </a:buClr>
              <a:buFont typeface="Wingdings" pitchFamily="2" charset="2"/>
              <a:buChar char="§"/>
            </a:pPr>
            <a:r>
              <a:rPr lang="en-US" sz="1650" dirty="0"/>
              <a:t>Occupational or physical therapy to help with walking, picking up small objects, or eating independently.</a:t>
            </a:r>
          </a:p>
          <a:p>
            <a:pPr lvl="1">
              <a:buClr>
                <a:srgbClr val="0C8A7D"/>
              </a:buClr>
              <a:buFont typeface="Wingdings" pitchFamily="2" charset="2"/>
              <a:buChar char="§"/>
            </a:pPr>
            <a:r>
              <a:rPr lang="en-US" sz="1650" dirty="0"/>
              <a:t>Behavioral or mental health services to help with socialization, self-regulation, bonding and attachment with caregivers.</a:t>
            </a:r>
          </a:p>
        </p:txBody>
      </p:sp>
      <p:sp>
        <p:nvSpPr>
          <p:cNvPr id="5" name="TextBox 4">
            <a:extLst>
              <a:ext uri="{FF2B5EF4-FFF2-40B4-BE49-F238E27FC236}">
                <a16:creationId xmlns:a16="http://schemas.microsoft.com/office/drawing/2014/main" id="{07DAA995-5C8F-A24A-9493-EB1F9F688240}"/>
              </a:ext>
            </a:extLst>
          </p:cNvPr>
          <p:cNvSpPr txBox="1"/>
          <p:nvPr/>
        </p:nvSpPr>
        <p:spPr>
          <a:xfrm>
            <a:off x="4846314" y="2147390"/>
            <a:ext cx="3906017" cy="2862322"/>
          </a:xfrm>
          <a:prstGeom prst="rect">
            <a:avLst/>
          </a:prstGeom>
          <a:noFill/>
        </p:spPr>
        <p:txBody>
          <a:bodyPr wrap="square">
            <a:spAutoFit/>
          </a:bodyPr>
          <a:lstStyle/>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Many children who received early intervention services no longer need special help by the time they reach preschool or kindergarten.</a:t>
            </a:r>
          </a:p>
          <a:p>
            <a:pPr marL="214308" indent="-2143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For those who do continue to have special needs, early identification helps children get access to special education services in preschool and kindergarten. </a:t>
            </a:r>
          </a:p>
        </p:txBody>
      </p:sp>
    </p:spTree>
    <p:extLst>
      <p:ext uri="{BB962C8B-B14F-4D97-AF65-F5344CB8AC3E}">
        <p14:creationId xmlns:p14="http://schemas.microsoft.com/office/powerpoint/2010/main" val="346736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CA60180-0D79-4830-BC87-4F9F1FCBD0DC}"/>
              </a:ext>
            </a:extLst>
          </p:cNvPr>
          <p:cNvSpPr>
            <a:spLocks noGrp="1"/>
          </p:cNvSpPr>
          <p:nvPr>
            <p:ph type="title"/>
          </p:nvPr>
        </p:nvSpPr>
        <p:spPr>
          <a:xfrm>
            <a:off x="358487" y="159020"/>
            <a:ext cx="7169727" cy="1210908"/>
          </a:xfrm>
        </p:spPr>
        <p:txBody>
          <a:bodyPr vert="horz" lIns="43031" tIns="21515" rIns="43031" bIns="21515" rtlCol="0" anchor="ctr" anchorCtr="0">
            <a:noAutofit/>
          </a:bodyPr>
          <a:lstStyle/>
          <a:p>
            <a:pPr>
              <a:spcBef>
                <a:spcPts val="750"/>
              </a:spcBef>
              <a:buFont typeface="Arial" panose="020B0604020202020204" pitchFamily="34" charset="0"/>
            </a:pPr>
            <a:r>
              <a:rPr lang="en-US" altLang="en-US" dirty="0">
                <a:ea typeface="ＭＳ Ｐゴシック" panose="020B0600070205080204" pitchFamily="34" charset="-128"/>
                <a:cs typeface="Arial"/>
              </a:rPr>
              <a:t>[Agency Name]</a:t>
            </a:r>
            <a:br>
              <a:rPr lang="en-US" dirty="0">
                <a:ea typeface="ＭＳ Ｐゴシック" panose="020B0600070205080204" pitchFamily="34" charset="-128"/>
                <a:cs typeface="Arial"/>
              </a:rPr>
            </a:br>
            <a:r>
              <a:rPr lang="en-US" dirty="0">
                <a:ea typeface="ＭＳ Ｐゴシック" panose="020B0600070205080204" pitchFamily="34" charset="-128"/>
                <a:cs typeface="Arial"/>
              </a:rPr>
              <a:t>[name of screening program]</a:t>
            </a:r>
          </a:p>
        </p:txBody>
      </p:sp>
      <p:sp>
        <p:nvSpPr>
          <p:cNvPr id="3" name="Content Placeholder 2">
            <a:extLst>
              <a:ext uri="{FF2B5EF4-FFF2-40B4-BE49-F238E27FC236}">
                <a16:creationId xmlns:a16="http://schemas.microsoft.com/office/drawing/2014/main" id="{209BC6A5-A8AE-4353-958F-422F9AE3230E}"/>
              </a:ext>
            </a:extLst>
          </p:cNvPr>
          <p:cNvSpPr>
            <a:spLocks noGrp="1"/>
          </p:cNvSpPr>
          <p:nvPr>
            <p:ph idx="1"/>
          </p:nvPr>
        </p:nvSpPr>
        <p:spPr/>
        <p:txBody>
          <a:bodyPr/>
          <a:lstStyle/>
          <a:p>
            <a:r>
              <a:rPr lang="en-US" dirty="0">
                <a:solidFill>
                  <a:schemeClr val="bg1"/>
                </a:solidFill>
              </a:rPr>
              <a:t>Developmental Screening Initiative</a:t>
            </a:r>
          </a:p>
        </p:txBody>
      </p:sp>
      <p:sp>
        <p:nvSpPr>
          <p:cNvPr id="7171" name="Rectangle 1">
            <a:extLst>
              <a:ext uri="{FF2B5EF4-FFF2-40B4-BE49-F238E27FC236}">
                <a16:creationId xmlns:a16="http://schemas.microsoft.com/office/drawing/2014/main" id="{8EB3028C-5265-41BB-94DF-BDC5C54E2E1C}"/>
              </a:ext>
            </a:extLst>
          </p:cNvPr>
          <p:cNvSpPr>
            <a:spLocks noChangeArrowheads="1"/>
          </p:cNvSpPr>
          <p:nvPr/>
        </p:nvSpPr>
        <p:spPr bwMode="auto">
          <a:xfrm>
            <a:off x="358487" y="2111333"/>
            <a:ext cx="61722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650" dirty="0">
                <a:latin typeface="Arial" panose="020B0604020202020204" pitchFamily="34" charset="0"/>
              </a:rPr>
              <a:t>Our agency is launching an initiative to increase our rates of developmental screening.</a:t>
            </a:r>
          </a:p>
          <a:p>
            <a:pPr marL="0" indent="0" eaLnBrk="1" hangingPunct="1">
              <a:spcBef>
                <a:spcPct val="0"/>
              </a:spcBef>
              <a:buNone/>
            </a:pPr>
            <a:endParaRPr lang="en-US" altLang="en-US" sz="1650" dirty="0">
              <a:latin typeface="Arial" panose="020B0604020202020204" pitchFamily="34" charset="0"/>
            </a:endParaRPr>
          </a:p>
          <a:p>
            <a:pPr algn="l" eaLnBrk="1" hangingPunct="1">
              <a:spcBef>
                <a:spcPct val="0"/>
              </a:spcBef>
            </a:pPr>
            <a:r>
              <a:rPr lang="en-US" altLang="en-US" sz="1650" dirty="0">
                <a:latin typeface="Arial" panose="020B0604020202020204" pitchFamily="34" charset="0"/>
              </a:rPr>
              <a:t>You are all part of this important effort.</a:t>
            </a:r>
          </a:p>
        </p:txBody>
      </p:sp>
    </p:spTree>
    <p:extLst>
      <p:ext uri="{BB962C8B-B14F-4D97-AF65-F5344CB8AC3E}">
        <p14:creationId xmlns:p14="http://schemas.microsoft.com/office/powerpoint/2010/main" val="153347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5161"/>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EA24F-BCFF-BA46-93B3-A8388CFBC349}"/>
              </a:ext>
            </a:extLst>
          </p:cNvPr>
          <p:cNvSpPr/>
          <p:nvPr/>
        </p:nvSpPr>
        <p:spPr>
          <a:xfrm>
            <a:off x="447984" y="2256505"/>
            <a:ext cx="8318090" cy="1991033"/>
          </a:xfrm>
          <a:prstGeom prst="rect">
            <a:avLst/>
          </a:prstGeom>
          <a:solidFill>
            <a:srgbClr val="A7CCEA">
              <a:alpha val="40000"/>
            </a:srgbClr>
          </a:solidFill>
          <a:ln w="50800">
            <a:solidFill>
              <a:srgbClr val="78B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42" name="Title 1">
            <a:extLst>
              <a:ext uri="{FF2B5EF4-FFF2-40B4-BE49-F238E27FC236}">
                <a16:creationId xmlns:a16="http://schemas.microsoft.com/office/drawing/2014/main" id="{31FC670C-44C5-42EA-9A37-46176EEE0CED}"/>
              </a:ext>
            </a:extLst>
          </p:cNvPr>
          <p:cNvSpPr>
            <a:spLocks noGrp="1"/>
          </p:cNvSpPr>
          <p:nvPr>
            <p:ph type="title"/>
          </p:nvPr>
        </p:nvSpPr>
        <p:spPr>
          <a:xfrm>
            <a:off x="309131" y="159020"/>
            <a:ext cx="6182591" cy="1244396"/>
          </a:xfrm>
        </p:spPr>
        <p:txBody>
          <a:bodyPr vert="horz" lIns="43031" tIns="21515" rIns="43031" bIns="21515" rtlCol="0" anchor="ctr" anchorCtr="0">
            <a:noAutofit/>
          </a:bodyPr>
          <a:lstStyle/>
          <a:p>
            <a:pPr>
              <a:lnSpc>
                <a:spcPct val="100000"/>
              </a:lnSpc>
              <a:spcBef>
                <a:spcPts val="750"/>
              </a:spcBef>
              <a:buFont typeface="Arial" panose="020B0604020202020204" pitchFamily="34" charset="0"/>
            </a:pPr>
            <a:r>
              <a:rPr lang="en-US" altLang="en-US" dirty="0">
                <a:ea typeface="ＭＳ Ｐゴシック" panose="020B0600070205080204" pitchFamily="34" charset="-128"/>
                <a:cs typeface="Arial"/>
              </a:rPr>
              <a:t>Why [Agency Name]?</a:t>
            </a:r>
            <a:br>
              <a:rPr lang="en-US" altLang="en-US" dirty="0">
                <a:ea typeface="ＭＳ Ｐゴシック" panose="020B0600070205080204" pitchFamily="34" charset="-128"/>
                <a:cs typeface="Arial"/>
              </a:rPr>
            </a:br>
            <a:r>
              <a:rPr lang="en-US" altLang="en-US" dirty="0">
                <a:ea typeface="ＭＳ Ｐゴシック" panose="020B0600070205080204" pitchFamily="34" charset="-128"/>
                <a:cs typeface="Arial"/>
              </a:rPr>
              <a:t>Our Mission</a:t>
            </a:r>
          </a:p>
        </p:txBody>
      </p:sp>
      <p:sp>
        <p:nvSpPr>
          <p:cNvPr id="10243" name="Content Placeholder 2">
            <a:extLst>
              <a:ext uri="{FF2B5EF4-FFF2-40B4-BE49-F238E27FC236}">
                <a16:creationId xmlns:a16="http://schemas.microsoft.com/office/drawing/2014/main" id="{8CAAEF81-5675-4E8B-8886-6491CB9EEDB2}"/>
              </a:ext>
            </a:extLst>
          </p:cNvPr>
          <p:cNvSpPr>
            <a:spLocks noGrp="1"/>
          </p:cNvSpPr>
          <p:nvPr>
            <p:ph idx="1"/>
          </p:nvPr>
        </p:nvSpPr>
        <p:spPr>
          <a:xfrm>
            <a:off x="785352" y="2892529"/>
            <a:ext cx="7881170" cy="1200150"/>
          </a:xfrm>
        </p:spPr>
        <p:txBody>
          <a:bodyPr>
            <a:normAutofit fontScale="77500" lnSpcReduction="20000"/>
          </a:bodyPr>
          <a:lstStyle/>
          <a:p>
            <a:pPr marL="0" indent="0">
              <a:buNone/>
            </a:pPr>
            <a:r>
              <a:rPr lang="en-US" altLang="en-US" sz="2400" b="1" dirty="0">
                <a:solidFill>
                  <a:srgbClr val="0C8A7D"/>
                </a:solidFill>
                <a:ea typeface="ＭＳ Ｐゴシック" panose="020B0600070205080204" pitchFamily="34" charset="-128"/>
              </a:rPr>
              <a:t>Our mission is</a:t>
            </a:r>
          </a:p>
          <a:p>
            <a:pPr marL="0" indent="0">
              <a:buNone/>
            </a:pPr>
            <a:r>
              <a:rPr lang="en-US" altLang="en-US" b="1" dirty="0">
                <a:solidFill>
                  <a:srgbClr val="0C8A7D"/>
                </a:solidFill>
                <a:ea typeface="ＭＳ Ｐゴシック" panose="020B0600070205080204" pitchFamily="34" charset="-128"/>
              </a:rPr>
              <a:t> </a:t>
            </a:r>
            <a:r>
              <a:rPr lang="en-US" altLang="en-US" dirty="0">
                <a:ea typeface="ＭＳ Ｐゴシック" panose="020B0600070205080204" pitchFamily="34" charset="-128"/>
              </a:rPr>
              <a:t>__________________________________________________.</a:t>
            </a:r>
          </a:p>
        </p:txBody>
      </p:sp>
    </p:spTree>
    <p:extLst>
      <p:ext uri="{BB962C8B-B14F-4D97-AF65-F5344CB8AC3E}">
        <p14:creationId xmlns:p14="http://schemas.microsoft.com/office/powerpoint/2010/main" val="142028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d9b26b-c461-47ab-abce-17e65eba4131" xsi:nil="true"/>
    <lcf76f155ced4ddcb4097134ff3c332f xmlns="99b5a819-147e-4e6b-ae0a-c276a1d3e3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6" ma:contentTypeDescription="Create a new document." ma:contentTypeScope="" ma:versionID="85a62643dbf2530768f1659ada4abd3f">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94b1daa9c197055b803706d2366fdd4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430dc5-f31d-46e6-8534-577abdeaf2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0dc303-27d6-4061-9dba-13110417a818}" ma:internalName="TaxCatchAll" ma:showField="CatchAllData" ma:web="a1d9b26b-c461-47ab-abce-17e65eba4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1C7F5-FDBA-432E-90F6-C7B1B081F5A6}">
  <ds:schemaRefs>
    <ds:schemaRef ds:uri="http://schemas.microsoft.com/sharepoint/v3/contenttype/forms"/>
  </ds:schemaRefs>
</ds:datastoreItem>
</file>

<file path=customXml/itemProps2.xml><?xml version="1.0" encoding="utf-8"?>
<ds:datastoreItem xmlns:ds="http://schemas.openxmlformats.org/officeDocument/2006/customXml" ds:itemID="{808487E8-448C-4513-A102-B38A59B9EA22}">
  <ds:schemaRefs>
    <ds:schemaRef ds:uri="ae100480-e3bb-4186-bdad-14f35ee90755"/>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10e91ea9-73c4-4bad-b221-80a6cd9d8e5a"/>
    <ds:schemaRef ds:uri="http://www.w3.org/XML/1998/namespace"/>
    <ds:schemaRef ds:uri="http://purl.org/dc/terms/"/>
    <ds:schemaRef ds:uri="a1d9b26b-c461-47ab-abce-17e65eba4131"/>
    <ds:schemaRef ds:uri="99b5a819-147e-4e6b-ae0a-c276a1d3e371"/>
  </ds:schemaRefs>
</ds:datastoreItem>
</file>

<file path=customXml/itemProps3.xml><?xml version="1.0" encoding="utf-8"?>
<ds:datastoreItem xmlns:ds="http://schemas.openxmlformats.org/officeDocument/2006/customXml" ds:itemID="{AD0FF17E-CF38-4ED9-A040-1FA4B908C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2459</TotalTime>
  <Words>2513</Words>
  <Application>Microsoft Office PowerPoint</Application>
  <PresentationFormat>On-screen Show (4:3)</PresentationFormat>
  <Paragraphs>256</Paragraphs>
  <Slides>21</Slides>
  <Notes>21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In the United States . . .</vt:lpstr>
      <vt:lpstr>One Family’s Story . . .</vt:lpstr>
      <vt:lpstr>PowerPoint Presentation</vt:lpstr>
      <vt:lpstr>One Family’s Story . . .</vt:lpstr>
      <vt:lpstr>Early Intervention Leads to Positive Outcomes</vt:lpstr>
      <vt:lpstr>[Agency Name] [name of screening program]</vt:lpstr>
      <vt:lpstr>Why [Agency Name]? Our Mission</vt:lpstr>
      <vt:lpstr>[Agency Name]  Challenges</vt:lpstr>
      <vt:lpstr>[Agency Name]  Commitment:</vt:lpstr>
      <vt:lpstr> [Agency Name]:  Current Practices </vt:lpstr>
      <vt:lpstr>Developmental Screenings</vt:lpstr>
      <vt:lpstr>Why Screen?</vt:lpstr>
      <vt:lpstr>Why Screen?</vt:lpstr>
      <vt:lpstr>[Agency Name] Standardized Screening Measures</vt:lpstr>
      <vt:lpstr>It Takes a Whole Team!</vt:lpstr>
      <vt:lpstr>Workflow: In-House Screening</vt:lpstr>
      <vt:lpstr>Workflow: Outreach Screening (Library example)</vt:lpstr>
      <vt:lpstr>Next Steps: Training</vt:lpstr>
      <vt:lpstr>Countdown to Launch and Spread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Marian</dc:creator>
  <cp:lastModifiedBy>Ann Isbell</cp:lastModifiedBy>
  <cp:revision>56</cp:revision>
  <dcterms:created xsi:type="dcterms:W3CDTF">2019-08-07T01:30:08Z</dcterms:created>
  <dcterms:modified xsi:type="dcterms:W3CDTF">2022-07-05T17:34:59Z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y fmtid="{D5CDD505-2E9C-101B-9397-08002B2CF9AE}" pid="3" name="MediaServiceImageTags">
    <vt:lpwstr/>
  </property>
</Properties>
</file>