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handoutMasterIdLst>
    <p:handoutMasterId r:id="rId51"/>
  </p:handoutMasterIdLst>
  <p:sldIdLst>
    <p:sldId id="256" r:id="rId5"/>
    <p:sldId id="320" r:id="rId6"/>
    <p:sldId id="376" r:id="rId7"/>
    <p:sldId id="385" r:id="rId8"/>
    <p:sldId id="386" r:id="rId9"/>
    <p:sldId id="324" r:id="rId10"/>
    <p:sldId id="375" r:id="rId11"/>
    <p:sldId id="326" r:id="rId12"/>
    <p:sldId id="327" r:id="rId13"/>
    <p:sldId id="328" r:id="rId14"/>
    <p:sldId id="329" r:id="rId15"/>
    <p:sldId id="330" r:id="rId16"/>
    <p:sldId id="331" r:id="rId17"/>
    <p:sldId id="332" r:id="rId18"/>
    <p:sldId id="333" r:id="rId19"/>
    <p:sldId id="377" r:id="rId20"/>
    <p:sldId id="335" r:id="rId21"/>
    <p:sldId id="336" r:id="rId22"/>
    <p:sldId id="378" r:id="rId23"/>
    <p:sldId id="338" r:id="rId24"/>
    <p:sldId id="339" r:id="rId25"/>
    <p:sldId id="379" r:id="rId26"/>
    <p:sldId id="344" r:id="rId27"/>
    <p:sldId id="346" r:id="rId28"/>
    <p:sldId id="347" r:id="rId29"/>
    <p:sldId id="348" r:id="rId30"/>
    <p:sldId id="380" r:id="rId31"/>
    <p:sldId id="381" r:id="rId32"/>
    <p:sldId id="351" r:id="rId33"/>
    <p:sldId id="382" r:id="rId34"/>
    <p:sldId id="383" r:id="rId35"/>
    <p:sldId id="356" r:id="rId36"/>
    <p:sldId id="357" r:id="rId37"/>
    <p:sldId id="361" r:id="rId38"/>
    <p:sldId id="363" r:id="rId39"/>
    <p:sldId id="364" r:id="rId40"/>
    <p:sldId id="365" r:id="rId41"/>
    <p:sldId id="366" r:id="rId42"/>
    <p:sldId id="367" r:id="rId43"/>
    <p:sldId id="368" r:id="rId44"/>
    <p:sldId id="369" r:id="rId45"/>
    <p:sldId id="370" r:id="rId46"/>
    <p:sldId id="384" r:id="rId47"/>
    <p:sldId id="371" r:id="rId48"/>
    <p:sldId id="37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 Williams" initials="MW" lastIdx="2" clrIdx="0"/>
  <p:cmAuthor id="1" name="Ruel Nolledo" initials="RN" lastIdx="75" clrIdx="1"/>
  <p:cmAuthor id="2" name="Ann Isbell" initials="AI"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A7D"/>
    <a:srgbClr val="7E7F7E"/>
    <a:srgbClr val="E4A37F"/>
    <a:srgbClr val="78B0DF"/>
    <a:srgbClr val="D05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2B8F4-C28C-4BF2-8A7A-F8AB62130846}" v="2" dt="2021-02-11T16:53:47.219"/>
    <p1510:client id="{F05E54E6-CD82-86B9-D2BF-874362E66F8D}" v="90" dt="2021-02-12T23:27:35.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6" autoAdjust="0"/>
    <p:restoredTop sz="74494" autoAdjust="0"/>
  </p:normalViewPr>
  <p:slideViewPr>
    <p:cSldViewPr>
      <p:cViewPr varScale="1">
        <p:scale>
          <a:sx n="46" d="100"/>
          <a:sy n="46" d="100"/>
        </p:scale>
        <p:origin x="102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Isbell" userId="8016f19d-7e52-4262-904f-977ded5275fb" providerId="ADAL" clId="{EC22B8F4-C28C-4BF2-8A7A-F8AB62130846}"/>
    <pc:docChg chg="custSel modSld">
      <pc:chgData name="Ann Isbell" userId="8016f19d-7e52-4262-904f-977ded5275fb" providerId="ADAL" clId="{EC22B8F4-C28C-4BF2-8A7A-F8AB62130846}" dt="2021-02-11T16:54:00.735" v="60" actId="1038"/>
      <pc:docMkLst>
        <pc:docMk/>
      </pc:docMkLst>
      <pc:sldChg chg="modSp mod">
        <pc:chgData name="Ann Isbell" userId="8016f19d-7e52-4262-904f-977ded5275fb" providerId="ADAL" clId="{EC22B8F4-C28C-4BF2-8A7A-F8AB62130846}" dt="2021-02-11T16:54:00.735" v="60" actId="1038"/>
        <pc:sldMkLst>
          <pc:docMk/>
          <pc:sldMk cId="3370430408" sldId="320"/>
        </pc:sldMkLst>
        <pc:spChg chg="mod">
          <ac:chgData name="Ann Isbell" userId="8016f19d-7e52-4262-904f-977ded5275fb" providerId="ADAL" clId="{EC22B8F4-C28C-4BF2-8A7A-F8AB62130846}" dt="2021-02-11T16:54:00.735" v="60" actId="1038"/>
          <ac:spMkLst>
            <pc:docMk/>
            <pc:sldMk cId="3370430408" sldId="320"/>
            <ac:spMk id="5" creationId="{00000000-0000-0000-0000-000000000000}"/>
          </ac:spMkLst>
        </pc:spChg>
        <pc:spChg chg="mod">
          <ac:chgData name="Ann Isbell" userId="8016f19d-7e52-4262-904f-977ded5275fb" providerId="ADAL" clId="{EC22B8F4-C28C-4BF2-8A7A-F8AB62130846}" dt="2021-02-11T16:53:58.062" v="59" actId="403"/>
          <ac:spMkLst>
            <pc:docMk/>
            <pc:sldMk cId="3370430408" sldId="320"/>
            <ac:spMk id="86" creationId="{00000000-0000-0000-0000-000000000000}"/>
          </ac:spMkLst>
        </pc:spChg>
      </pc:sldChg>
      <pc:sldChg chg="modSp mod">
        <pc:chgData name="Ann Isbell" userId="8016f19d-7e52-4262-904f-977ded5275fb" providerId="ADAL" clId="{EC22B8F4-C28C-4BF2-8A7A-F8AB62130846}" dt="2021-02-11T16:53:05.350" v="44" actId="403"/>
        <pc:sldMkLst>
          <pc:docMk/>
          <pc:sldMk cId="1775616276" sldId="324"/>
        </pc:sldMkLst>
        <pc:spChg chg="mod">
          <ac:chgData name="Ann Isbell" userId="8016f19d-7e52-4262-904f-977ded5275fb" providerId="ADAL" clId="{EC22B8F4-C28C-4BF2-8A7A-F8AB62130846}" dt="2021-02-11T16:53:05.350" v="44" actId="403"/>
          <ac:spMkLst>
            <pc:docMk/>
            <pc:sldMk cId="1775616276" sldId="324"/>
            <ac:spMk id="129" creationId="{00000000-0000-0000-0000-000000000000}"/>
          </ac:spMkLst>
        </pc:spChg>
      </pc:sldChg>
      <pc:sldChg chg="modSp mod">
        <pc:chgData name="Ann Isbell" userId="8016f19d-7e52-4262-904f-977ded5275fb" providerId="ADAL" clId="{EC22B8F4-C28C-4BF2-8A7A-F8AB62130846}" dt="2021-02-11T16:52:45.928" v="42" actId="403"/>
        <pc:sldMkLst>
          <pc:docMk/>
          <pc:sldMk cId="2676668542" sldId="327"/>
        </pc:sldMkLst>
        <pc:spChg chg="mod">
          <ac:chgData name="Ann Isbell" userId="8016f19d-7e52-4262-904f-977ded5275fb" providerId="ADAL" clId="{EC22B8F4-C28C-4BF2-8A7A-F8AB62130846}" dt="2021-02-11T16:52:45.928" v="42" actId="403"/>
          <ac:spMkLst>
            <pc:docMk/>
            <pc:sldMk cId="2676668542" sldId="327"/>
            <ac:spMk id="225" creationId="{00000000-0000-0000-0000-000000000000}"/>
          </ac:spMkLst>
        </pc:spChg>
      </pc:sldChg>
      <pc:sldChg chg="modSp mod">
        <pc:chgData name="Ann Isbell" userId="8016f19d-7e52-4262-904f-977ded5275fb" providerId="ADAL" clId="{EC22B8F4-C28C-4BF2-8A7A-F8AB62130846}" dt="2021-02-11T16:52:42.453" v="41" actId="403"/>
        <pc:sldMkLst>
          <pc:docMk/>
          <pc:sldMk cId="600179864" sldId="328"/>
        </pc:sldMkLst>
        <pc:spChg chg="mod">
          <ac:chgData name="Ann Isbell" userId="8016f19d-7e52-4262-904f-977ded5275fb" providerId="ADAL" clId="{EC22B8F4-C28C-4BF2-8A7A-F8AB62130846}" dt="2021-02-11T16:52:42.453" v="41" actId="403"/>
          <ac:spMkLst>
            <pc:docMk/>
            <pc:sldMk cId="600179864" sldId="328"/>
            <ac:spMk id="233" creationId="{00000000-0000-0000-0000-000000000000}"/>
          </ac:spMkLst>
        </pc:spChg>
      </pc:sldChg>
      <pc:sldChg chg="modSp mod">
        <pc:chgData name="Ann Isbell" userId="8016f19d-7e52-4262-904f-977ded5275fb" providerId="ADAL" clId="{EC22B8F4-C28C-4BF2-8A7A-F8AB62130846}" dt="2021-02-11T16:52:39.077" v="40" actId="403"/>
        <pc:sldMkLst>
          <pc:docMk/>
          <pc:sldMk cId="3679935193" sldId="329"/>
        </pc:sldMkLst>
        <pc:spChg chg="mod">
          <ac:chgData name="Ann Isbell" userId="8016f19d-7e52-4262-904f-977ded5275fb" providerId="ADAL" clId="{EC22B8F4-C28C-4BF2-8A7A-F8AB62130846}" dt="2021-02-11T16:52:39.077" v="40" actId="403"/>
          <ac:spMkLst>
            <pc:docMk/>
            <pc:sldMk cId="3679935193" sldId="329"/>
            <ac:spMk id="240" creationId="{00000000-0000-0000-0000-000000000000}"/>
          </ac:spMkLst>
        </pc:spChg>
      </pc:sldChg>
      <pc:sldChg chg="modSp mod">
        <pc:chgData name="Ann Isbell" userId="8016f19d-7e52-4262-904f-977ded5275fb" providerId="ADAL" clId="{EC22B8F4-C28C-4BF2-8A7A-F8AB62130846}" dt="2021-02-11T16:52:33.766" v="39" actId="403"/>
        <pc:sldMkLst>
          <pc:docMk/>
          <pc:sldMk cId="2002270728" sldId="330"/>
        </pc:sldMkLst>
        <pc:spChg chg="mod">
          <ac:chgData name="Ann Isbell" userId="8016f19d-7e52-4262-904f-977ded5275fb" providerId="ADAL" clId="{EC22B8F4-C28C-4BF2-8A7A-F8AB62130846}" dt="2021-02-11T16:52:33.766" v="39" actId="403"/>
          <ac:spMkLst>
            <pc:docMk/>
            <pc:sldMk cId="2002270728" sldId="330"/>
            <ac:spMk id="248" creationId="{00000000-0000-0000-0000-000000000000}"/>
          </ac:spMkLst>
        </pc:spChg>
      </pc:sldChg>
      <pc:sldChg chg="modSp mod">
        <pc:chgData name="Ann Isbell" userId="8016f19d-7e52-4262-904f-977ded5275fb" providerId="ADAL" clId="{EC22B8F4-C28C-4BF2-8A7A-F8AB62130846}" dt="2021-02-11T16:52:27.824" v="38" actId="403"/>
        <pc:sldMkLst>
          <pc:docMk/>
          <pc:sldMk cId="2187318560" sldId="331"/>
        </pc:sldMkLst>
        <pc:spChg chg="mod">
          <ac:chgData name="Ann Isbell" userId="8016f19d-7e52-4262-904f-977ded5275fb" providerId="ADAL" clId="{EC22B8F4-C28C-4BF2-8A7A-F8AB62130846}" dt="2021-02-11T16:52:27.824" v="38" actId="403"/>
          <ac:spMkLst>
            <pc:docMk/>
            <pc:sldMk cId="2187318560" sldId="331"/>
            <ac:spMk id="257" creationId="{00000000-0000-0000-0000-000000000000}"/>
          </ac:spMkLst>
        </pc:spChg>
      </pc:sldChg>
      <pc:sldChg chg="modSp mod">
        <pc:chgData name="Ann Isbell" userId="8016f19d-7e52-4262-904f-977ded5275fb" providerId="ADAL" clId="{EC22B8F4-C28C-4BF2-8A7A-F8AB62130846}" dt="2021-02-11T16:52:23.778" v="37" actId="403"/>
        <pc:sldMkLst>
          <pc:docMk/>
          <pc:sldMk cId="2862763404" sldId="332"/>
        </pc:sldMkLst>
        <pc:spChg chg="mod">
          <ac:chgData name="Ann Isbell" userId="8016f19d-7e52-4262-904f-977ded5275fb" providerId="ADAL" clId="{EC22B8F4-C28C-4BF2-8A7A-F8AB62130846}" dt="2021-02-11T16:52:23.778" v="37" actId="403"/>
          <ac:spMkLst>
            <pc:docMk/>
            <pc:sldMk cId="2862763404" sldId="332"/>
            <ac:spMk id="265" creationId="{00000000-0000-0000-0000-000000000000}"/>
          </ac:spMkLst>
        </pc:spChg>
      </pc:sldChg>
      <pc:sldChg chg="modSp mod">
        <pc:chgData name="Ann Isbell" userId="8016f19d-7e52-4262-904f-977ded5275fb" providerId="ADAL" clId="{EC22B8F4-C28C-4BF2-8A7A-F8AB62130846}" dt="2021-02-11T16:52:20.491" v="36" actId="403"/>
        <pc:sldMkLst>
          <pc:docMk/>
          <pc:sldMk cId="4085163847" sldId="333"/>
        </pc:sldMkLst>
        <pc:spChg chg="mod">
          <ac:chgData name="Ann Isbell" userId="8016f19d-7e52-4262-904f-977ded5275fb" providerId="ADAL" clId="{EC22B8F4-C28C-4BF2-8A7A-F8AB62130846}" dt="2021-02-11T16:52:20.491" v="36" actId="403"/>
          <ac:spMkLst>
            <pc:docMk/>
            <pc:sldMk cId="4085163847" sldId="333"/>
            <ac:spMk id="280" creationId="{00000000-0000-0000-0000-000000000000}"/>
          </ac:spMkLst>
        </pc:spChg>
      </pc:sldChg>
      <pc:sldChg chg="modSp mod">
        <pc:chgData name="Ann Isbell" userId="8016f19d-7e52-4262-904f-977ded5275fb" providerId="ADAL" clId="{EC22B8F4-C28C-4BF2-8A7A-F8AB62130846}" dt="2021-02-11T16:52:16.037" v="35" actId="403"/>
        <pc:sldMkLst>
          <pc:docMk/>
          <pc:sldMk cId="3044156593" sldId="335"/>
        </pc:sldMkLst>
        <pc:spChg chg="mod">
          <ac:chgData name="Ann Isbell" userId="8016f19d-7e52-4262-904f-977ded5275fb" providerId="ADAL" clId="{EC22B8F4-C28C-4BF2-8A7A-F8AB62130846}" dt="2021-02-11T16:52:16.037" v="35" actId="403"/>
          <ac:spMkLst>
            <pc:docMk/>
            <pc:sldMk cId="3044156593" sldId="335"/>
            <ac:spMk id="287" creationId="{00000000-0000-0000-0000-000000000000}"/>
          </ac:spMkLst>
        </pc:spChg>
      </pc:sldChg>
      <pc:sldChg chg="modSp mod">
        <pc:chgData name="Ann Isbell" userId="8016f19d-7e52-4262-904f-977ded5275fb" providerId="ADAL" clId="{EC22B8F4-C28C-4BF2-8A7A-F8AB62130846}" dt="2021-02-11T16:52:12.002" v="34" actId="403"/>
        <pc:sldMkLst>
          <pc:docMk/>
          <pc:sldMk cId="416249930" sldId="336"/>
        </pc:sldMkLst>
        <pc:spChg chg="mod">
          <ac:chgData name="Ann Isbell" userId="8016f19d-7e52-4262-904f-977ded5275fb" providerId="ADAL" clId="{EC22B8F4-C28C-4BF2-8A7A-F8AB62130846}" dt="2021-02-11T16:52:12.002" v="34" actId="403"/>
          <ac:spMkLst>
            <pc:docMk/>
            <pc:sldMk cId="416249930" sldId="336"/>
            <ac:spMk id="293" creationId="{00000000-0000-0000-0000-000000000000}"/>
          </ac:spMkLst>
        </pc:spChg>
      </pc:sldChg>
      <pc:sldChg chg="modSp mod">
        <pc:chgData name="Ann Isbell" userId="8016f19d-7e52-4262-904f-977ded5275fb" providerId="ADAL" clId="{EC22B8F4-C28C-4BF2-8A7A-F8AB62130846}" dt="2021-02-11T16:52:06.889" v="33" actId="403"/>
        <pc:sldMkLst>
          <pc:docMk/>
          <pc:sldMk cId="4063940983" sldId="338"/>
        </pc:sldMkLst>
        <pc:spChg chg="mod">
          <ac:chgData name="Ann Isbell" userId="8016f19d-7e52-4262-904f-977ded5275fb" providerId="ADAL" clId="{EC22B8F4-C28C-4BF2-8A7A-F8AB62130846}" dt="2021-02-11T16:52:06.889" v="33" actId="403"/>
          <ac:spMkLst>
            <pc:docMk/>
            <pc:sldMk cId="4063940983" sldId="338"/>
            <ac:spMk id="311" creationId="{00000000-0000-0000-0000-000000000000}"/>
          </ac:spMkLst>
        </pc:spChg>
      </pc:sldChg>
      <pc:sldChg chg="modSp mod">
        <pc:chgData name="Ann Isbell" userId="8016f19d-7e52-4262-904f-977ded5275fb" providerId="ADAL" clId="{EC22B8F4-C28C-4BF2-8A7A-F8AB62130846}" dt="2021-02-11T16:52:01.099" v="32" actId="403"/>
        <pc:sldMkLst>
          <pc:docMk/>
          <pc:sldMk cId="538236056" sldId="344"/>
        </pc:sldMkLst>
        <pc:spChg chg="mod">
          <ac:chgData name="Ann Isbell" userId="8016f19d-7e52-4262-904f-977ded5275fb" providerId="ADAL" clId="{EC22B8F4-C28C-4BF2-8A7A-F8AB62130846}" dt="2021-02-11T16:52:01.099" v="32" actId="403"/>
          <ac:spMkLst>
            <pc:docMk/>
            <pc:sldMk cId="538236056" sldId="344"/>
            <ac:spMk id="369" creationId="{00000000-0000-0000-0000-000000000000}"/>
          </ac:spMkLst>
        </pc:spChg>
      </pc:sldChg>
      <pc:sldChg chg="modSp mod">
        <pc:chgData name="Ann Isbell" userId="8016f19d-7e52-4262-904f-977ded5275fb" providerId="ADAL" clId="{EC22B8F4-C28C-4BF2-8A7A-F8AB62130846}" dt="2021-02-11T16:51:56.766" v="31" actId="403"/>
        <pc:sldMkLst>
          <pc:docMk/>
          <pc:sldMk cId="2873516819" sldId="346"/>
        </pc:sldMkLst>
        <pc:spChg chg="mod">
          <ac:chgData name="Ann Isbell" userId="8016f19d-7e52-4262-904f-977ded5275fb" providerId="ADAL" clId="{EC22B8F4-C28C-4BF2-8A7A-F8AB62130846}" dt="2021-02-11T16:51:56.766" v="31" actId="403"/>
          <ac:spMkLst>
            <pc:docMk/>
            <pc:sldMk cId="2873516819" sldId="346"/>
            <ac:spMk id="386" creationId="{00000000-0000-0000-0000-000000000000}"/>
          </ac:spMkLst>
        </pc:spChg>
      </pc:sldChg>
      <pc:sldChg chg="modSp mod">
        <pc:chgData name="Ann Isbell" userId="8016f19d-7e52-4262-904f-977ded5275fb" providerId="ADAL" clId="{EC22B8F4-C28C-4BF2-8A7A-F8AB62130846}" dt="2021-02-11T16:51:52.237" v="30" actId="403"/>
        <pc:sldMkLst>
          <pc:docMk/>
          <pc:sldMk cId="4003812957" sldId="347"/>
        </pc:sldMkLst>
        <pc:spChg chg="mod">
          <ac:chgData name="Ann Isbell" userId="8016f19d-7e52-4262-904f-977ded5275fb" providerId="ADAL" clId="{EC22B8F4-C28C-4BF2-8A7A-F8AB62130846}" dt="2021-02-11T16:51:52.237" v="30" actId="403"/>
          <ac:spMkLst>
            <pc:docMk/>
            <pc:sldMk cId="4003812957" sldId="347"/>
            <ac:spMk id="2" creationId="{00000000-0000-0000-0000-000000000000}"/>
          </ac:spMkLst>
        </pc:spChg>
      </pc:sldChg>
      <pc:sldChg chg="modSp mod">
        <pc:chgData name="Ann Isbell" userId="8016f19d-7e52-4262-904f-977ded5275fb" providerId="ADAL" clId="{EC22B8F4-C28C-4BF2-8A7A-F8AB62130846}" dt="2021-02-11T16:51:48.450" v="29" actId="403"/>
        <pc:sldMkLst>
          <pc:docMk/>
          <pc:sldMk cId="1448666168" sldId="348"/>
        </pc:sldMkLst>
        <pc:spChg chg="mod">
          <ac:chgData name="Ann Isbell" userId="8016f19d-7e52-4262-904f-977ded5275fb" providerId="ADAL" clId="{EC22B8F4-C28C-4BF2-8A7A-F8AB62130846}" dt="2021-02-11T16:51:48.450" v="29" actId="403"/>
          <ac:spMkLst>
            <pc:docMk/>
            <pc:sldMk cId="1448666168" sldId="348"/>
            <ac:spMk id="20482" creationId="{00000000-0000-0000-0000-000000000000}"/>
          </ac:spMkLst>
        </pc:spChg>
      </pc:sldChg>
      <pc:sldChg chg="modSp mod">
        <pc:chgData name="Ann Isbell" userId="8016f19d-7e52-4262-904f-977ded5275fb" providerId="ADAL" clId="{EC22B8F4-C28C-4BF2-8A7A-F8AB62130846}" dt="2021-02-11T16:51:15.870" v="25" actId="403"/>
        <pc:sldMkLst>
          <pc:docMk/>
          <pc:sldMk cId="1360746908" sldId="356"/>
        </pc:sldMkLst>
        <pc:spChg chg="mod">
          <ac:chgData name="Ann Isbell" userId="8016f19d-7e52-4262-904f-977ded5275fb" providerId="ADAL" clId="{EC22B8F4-C28C-4BF2-8A7A-F8AB62130846}" dt="2021-02-11T16:51:15.870" v="25" actId="403"/>
          <ac:spMkLst>
            <pc:docMk/>
            <pc:sldMk cId="1360746908" sldId="356"/>
            <ac:spMk id="2" creationId="{00000000-0000-0000-0000-000000000000}"/>
          </ac:spMkLst>
        </pc:spChg>
      </pc:sldChg>
      <pc:sldChg chg="modSp mod">
        <pc:chgData name="Ann Isbell" userId="8016f19d-7e52-4262-904f-977ded5275fb" providerId="ADAL" clId="{EC22B8F4-C28C-4BF2-8A7A-F8AB62130846}" dt="2021-02-11T16:50:50.623" v="22" actId="403"/>
        <pc:sldMkLst>
          <pc:docMk/>
          <pc:sldMk cId="2449346171" sldId="357"/>
        </pc:sldMkLst>
        <pc:spChg chg="mod">
          <ac:chgData name="Ann Isbell" userId="8016f19d-7e52-4262-904f-977ded5275fb" providerId="ADAL" clId="{EC22B8F4-C28C-4BF2-8A7A-F8AB62130846}" dt="2021-02-11T16:50:50.623" v="22" actId="403"/>
          <ac:spMkLst>
            <pc:docMk/>
            <pc:sldMk cId="2449346171" sldId="357"/>
            <ac:spMk id="2" creationId="{00000000-0000-0000-0000-000000000000}"/>
          </ac:spMkLst>
        </pc:spChg>
      </pc:sldChg>
      <pc:sldChg chg="modSp mod">
        <pc:chgData name="Ann Isbell" userId="8016f19d-7e52-4262-904f-977ded5275fb" providerId="ADAL" clId="{EC22B8F4-C28C-4BF2-8A7A-F8AB62130846}" dt="2021-02-11T16:51:08.215" v="24" actId="108"/>
        <pc:sldMkLst>
          <pc:docMk/>
          <pc:sldMk cId="2058595410" sldId="361"/>
        </pc:sldMkLst>
        <pc:spChg chg="mod">
          <ac:chgData name="Ann Isbell" userId="8016f19d-7e52-4262-904f-977ded5275fb" providerId="ADAL" clId="{EC22B8F4-C28C-4BF2-8A7A-F8AB62130846}" dt="2021-02-11T16:51:08.215" v="24" actId="108"/>
          <ac:spMkLst>
            <pc:docMk/>
            <pc:sldMk cId="2058595410" sldId="361"/>
            <ac:spMk id="497" creationId="{00000000-0000-0000-0000-000000000000}"/>
          </ac:spMkLst>
        </pc:spChg>
        <pc:spChg chg="mod">
          <ac:chgData name="Ann Isbell" userId="8016f19d-7e52-4262-904f-977ded5275fb" providerId="ADAL" clId="{EC22B8F4-C28C-4BF2-8A7A-F8AB62130846}" dt="2021-02-11T16:50:43.535" v="21" actId="1038"/>
          <ac:spMkLst>
            <pc:docMk/>
            <pc:sldMk cId="2058595410" sldId="361"/>
            <ac:spMk id="498" creationId="{00000000-0000-0000-0000-000000000000}"/>
          </ac:spMkLst>
        </pc:spChg>
      </pc:sldChg>
      <pc:sldChg chg="modSp mod">
        <pc:chgData name="Ann Isbell" userId="8016f19d-7e52-4262-904f-977ded5275fb" providerId="ADAL" clId="{EC22B8F4-C28C-4BF2-8A7A-F8AB62130846}" dt="2021-02-11T16:50:23.379" v="16" actId="403"/>
        <pc:sldMkLst>
          <pc:docMk/>
          <pc:sldMk cId="2523916908" sldId="363"/>
        </pc:sldMkLst>
        <pc:spChg chg="mod">
          <ac:chgData name="Ann Isbell" userId="8016f19d-7e52-4262-904f-977ded5275fb" providerId="ADAL" clId="{EC22B8F4-C28C-4BF2-8A7A-F8AB62130846}" dt="2021-02-11T16:50:23.379" v="16" actId="403"/>
          <ac:spMkLst>
            <pc:docMk/>
            <pc:sldMk cId="2523916908" sldId="363"/>
            <ac:spMk id="2" creationId="{00000000-0000-0000-0000-000000000000}"/>
          </ac:spMkLst>
        </pc:spChg>
      </pc:sldChg>
      <pc:sldChg chg="modSp mod">
        <pc:chgData name="Ann Isbell" userId="8016f19d-7e52-4262-904f-977ded5275fb" providerId="ADAL" clId="{EC22B8F4-C28C-4BF2-8A7A-F8AB62130846}" dt="2021-02-11T16:50:16.680" v="15" actId="6549"/>
        <pc:sldMkLst>
          <pc:docMk/>
          <pc:sldMk cId="1331889694" sldId="364"/>
        </pc:sldMkLst>
        <pc:spChg chg="mod">
          <ac:chgData name="Ann Isbell" userId="8016f19d-7e52-4262-904f-977ded5275fb" providerId="ADAL" clId="{EC22B8F4-C28C-4BF2-8A7A-F8AB62130846}" dt="2021-02-11T16:50:16.680" v="15" actId="6549"/>
          <ac:spMkLst>
            <pc:docMk/>
            <pc:sldMk cId="1331889694" sldId="364"/>
            <ac:spMk id="97282" creationId="{00000000-0000-0000-0000-000000000000}"/>
          </ac:spMkLst>
        </pc:spChg>
      </pc:sldChg>
      <pc:sldChg chg="modSp mod">
        <pc:chgData name="Ann Isbell" userId="8016f19d-7e52-4262-904f-977ded5275fb" providerId="ADAL" clId="{EC22B8F4-C28C-4BF2-8A7A-F8AB62130846}" dt="2021-02-11T16:49:58.167" v="12" actId="403"/>
        <pc:sldMkLst>
          <pc:docMk/>
          <pc:sldMk cId="1435658202" sldId="366"/>
        </pc:sldMkLst>
        <pc:spChg chg="mod">
          <ac:chgData name="Ann Isbell" userId="8016f19d-7e52-4262-904f-977ded5275fb" providerId="ADAL" clId="{EC22B8F4-C28C-4BF2-8A7A-F8AB62130846}" dt="2021-02-11T16:49:58.167" v="12" actId="403"/>
          <ac:spMkLst>
            <pc:docMk/>
            <pc:sldMk cId="1435658202" sldId="366"/>
            <ac:spMk id="101378" creationId="{00000000-0000-0000-0000-000000000000}"/>
          </ac:spMkLst>
        </pc:spChg>
      </pc:sldChg>
      <pc:sldChg chg="modSp mod">
        <pc:chgData name="Ann Isbell" userId="8016f19d-7e52-4262-904f-977ded5275fb" providerId="ADAL" clId="{EC22B8F4-C28C-4BF2-8A7A-F8AB62130846}" dt="2021-02-11T16:49:55.070" v="11" actId="403"/>
        <pc:sldMkLst>
          <pc:docMk/>
          <pc:sldMk cId="460874354" sldId="367"/>
        </pc:sldMkLst>
        <pc:spChg chg="mod">
          <ac:chgData name="Ann Isbell" userId="8016f19d-7e52-4262-904f-977ded5275fb" providerId="ADAL" clId="{EC22B8F4-C28C-4BF2-8A7A-F8AB62130846}" dt="2021-02-11T16:49:55.070" v="11" actId="403"/>
          <ac:spMkLst>
            <pc:docMk/>
            <pc:sldMk cId="460874354" sldId="367"/>
            <ac:spMk id="103426" creationId="{00000000-0000-0000-0000-000000000000}"/>
          </ac:spMkLst>
        </pc:spChg>
      </pc:sldChg>
      <pc:sldChg chg="modSp mod">
        <pc:chgData name="Ann Isbell" userId="8016f19d-7e52-4262-904f-977ded5275fb" providerId="ADAL" clId="{EC22B8F4-C28C-4BF2-8A7A-F8AB62130846}" dt="2021-02-11T16:49:52.175" v="10" actId="403"/>
        <pc:sldMkLst>
          <pc:docMk/>
          <pc:sldMk cId="3858726986" sldId="368"/>
        </pc:sldMkLst>
        <pc:spChg chg="mod">
          <ac:chgData name="Ann Isbell" userId="8016f19d-7e52-4262-904f-977ded5275fb" providerId="ADAL" clId="{EC22B8F4-C28C-4BF2-8A7A-F8AB62130846}" dt="2021-02-11T16:49:52.175" v="10" actId="403"/>
          <ac:spMkLst>
            <pc:docMk/>
            <pc:sldMk cId="3858726986" sldId="368"/>
            <ac:spMk id="105474" creationId="{00000000-0000-0000-0000-000000000000}"/>
          </ac:spMkLst>
        </pc:spChg>
      </pc:sldChg>
      <pc:sldChg chg="modSp mod">
        <pc:chgData name="Ann Isbell" userId="8016f19d-7e52-4262-904f-977ded5275fb" providerId="ADAL" clId="{EC22B8F4-C28C-4BF2-8A7A-F8AB62130846}" dt="2021-02-11T16:49:42.648" v="9" actId="255"/>
        <pc:sldMkLst>
          <pc:docMk/>
          <pc:sldMk cId="2900571883" sldId="369"/>
        </pc:sldMkLst>
        <pc:spChg chg="mod">
          <ac:chgData name="Ann Isbell" userId="8016f19d-7e52-4262-904f-977ded5275fb" providerId="ADAL" clId="{EC22B8F4-C28C-4BF2-8A7A-F8AB62130846}" dt="2021-02-11T16:49:42.648" v="9" actId="255"/>
          <ac:spMkLst>
            <pc:docMk/>
            <pc:sldMk cId="2900571883" sldId="369"/>
            <ac:spMk id="107522" creationId="{00000000-0000-0000-0000-000000000000}"/>
          </ac:spMkLst>
        </pc:spChg>
      </pc:sldChg>
      <pc:sldChg chg="modSp mod delCm">
        <pc:chgData name="Ann Isbell" userId="8016f19d-7e52-4262-904f-977ded5275fb" providerId="ADAL" clId="{EC22B8F4-C28C-4BF2-8A7A-F8AB62130846}" dt="2021-02-11T16:49:32.874" v="8" actId="403"/>
        <pc:sldMkLst>
          <pc:docMk/>
          <pc:sldMk cId="2683234453" sldId="370"/>
        </pc:sldMkLst>
        <pc:spChg chg="mod">
          <ac:chgData name="Ann Isbell" userId="8016f19d-7e52-4262-904f-977ded5275fb" providerId="ADAL" clId="{EC22B8F4-C28C-4BF2-8A7A-F8AB62130846}" dt="2021-02-11T16:49:32.874" v="8" actId="403"/>
          <ac:spMkLst>
            <pc:docMk/>
            <pc:sldMk cId="2683234453" sldId="370"/>
            <ac:spMk id="108546" creationId="{00000000-0000-0000-0000-000000000000}"/>
          </ac:spMkLst>
        </pc:spChg>
      </pc:sldChg>
      <pc:sldChg chg="modSp mod">
        <pc:chgData name="Ann Isbell" userId="8016f19d-7e52-4262-904f-977ded5275fb" providerId="ADAL" clId="{EC22B8F4-C28C-4BF2-8A7A-F8AB62130846}" dt="2021-02-11T16:49:23.445" v="6" actId="403"/>
        <pc:sldMkLst>
          <pc:docMk/>
          <pc:sldMk cId="4100242739" sldId="371"/>
        </pc:sldMkLst>
        <pc:spChg chg="mod">
          <ac:chgData name="Ann Isbell" userId="8016f19d-7e52-4262-904f-977ded5275fb" providerId="ADAL" clId="{EC22B8F4-C28C-4BF2-8A7A-F8AB62130846}" dt="2021-02-11T16:49:23.445" v="6" actId="403"/>
          <ac:spMkLst>
            <pc:docMk/>
            <pc:sldMk cId="4100242739" sldId="371"/>
            <ac:spMk id="109570" creationId="{00000000-0000-0000-0000-000000000000}"/>
          </ac:spMkLst>
        </pc:spChg>
      </pc:sldChg>
      <pc:sldChg chg="modSp mod">
        <pc:chgData name="Ann Isbell" userId="8016f19d-7e52-4262-904f-977ded5275fb" providerId="ADAL" clId="{EC22B8F4-C28C-4BF2-8A7A-F8AB62130846}" dt="2021-02-11T16:52:56.224" v="43" actId="255"/>
        <pc:sldMkLst>
          <pc:docMk/>
          <pc:sldMk cId="1871672008" sldId="375"/>
        </pc:sldMkLst>
        <pc:spChg chg="mod">
          <ac:chgData name="Ann Isbell" userId="8016f19d-7e52-4262-904f-977ded5275fb" providerId="ADAL" clId="{EC22B8F4-C28C-4BF2-8A7A-F8AB62130846}" dt="2021-02-11T16:52:56.224" v="43" actId="255"/>
          <ac:spMkLst>
            <pc:docMk/>
            <pc:sldMk cId="1871672008" sldId="375"/>
            <ac:spMk id="6" creationId="{33C2F33F-76A8-4881-9450-91384B5217A8}"/>
          </ac:spMkLst>
        </pc:spChg>
      </pc:sldChg>
      <pc:sldChg chg="modSp mod">
        <pc:chgData name="Ann Isbell" userId="8016f19d-7e52-4262-904f-977ded5275fb" providerId="ADAL" clId="{EC22B8F4-C28C-4BF2-8A7A-F8AB62130846}" dt="2021-02-11T16:53:54.528" v="58" actId="403"/>
        <pc:sldMkLst>
          <pc:docMk/>
          <pc:sldMk cId="1296449683" sldId="376"/>
        </pc:sldMkLst>
        <pc:spChg chg="mod">
          <ac:chgData name="Ann Isbell" userId="8016f19d-7e52-4262-904f-977ded5275fb" providerId="ADAL" clId="{EC22B8F4-C28C-4BF2-8A7A-F8AB62130846}" dt="2021-02-11T16:53:54.528" v="58" actId="403"/>
          <ac:spMkLst>
            <pc:docMk/>
            <pc:sldMk cId="1296449683" sldId="376"/>
            <ac:spMk id="2" creationId="{FFD666D7-FAB1-4D15-A8FF-A065BB974F68}"/>
          </ac:spMkLst>
        </pc:spChg>
      </pc:sldChg>
      <pc:sldChg chg="modSp mod">
        <pc:chgData name="Ann Isbell" userId="8016f19d-7e52-4262-904f-977ded5275fb" providerId="ADAL" clId="{EC22B8F4-C28C-4BF2-8A7A-F8AB62130846}" dt="2021-02-11T16:51:45.136" v="28" actId="403"/>
        <pc:sldMkLst>
          <pc:docMk/>
          <pc:sldMk cId="1354334603" sldId="380"/>
        </pc:sldMkLst>
        <pc:spChg chg="mod">
          <ac:chgData name="Ann Isbell" userId="8016f19d-7e52-4262-904f-977ded5275fb" providerId="ADAL" clId="{EC22B8F4-C28C-4BF2-8A7A-F8AB62130846}" dt="2021-02-11T16:51:45.136" v="28" actId="403"/>
          <ac:spMkLst>
            <pc:docMk/>
            <pc:sldMk cId="1354334603" sldId="380"/>
            <ac:spMk id="280" creationId="{00000000-0000-0000-0000-000000000000}"/>
          </ac:spMkLst>
        </pc:spChg>
      </pc:sldChg>
      <pc:sldChg chg="modSp mod">
        <pc:chgData name="Ann Isbell" userId="8016f19d-7e52-4262-904f-977ded5275fb" providerId="ADAL" clId="{EC22B8F4-C28C-4BF2-8A7A-F8AB62130846}" dt="2021-02-11T16:51:27.410" v="27" actId="403"/>
        <pc:sldMkLst>
          <pc:docMk/>
          <pc:sldMk cId="951600418" sldId="381"/>
        </pc:sldMkLst>
        <pc:spChg chg="mod">
          <ac:chgData name="Ann Isbell" userId="8016f19d-7e52-4262-904f-977ded5275fb" providerId="ADAL" clId="{EC22B8F4-C28C-4BF2-8A7A-F8AB62130846}" dt="2021-02-11T16:51:27.410" v="27" actId="403"/>
          <ac:spMkLst>
            <pc:docMk/>
            <pc:sldMk cId="951600418" sldId="381"/>
            <ac:spMk id="280" creationId="{00000000-0000-0000-0000-000000000000}"/>
          </ac:spMkLst>
        </pc:spChg>
      </pc:sldChg>
      <pc:sldChg chg="modSp mod">
        <pc:chgData name="Ann Isbell" userId="8016f19d-7e52-4262-904f-977ded5275fb" providerId="ADAL" clId="{EC22B8F4-C28C-4BF2-8A7A-F8AB62130846}" dt="2021-02-11T16:51:21.344" v="26" actId="403"/>
        <pc:sldMkLst>
          <pc:docMk/>
          <pc:sldMk cId="3160835255" sldId="382"/>
        </pc:sldMkLst>
        <pc:spChg chg="mod">
          <ac:chgData name="Ann Isbell" userId="8016f19d-7e52-4262-904f-977ded5275fb" providerId="ADAL" clId="{EC22B8F4-C28C-4BF2-8A7A-F8AB62130846}" dt="2021-02-11T16:51:21.344" v="26" actId="403"/>
          <ac:spMkLst>
            <pc:docMk/>
            <pc:sldMk cId="3160835255" sldId="382"/>
            <ac:spMk id="2" creationId="{BD97C93E-3D28-4EA1-9B6C-7E2824561A43}"/>
          </ac:spMkLst>
        </pc:spChg>
      </pc:sldChg>
      <pc:sldChg chg="modSp mod">
        <pc:chgData name="Ann Isbell" userId="8016f19d-7e52-4262-904f-977ded5275fb" providerId="ADAL" clId="{EC22B8F4-C28C-4BF2-8A7A-F8AB62130846}" dt="2021-02-11T16:49:27.972" v="7" actId="403"/>
        <pc:sldMkLst>
          <pc:docMk/>
          <pc:sldMk cId="830717562" sldId="384"/>
        </pc:sldMkLst>
        <pc:spChg chg="mod">
          <ac:chgData name="Ann Isbell" userId="8016f19d-7e52-4262-904f-977ded5275fb" providerId="ADAL" clId="{EC22B8F4-C28C-4BF2-8A7A-F8AB62130846}" dt="2021-02-11T16:49:27.972" v="7" actId="403"/>
          <ac:spMkLst>
            <pc:docMk/>
            <pc:sldMk cId="830717562" sldId="384"/>
            <ac:spMk id="2" creationId="{D9AB24A4-E46B-4283-8FE1-729AAEFA9028}"/>
          </ac:spMkLst>
        </pc:spChg>
      </pc:sldChg>
      <pc:sldChg chg="modSp mod delCm">
        <pc:chgData name="Ann Isbell" userId="8016f19d-7e52-4262-904f-977ded5275fb" providerId="ADAL" clId="{EC22B8F4-C28C-4BF2-8A7A-F8AB62130846}" dt="2021-02-11T16:53:12.317" v="45" actId="403"/>
        <pc:sldMkLst>
          <pc:docMk/>
          <pc:sldMk cId="2651217894" sldId="385"/>
        </pc:sldMkLst>
        <pc:spChg chg="mod">
          <ac:chgData name="Ann Isbell" userId="8016f19d-7e52-4262-904f-977ded5275fb" providerId="ADAL" clId="{EC22B8F4-C28C-4BF2-8A7A-F8AB62130846}" dt="2021-02-11T16:47:13.744" v="4" actId="13926"/>
          <ac:spMkLst>
            <pc:docMk/>
            <pc:sldMk cId="2651217894" sldId="385"/>
            <ac:spMk id="36" creationId="{00000000-0000-0000-0000-000000000000}"/>
          </ac:spMkLst>
        </pc:spChg>
        <pc:spChg chg="mod">
          <ac:chgData name="Ann Isbell" userId="8016f19d-7e52-4262-904f-977ded5275fb" providerId="ADAL" clId="{EC22B8F4-C28C-4BF2-8A7A-F8AB62130846}" dt="2021-02-11T16:53:12.317" v="45" actId="403"/>
          <ac:spMkLst>
            <pc:docMk/>
            <pc:sldMk cId="2651217894" sldId="385"/>
            <ac:spMk id="35844" creationId="{00000000-0000-0000-0000-000000000000}"/>
          </ac:spMkLst>
        </pc:spChg>
      </pc:sldChg>
      <pc:sldChg chg="addSp delSp modSp mod delCm">
        <pc:chgData name="Ann Isbell" userId="8016f19d-7e52-4262-904f-977ded5275fb" providerId="ADAL" clId="{EC22B8F4-C28C-4BF2-8A7A-F8AB62130846}" dt="2021-02-11T16:53:47.219" v="57"/>
        <pc:sldMkLst>
          <pc:docMk/>
          <pc:sldMk cId="1292263517" sldId="386"/>
        </pc:sldMkLst>
        <pc:spChg chg="add del mod">
          <ac:chgData name="Ann Isbell" userId="8016f19d-7e52-4262-904f-977ded5275fb" providerId="ADAL" clId="{EC22B8F4-C28C-4BF2-8A7A-F8AB62130846}" dt="2021-02-11T16:53:44.307" v="55" actId="478"/>
          <ac:spMkLst>
            <pc:docMk/>
            <pc:sldMk cId="1292263517" sldId="386"/>
            <ac:spMk id="3" creationId="{CE4EBB53-FE88-44F5-8E55-49BF8B12179D}"/>
          </ac:spMkLst>
        </pc:spChg>
        <pc:spChg chg="mod">
          <ac:chgData name="Ann Isbell" userId="8016f19d-7e52-4262-904f-977ded5275fb" providerId="ADAL" clId="{EC22B8F4-C28C-4BF2-8A7A-F8AB62130846}" dt="2021-02-11T16:53:30.122" v="53" actId="1036"/>
          <ac:spMkLst>
            <pc:docMk/>
            <pc:sldMk cId="1292263517" sldId="386"/>
            <ac:spMk id="40" creationId="{00000000-0000-0000-0000-000000000000}"/>
          </ac:spMkLst>
        </pc:spChg>
        <pc:spChg chg="mod">
          <ac:chgData name="Ann Isbell" userId="8016f19d-7e52-4262-904f-977ded5275fb" providerId="ADAL" clId="{EC22B8F4-C28C-4BF2-8A7A-F8AB62130846}" dt="2021-02-11T16:53:30.122" v="53" actId="1036"/>
          <ac:spMkLst>
            <pc:docMk/>
            <pc:sldMk cId="1292263517" sldId="386"/>
            <ac:spMk id="41" creationId="{00000000-0000-0000-0000-000000000000}"/>
          </ac:spMkLst>
        </pc:spChg>
        <pc:spChg chg="mod">
          <ac:chgData name="Ann Isbell" userId="8016f19d-7e52-4262-904f-977ded5275fb" providerId="ADAL" clId="{EC22B8F4-C28C-4BF2-8A7A-F8AB62130846}" dt="2021-02-11T16:53:30.122" v="53" actId="1036"/>
          <ac:spMkLst>
            <pc:docMk/>
            <pc:sldMk cId="1292263517" sldId="386"/>
            <ac:spMk id="42" creationId="{00000000-0000-0000-0000-000000000000}"/>
          </ac:spMkLst>
        </pc:spChg>
        <pc:spChg chg="mod">
          <ac:chgData name="Ann Isbell" userId="8016f19d-7e52-4262-904f-977ded5275fb" providerId="ADAL" clId="{EC22B8F4-C28C-4BF2-8A7A-F8AB62130846}" dt="2021-02-11T16:53:30.122" v="53" actId="1036"/>
          <ac:spMkLst>
            <pc:docMk/>
            <pc:sldMk cId="1292263517" sldId="386"/>
            <ac:spMk id="43" creationId="{00000000-0000-0000-0000-000000000000}"/>
          </ac:spMkLst>
        </pc:spChg>
        <pc:spChg chg="mod">
          <ac:chgData name="Ann Isbell" userId="8016f19d-7e52-4262-904f-977ded5275fb" providerId="ADAL" clId="{EC22B8F4-C28C-4BF2-8A7A-F8AB62130846}" dt="2021-02-11T16:53:30.122" v="53" actId="1036"/>
          <ac:spMkLst>
            <pc:docMk/>
            <pc:sldMk cId="1292263517" sldId="386"/>
            <ac:spMk id="44" creationId="{00000000-0000-0000-0000-000000000000}"/>
          </ac:spMkLst>
        </pc:spChg>
        <pc:spChg chg="del">
          <ac:chgData name="Ann Isbell" userId="8016f19d-7e52-4262-904f-977ded5275fb" providerId="ADAL" clId="{EC22B8F4-C28C-4BF2-8A7A-F8AB62130846}" dt="2021-02-11T16:53:46.861" v="56" actId="478"/>
          <ac:spMkLst>
            <pc:docMk/>
            <pc:sldMk cId="1292263517" sldId="386"/>
            <ac:spMk id="45" creationId="{C3E80B2E-8B48-884C-9980-2EF7329AB9B6}"/>
          </ac:spMkLst>
        </pc:spChg>
        <pc:spChg chg="add del mod">
          <ac:chgData name="Ann Isbell" userId="8016f19d-7e52-4262-904f-977ded5275fb" providerId="ADAL" clId="{EC22B8F4-C28C-4BF2-8A7A-F8AB62130846}" dt="2021-02-11T16:53:36.475" v="54" actId="21"/>
          <ac:spMkLst>
            <pc:docMk/>
            <pc:sldMk cId="1292263517" sldId="386"/>
            <ac:spMk id="46" creationId="{25828FDC-0ECD-43FF-8A14-2D224920CA96}"/>
          </ac:spMkLst>
        </pc:spChg>
        <pc:spChg chg="add mod">
          <ac:chgData name="Ann Isbell" userId="8016f19d-7e52-4262-904f-977ded5275fb" providerId="ADAL" clId="{EC22B8F4-C28C-4BF2-8A7A-F8AB62130846}" dt="2021-02-11T16:53:47.219" v="57"/>
          <ac:spMkLst>
            <pc:docMk/>
            <pc:sldMk cId="1292263517" sldId="386"/>
            <ac:spMk id="47" creationId="{6313D08B-87B9-47C8-86B6-B7B9481B6957}"/>
          </ac:spMkLst>
        </pc:spChg>
        <pc:grpChg chg="mod">
          <ac:chgData name="Ann Isbell" userId="8016f19d-7e52-4262-904f-977ded5275fb" providerId="ADAL" clId="{EC22B8F4-C28C-4BF2-8A7A-F8AB62130846}" dt="2021-02-11T16:53:30.122" v="53" actId="1036"/>
          <ac:grpSpMkLst>
            <pc:docMk/>
            <pc:sldMk cId="1292263517" sldId="386"/>
            <ac:grpSpMk id="34" creationId="{00000000-0000-0000-0000-000000000000}"/>
          </ac:grpSpMkLst>
        </pc:grpChg>
      </pc:sldChg>
    </pc:docChg>
  </pc:docChgLst>
  <pc:docChgLst>
    <pc:chgData name="Gustavo Muniz" userId="S::gmuniz@first5la.org::9fda4d8d-c501-4025-b5c5-aeb7203a1545" providerId="AD" clId="Web-{F05E54E6-CD82-86B9-D2BF-874362E66F8D}"/>
    <pc:docChg chg="modSld">
      <pc:chgData name="Gustavo Muniz" userId="S::gmuniz@first5la.org::9fda4d8d-c501-4025-b5c5-aeb7203a1545" providerId="AD" clId="Web-{F05E54E6-CD82-86B9-D2BF-874362E66F8D}" dt="2021-02-12T23:27:35.389" v="87" actId="20577"/>
      <pc:docMkLst>
        <pc:docMk/>
      </pc:docMkLst>
      <pc:sldChg chg="addSp delSp modSp">
        <pc:chgData name="Gustavo Muniz" userId="S::gmuniz@first5la.org::9fda4d8d-c501-4025-b5c5-aeb7203a1545" providerId="AD" clId="Web-{F05E54E6-CD82-86B9-D2BF-874362E66F8D}" dt="2021-02-12T23:25:16.933" v="39" actId="20577"/>
        <pc:sldMkLst>
          <pc:docMk/>
          <pc:sldMk cId="2651217894" sldId="385"/>
        </pc:sldMkLst>
        <pc:spChg chg="del">
          <ac:chgData name="Gustavo Muniz" userId="S::gmuniz@first5la.org::9fda4d8d-c501-4025-b5c5-aeb7203a1545" providerId="AD" clId="Web-{F05E54E6-CD82-86B9-D2BF-874362E66F8D}" dt="2021-02-12T23:21:46.788" v="1"/>
          <ac:spMkLst>
            <pc:docMk/>
            <pc:sldMk cId="2651217894" sldId="385"/>
            <ac:spMk id="2" creationId="{16A6306C-0C2D-3242-B9C4-497BA6CC3C0E}"/>
          </ac:spMkLst>
        </pc:spChg>
        <pc:spChg chg="del">
          <ac:chgData name="Gustavo Muniz" userId="S::gmuniz@first5la.org::9fda4d8d-c501-4025-b5c5-aeb7203a1545" providerId="AD" clId="Web-{F05E54E6-CD82-86B9-D2BF-874362E66F8D}" dt="2021-02-12T23:21:46.788" v="11"/>
          <ac:spMkLst>
            <pc:docMk/>
            <pc:sldMk cId="2651217894" sldId="385"/>
            <ac:spMk id="36" creationId="{00000000-0000-0000-0000-000000000000}"/>
          </ac:spMkLst>
        </pc:spChg>
        <pc:spChg chg="del">
          <ac:chgData name="Gustavo Muniz" userId="S::gmuniz@first5la.org::9fda4d8d-c501-4025-b5c5-aeb7203a1545" providerId="AD" clId="Web-{F05E54E6-CD82-86B9-D2BF-874362E66F8D}" dt="2021-02-12T23:21:46.788" v="10"/>
          <ac:spMkLst>
            <pc:docMk/>
            <pc:sldMk cId="2651217894" sldId="385"/>
            <ac:spMk id="37" creationId="{00000000-0000-0000-0000-000000000000}"/>
          </ac:spMkLst>
        </pc:spChg>
        <pc:spChg chg="del">
          <ac:chgData name="Gustavo Muniz" userId="S::gmuniz@first5la.org::9fda4d8d-c501-4025-b5c5-aeb7203a1545" providerId="AD" clId="Web-{F05E54E6-CD82-86B9-D2BF-874362E66F8D}" dt="2021-02-12T23:21:46.788" v="9"/>
          <ac:spMkLst>
            <pc:docMk/>
            <pc:sldMk cId="2651217894" sldId="385"/>
            <ac:spMk id="38" creationId="{00000000-0000-0000-0000-000000000000}"/>
          </ac:spMkLst>
        </pc:spChg>
        <pc:spChg chg="del">
          <ac:chgData name="Gustavo Muniz" userId="S::gmuniz@first5la.org::9fda4d8d-c501-4025-b5c5-aeb7203a1545" providerId="AD" clId="Web-{F05E54E6-CD82-86B9-D2BF-874362E66F8D}" dt="2021-02-12T23:21:46.788" v="8"/>
          <ac:spMkLst>
            <pc:docMk/>
            <pc:sldMk cId="2651217894" sldId="385"/>
            <ac:spMk id="39" creationId="{00000000-0000-0000-0000-000000000000}"/>
          </ac:spMkLst>
        </pc:spChg>
        <pc:spChg chg="del">
          <ac:chgData name="Gustavo Muniz" userId="S::gmuniz@first5la.org::9fda4d8d-c501-4025-b5c5-aeb7203a1545" providerId="AD" clId="Web-{F05E54E6-CD82-86B9-D2BF-874362E66F8D}" dt="2021-02-12T23:21:46.788" v="3"/>
          <ac:spMkLst>
            <pc:docMk/>
            <pc:sldMk cId="2651217894" sldId="385"/>
            <ac:spMk id="54" creationId="{00000000-0000-0000-0000-000000000000}"/>
          </ac:spMkLst>
        </pc:spChg>
        <pc:spChg chg="del">
          <ac:chgData name="Gustavo Muniz" userId="S::gmuniz@first5la.org::9fda4d8d-c501-4025-b5c5-aeb7203a1545" providerId="AD" clId="Web-{F05E54E6-CD82-86B9-D2BF-874362E66F8D}" dt="2021-02-12T23:21:46.788" v="2"/>
          <ac:spMkLst>
            <pc:docMk/>
            <pc:sldMk cId="2651217894" sldId="385"/>
            <ac:spMk id="55" creationId="{00000000-0000-0000-0000-000000000000}"/>
          </ac:spMkLst>
        </pc:spChg>
        <pc:spChg chg="del">
          <ac:chgData name="Gustavo Muniz" userId="S::gmuniz@first5la.org::9fda4d8d-c501-4025-b5c5-aeb7203a1545" providerId="AD" clId="Web-{F05E54E6-CD82-86B9-D2BF-874362E66F8D}" dt="2021-02-12T23:21:46.788" v="0"/>
          <ac:spMkLst>
            <pc:docMk/>
            <pc:sldMk cId="2651217894" sldId="385"/>
            <ac:spMk id="56" creationId="{D4178A04-72B9-7141-A6D7-F11D8EDB6609}"/>
          </ac:spMkLst>
        </pc:spChg>
        <pc:spChg chg="add mod">
          <ac:chgData name="Gustavo Muniz" userId="S::gmuniz@first5la.org::9fda4d8d-c501-4025-b5c5-aeb7203a1545" providerId="AD" clId="Web-{F05E54E6-CD82-86B9-D2BF-874362E66F8D}" dt="2021-02-12T23:22:07.726" v="21" actId="1076"/>
          <ac:spMkLst>
            <pc:docMk/>
            <pc:sldMk cId="2651217894" sldId="385"/>
            <ac:spMk id="57" creationId="{F00A42D8-BE70-46B1-8233-2FD9A2D6CF63}"/>
          </ac:spMkLst>
        </pc:spChg>
        <pc:spChg chg="add mod">
          <ac:chgData name="Gustavo Muniz" userId="S::gmuniz@first5la.org::9fda4d8d-c501-4025-b5c5-aeb7203a1545" providerId="AD" clId="Web-{F05E54E6-CD82-86B9-D2BF-874362E66F8D}" dt="2021-02-12T23:22:07.757" v="24" actId="1076"/>
          <ac:spMkLst>
            <pc:docMk/>
            <pc:sldMk cId="2651217894" sldId="385"/>
            <ac:spMk id="58" creationId="{8584F082-5A74-472E-85B5-973D60574777}"/>
          </ac:spMkLst>
        </pc:spChg>
        <pc:spChg chg="add mod">
          <ac:chgData name="Gustavo Muniz" userId="S::gmuniz@first5la.org::9fda4d8d-c501-4025-b5c5-aeb7203a1545" providerId="AD" clId="Web-{F05E54E6-CD82-86B9-D2BF-874362E66F8D}" dt="2021-02-12T23:22:07.773" v="25" actId="1076"/>
          <ac:spMkLst>
            <pc:docMk/>
            <pc:sldMk cId="2651217894" sldId="385"/>
            <ac:spMk id="59" creationId="{78F30823-F4A4-4673-89B5-78107B86DEDE}"/>
          </ac:spMkLst>
        </pc:spChg>
        <pc:spChg chg="add mod">
          <ac:chgData name="Gustavo Muniz" userId="S::gmuniz@first5la.org::9fda4d8d-c501-4025-b5c5-aeb7203a1545" providerId="AD" clId="Web-{F05E54E6-CD82-86B9-D2BF-874362E66F8D}" dt="2021-02-12T23:22:07.741" v="22" actId="1076"/>
          <ac:spMkLst>
            <pc:docMk/>
            <pc:sldMk cId="2651217894" sldId="385"/>
            <ac:spMk id="60" creationId="{0D6CBA4C-A206-4688-83F1-2B7E7D92081C}"/>
          </ac:spMkLst>
        </pc:spChg>
        <pc:spChg chg="add mod">
          <ac:chgData name="Gustavo Muniz" userId="S::gmuniz@first5la.org::9fda4d8d-c501-4025-b5c5-aeb7203a1545" providerId="AD" clId="Web-{F05E54E6-CD82-86B9-D2BF-874362E66F8D}" dt="2021-02-12T23:22:07.820" v="28" actId="1076"/>
          <ac:spMkLst>
            <pc:docMk/>
            <pc:sldMk cId="2651217894" sldId="385"/>
            <ac:spMk id="65" creationId="{5CA6A254-47F5-4EC6-A234-A56AFCDF59DF}"/>
          </ac:spMkLst>
        </pc:spChg>
        <pc:spChg chg="add mod">
          <ac:chgData name="Gustavo Muniz" userId="S::gmuniz@first5la.org::9fda4d8d-c501-4025-b5c5-aeb7203a1545" providerId="AD" clId="Web-{F05E54E6-CD82-86B9-D2BF-874362E66F8D}" dt="2021-02-12T23:22:07.835" v="29" actId="1076"/>
          <ac:spMkLst>
            <pc:docMk/>
            <pc:sldMk cId="2651217894" sldId="385"/>
            <ac:spMk id="66" creationId="{6966A570-8435-4B6C-BF9E-8562E73AC614}"/>
          </ac:spMkLst>
        </pc:spChg>
        <pc:spChg chg="add mod">
          <ac:chgData name="Gustavo Muniz" userId="S::gmuniz@first5la.org::9fda4d8d-c501-4025-b5c5-aeb7203a1545" providerId="AD" clId="Web-{F05E54E6-CD82-86B9-D2BF-874362E66F8D}" dt="2021-02-12T23:25:16.933" v="39" actId="20577"/>
          <ac:spMkLst>
            <pc:docMk/>
            <pc:sldMk cId="2651217894" sldId="385"/>
            <ac:spMk id="67" creationId="{D2FC4397-3683-455E-A933-FFFC1D6D6A4F}"/>
          </ac:spMkLst>
        </pc:spChg>
        <pc:spChg chg="add mod">
          <ac:chgData name="Gustavo Muniz" userId="S::gmuniz@first5la.org::9fda4d8d-c501-4025-b5c5-aeb7203a1545" providerId="AD" clId="Web-{F05E54E6-CD82-86B9-D2BF-874362E66F8D}" dt="2021-02-12T23:25:10.386" v="38" actId="20577"/>
          <ac:spMkLst>
            <pc:docMk/>
            <pc:sldMk cId="2651217894" sldId="385"/>
            <ac:spMk id="68" creationId="{2BEC7ABA-42DF-47A6-92F9-4AD47B4A53CB}"/>
          </ac:spMkLst>
        </pc:spChg>
        <pc:spChg chg="add">
          <ac:chgData name="Gustavo Muniz" userId="S::gmuniz@first5la.org::9fda4d8d-c501-4025-b5c5-aeb7203a1545" providerId="AD" clId="Web-{F05E54E6-CD82-86B9-D2BF-874362E66F8D}" dt="2021-02-12T23:21:48.085" v="12"/>
          <ac:spMkLst>
            <pc:docMk/>
            <pc:sldMk cId="2651217894" sldId="385"/>
            <ac:spMk id="69" creationId="{CC1B253A-DDD9-4966-947B-EC0636889814}"/>
          </ac:spMkLst>
        </pc:spChg>
        <pc:spChg chg="add">
          <ac:chgData name="Gustavo Muniz" userId="S::gmuniz@first5la.org::9fda4d8d-c501-4025-b5c5-aeb7203a1545" providerId="AD" clId="Web-{F05E54E6-CD82-86B9-D2BF-874362E66F8D}" dt="2021-02-12T23:21:48.085" v="12"/>
          <ac:spMkLst>
            <pc:docMk/>
            <pc:sldMk cId="2651217894" sldId="385"/>
            <ac:spMk id="70" creationId="{54840DD8-880B-46A2-8E34-9EBC1026D493}"/>
          </ac:spMkLst>
        </pc:spChg>
        <pc:spChg chg="add">
          <ac:chgData name="Gustavo Muniz" userId="S::gmuniz@first5la.org::9fda4d8d-c501-4025-b5c5-aeb7203a1545" providerId="AD" clId="Web-{F05E54E6-CD82-86B9-D2BF-874362E66F8D}" dt="2021-02-12T23:21:48.085" v="12"/>
          <ac:spMkLst>
            <pc:docMk/>
            <pc:sldMk cId="2651217894" sldId="385"/>
            <ac:spMk id="71" creationId="{B7085C7F-88EF-47FF-94C8-393B3618826B}"/>
          </ac:spMkLst>
        </pc:spChg>
        <pc:spChg chg="add">
          <ac:chgData name="Gustavo Muniz" userId="S::gmuniz@first5la.org::9fda4d8d-c501-4025-b5c5-aeb7203a1545" providerId="AD" clId="Web-{F05E54E6-CD82-86B9-D2BF-874362E66F8D}" dt="2021-02-12T23:21:48.085" v="12"/>
          <ac:spMkLst>
            <pc:docMk/>
            <pc:sldMk cId="2651217894" sldId="385"/>
            <ac:spMk id="72" creationId="{245A5347-E34F-4AB6-8013-BAA6AFBBE7FD}"/>
          </ac:spMkLst>
        </pc:spChg>
        <pc:spChg chg="add">
          <ac:chgData name="Gustavo Muniz" userId="S::gmuniz@first5la.org::9fda4d8d-c501-4025-b5c5-aeb7203a1545" providerId="AD" clId="Web-{F05E54E6-CD82-86B9-D2BF-874362E66F8D}" dt="2021-02-12T23:21:48.085" v="12"/>
          <ac:spMkLst>
            <pc:docMk/>
            <pc:sldMk cId="2651217894" sldId="385"/>
            <ac:spMk id="73" creationId="{98F6A1FA-D37C-43F9-ACD0-78570AB9A75F}"/>
          </ac:spMkLst>
        </pc:spChg>
        <pc:spChg chg="add">
          <ac:chgData name="Gustavo Muniz" userId="S::gmuniz@first5la.org::9fda4d8d-c501-4025-b5c5-aeb7203a1545" providerId="AD" clId="Web-{F05E54E6-CD82-86B9-D2BF-874362E66F8D}" dt="2021-02-12T23:21:48.085" v="12"/>
          <ac:spMkLst>
            <pc:docMk/>
            <pc:sldMk cId="2651217894" sldId="385"/>
            <ac:spMk id="74" creationId="{42243185-72E5-4E44-B4A3-0DBD80F68894}"/>
          </ac:spMkLst>
        </pc:spChg>
        <pc:spChg chg="add">
          <ac:chgData name="Gustavo Muniz" userId="S::gmuniz@first5la.org::9fda4d8d-c501-4025-b5c5-aeb7203a1545" providerId="AD" clId="Web-{F05E54E6-CD82-86B9-D2BF-874362E66F8D}" dt="2021-02-12T23:21:48.085" v="12"/>
          <ac:spMkLst>
            <pc:docMk/>
            <pc:sldMk cId="2651217894" sldId="385"/>
            <ac:spMk id="75" creationId="{21D249B5-4424-43B8-900D-21100E03F31C}"/>
          </ac:spMkLst>
        </pc:spChg>
        <pc:spChg chg="add">
          <ac:chgData name="Gustavo Muniz" userId="S::gmuniz@first5la.org::9fda4d8d-c501-4025-b5c5-aeb7203a1545" providerId="AD" clId="Web-{F05E54E6-CD82-86B9-D2BF-874362E66F8D}" dt="2021-02-12T23:21:48.085" v="12"/>
          <ac:spMkLst>
            <pc:docMk/>
            <pc:sldMk cId="2651217894" sldId="385"/>
            <ac:spMk id="76" creationId="{8A1DE259-E897-4C77-90C9-B85169323809}"/>
          </ac:spMkLst>
        </pc:spChg>
        <pc:spChg chg="add">
          <ac:chgData name="Gustavo Muniz" userId="S::gmuniz@first5la.org::9fda4d8d-c501-4025-b5c5-aeb7203a1545" providerId="AD" clId="Web-{F05E54E6-CD82-86B9-D2BF-874362E66F8D}" dt="2021-02-12T23:21:48.085" v="12"/>
          <ac:spMkLst>
            <pc:docMk/>
            <pc:sldMk cId="2651217894" sldId="385"/>
            <ac:spMk id="77" creationId="{707B3998-9B0A-4428-AD50-FB046358417A}"/>
          </ac:spMkLst>
        </pc:spChg>
        <pc:spChg chg="add">
          <ac:chgData name="Gustavo Muniz" userId="S::gmuniz@first5la.org::9fda4d8d-c501-4025-b5c5-aeb7203a1545" providerId="AD" clId="Web-{F05E54E6-CD82-86B9-D2BF-874362E66F8D}" dt="2021-02-12T23:21:48.085" v="12"/>
          <ac:spMkLst>
            <pc:docMk/>
            <pc:sldMk cId="2651217894" sldId="385"/>
            <ac:spMk id="78" creationId="{0532966B-FC3B-462B-A196-4DD057E3634B}"/>
          </ac:spMkLst>
        </pc:spChg>
        <pc:grpChg chg="del">
          <ac:chgData name="Gustavo Muniz" userId="S::gmuniz@first5la.org::9fda4d8d-c501-4025-b5c5-aeb7203a1545" providerId="AD" clId="Web-{F05E54E6-CD82-86B9-D2BF-874362E66F8D}" dt="2021-02-12T23:21:46.788" v="5"/>
          <ac:grpSpMkLst>
            <pc:docMk/>
            <pc:sldMk cId="2651217894" sldId="385"/>
            <ac:grpSpMk id="42" creationId="{00000000-0000-0000-0000-000000000000}"/>
          </ac:grpSpMkLst>
        </pc:grpChg>
        <pc:grpChg chg="del">
          <ac:chgData name="Gustavo Muniz" userId="S::gmuniz@first5la.org::9fda4d8d-c501-4025-b5c5-aeb7203a1545" providerId="AD" clId="Web-{F05E54E6-CD82-86B9-D2BF-874362E66F8D}" dt="2021-02-12T23:21:46.788" v="4"/>
          <ac:grpSpMkLst>
            <pc:docMk/>
            <pc:sldMk cId="2651217894" sldId="385"/>
            <ac:grpSpMk id="48" creationId="{00000000-0000-0000-0000-000000000000}"/>
          </ac:grpSpMkLst>
        </pc:grpChg>
        <pc:grpChg chg="add mod">
          <ac:chgData name="Gustavo Muniz" userId="S::gmuniz@first5la.org::9fda4d8d-c501-4025-b5c5-aeb7203a1545" providerId="AD" clId="Web-{F05E54E6-CD82-86B9-D2BF-874362E66F8D}" dt="2021-02-12T23:22:07.788" v="26" actId="1076"/>
          <ac:grpSpMkLst>
            <pc:docMk/>
            <pc:sldMk cId="2651217894" sldId="385"/>
            <ac:grpSpMk id="63" creationId="{3B51A7C7-4A2A-4FE5-A1B1-7D1BD3A8DB44}"/>
          </ac:grpSpMkLst>
        </pc:grpChg>
        <pc:grpChg chg="add mod">
          <ac:chgData name="Gustavo Muniz" userId="S::gmuniz@first5la.org::9fda4d8d-c501-4025-b5c5-aeb7203a1545" providerId="AD" clId="Web-{F05E54E6-CD82-86B9-D2BF-874362E66F8D}" dt="2021-02-12T23:22:07.820" v="27" actId="1076"/>
          <ac:grpSpMkLst>
            <pc:docMk/>
            <pc:sldMk cId="2651217894" sldId="385"/>
            <ac:grpSpMk id="64" creationId="{49BF5F29-DFB3-4E57-86DC-FC1BFDB37FF8}"/>
          </ac:grpSpMkLst>
        </pc:grpChg>
        <pc:cxnChg chg="del">
          <ac:chgData name="Gustavo Muniz" userId="S::gmuniz@first5la.org::9fda4d8d-c501-4025-b5c5-aeb7203a1545" providerId="AD" clId="Web-{F05E54E6-CD82-86B9-D2BF-874362E66F8D}" dt="2021-02-12T23:21:46.788" v="7"/>
          <ac:cxnSpMkLst>
            <pc:docMk/>
            <pc:sldMk cId="2651217894" sldId="385"/>
            <ac:cxnSpMk id="40" creationId="{00000000-0000-0000-0000-000000000000}"/>
          </ac:cxnSpMkLst>
        </pc:cxnChg>
        <pc:cxnChg chg="del">
          <ac:chgData name="Gustavo Muniz" userId="S::gmuniz@first5la.org::9fda4d8d-c501-4025-b5c5-aeb7203a1545" providerId="AD" clId="Web-{F05E54E6-CD82-86B9-D2BF-874362E66F8D}" dt="2021-02-12T23:21:46.788" v="6"/>
          <ac:cxnSpMkLst>
            <pc:docMk/>
            <pc:sldMk cId="2651217894" sldId="385"/>
            <ac:cxnSpMk id="41" creationId="{00000000-0000-0000-0000-000000000000}"/>
          </ac:cxnSpMkLst>
        </pc:cxnChg>
        <pc:cxnChg chg="add">
          <ac:chgData name="Gustavo Muniz" userId="S::gmuniz@first5la.org::9fda4d8d-c501-4025-b5c5-aeb7203a1545" providerId="AD" clId="Web-{F05E54E6-CD82-86B9-D2BF-874362E66F8D}" dt="2021-02-12T23:21:48.085" v="12"/>
          <ac:cxnSpMkLst>
            <pc:docMk/>
            <pc:sldMk cId="2651217894" sldId="385"/>
            <ac:cxnSpMk id="61" creationId="{F0B3FE3A-C851-4E42-8CDE-584AF5304838}"/>
          </ac:cxnSpMkLst>
        </pc:cxnChg>
        <pc:cxnChg chg="add mod">
          <ac:chgData name="Gustavo Muniz" userId="S::gmuniz@first5la.org::9fda4d8d-c501-4025-b5c5-aeb7203a1545" providerId="AD" clId="Web-{F05E54E6-CD82-86B9-D2BF-874362E66F8D}" dt="2021-02-12T23:22:07.741" v="23" actId="1076"/>
          <ac:cxnSpMkLst>
            <pc:docMk/>
            <pc:sldMk cId="2651217894" sldId="385"/>
            <ac:cxnSpMk id="62" creationId="{A05736F9-86A4-4936-9ABD-9108DE786B14}"/>
          </ac:cxnSpMkLst>
        </pc:cxnChg>
      </pc:sldChg>
      <pc:sldChg chg="addSp delSp modSp">
        <pc:chgData name="Gustavo Muniz" userId="S::gmuniz@first5la.org::9fda4d8d-c501-4025-b5c5-aeb7203a1545" providerId="AD" clId="Web-{F05E54E6-CD82-86B9-D2BF-874362E66F8D}" dt="2021-02-12T23:27:35.389" v="87" actId="20577"/>
        <pc:sldMkLst>
          <pc:docMk/>
          <pc:sldMk cId="1292263517" sldId="386"/>
        </pc:sldMkLst>
        <pc:spChg chg="del">
          <ac:chgData name="Gustavo Muniz" userId="S::gmuniz@first5la.org::9fda4d8d-c501-4025-b5c5-aeb7203a1545" providerId="AD" clId="Web-{F05E54E6-CD82-86B9-D2BF-874362E66F8D}" dt="2021-02-12T23:26:10.215" v="41"/>
          <ac:spMkLst>
            <pc:docMk/>
            <pc:sldMk cId="1292263517" sldId="386"/>
            <ac:spMk id="40" creationId="{00000000-0000-0000-0000-000000000000}"/>
          </ac:spMkLst>
        </pc:spChg>
        <pc:spChg chg="add del mod">
          <ac:chgData name="Gustavo Muniz" userId="S::gmuniz@first5la.org::9fda4d8d-c501-4025-b5c5-aeb7203a1545" providerId="AD" clId="Web-{F05E54E6-CD82-86B9-D2BF-874362E66F8D}" dt="2021-02-12T23:26:57.154" v="58"/>
          <ac:spMkLst>
            <pc:docMk/>
            <pc:sldMk cId="1292263517" sldId="386"/>
            <ac:spMk id="41" creationId="{00000000-0000-0000-0000-000000000000}"/>
          </ac:spMkLst>
        </pc:spChg>
        <pc:spChg chg="del">
          <ac:chgData name="Gustavo Muniz" userId="S::gmuniz@first5la.org::9fda4d8d-c501-4025-b5c5-aeb7203a1545" providerId="AD" clId="Web-{F05E54E6-CD82-86B9-D2BF-874362E66F8D}" dt="2021-02-12T23:26:14.434" v="43"/>
          <ac:spMkLst>
            <pc:docMk/>
            <pc:sldMk cId="1292263517" sldId="386"/>
            <ac:spMk id="42" creationId="{00000000-0000-0000-0000-000000000000}"/>
          </ac:spMkLst>
        </pc:spChg>
        <pc:spChg chg="del">
          <ac:chgData name="Gustavo Muniz" userId="S::gmuniz@first5la.org::9fda4d8d-c501-4025-b5c5-aeb7203a1545" providerId="AD" clId="Web-{F05E54E6-CD82-86B9-D2BF-874362E66F8D}" dt="2021-02-12T23:26:10.215" v="40"/>
          <ac:spMkLst>
            <pc:docMk/>
            <pc:sldMk cId="1292263517" sldId="386"/>
            <ac:spMk id="43" creationId="{00000000-0000-0000-0000-000000000000}"/>
          </ac:spMkLst>
        </pc:spChg>
        <pc:spChg chg="add del">
          <ac:chgData name="Gustavo Muniz" userId="S::gmuniz@first5la.org::9fda4d8d-c501-4025-b5c5-aeb7203a1545" providerId="AD" clId="Web-{F05E54E6-CD82-86B9-D2BF-874362E66F8D}" dt="2021-02-12T23:26:57.154" v="57"/>
          <ac:spMkLst>
            <pc:docMk/>
            <pc:sldMk cId="1292263517" sldId="386"/>
            <ac:spMk id="44" creationId="{00000000-0000-0000-0000-000000000000}"/>
          </ac:spMkLst>
        </pc:spChg>
        <pc:spChg chg="add del">
          <ac:chgData name="Gustavo Muniz" userId="S::gmuniz@first5la.org::9fda4d8d-c501-4025-b5c5-aeb7203a1545" providerId="AD" clId="Web-{F05E54E6-CD82-86B9-D2BF-874362E66F8D}" dt="2021-02-12T23:26:57.154" v="56"/>
          <ac:spMkLst>
            <pc:docMk/>
            <pc:sldMk cId="1292263517" sldId="386"/>
            <ac:spMk id="46" creationId="{01C3FE37-46AD-4D91-9EF7-E3566044E26A}"/>
          </ac:spMkLst>
        </pc:spChg>
        <pc:spChg chg="add del">
          <ac:chgData name="Gustavo Muniz" userId="S::gmuniz@first5la.org::9fda4d8d-c501-4025-b5c5-aeb7203a1545" providerId="AD" clId="Web-{F05E54E6-CD82-86B9-D2BF-874362E66F8D}" dt="2021-02-12T23:26:57.154" v="55"/>
          <ac:spMkLst>
            <pc:docMk/>
            <pc:sldMk cId="1292263517" sldId="386"/>
            <ac:spMk id="48" creationId="{F1F7571A-45F0-46E2-9EDE-E8BE9E6C99D0}"/>
          </ac:spMkLst>
        </pc:spChg>
        <pc:spChg chg="add del">
          <ac:chgData name="Gustavo Muniz" userId="S::gmuniz@first5la.org::9fda4d8d-c501-4025-b5c5-aeb7203a1545" providerId="AD" clId="Web-{F05E54E6-CD82-86B9-D2BF-874362E66F8D}" dt="2021-02-12T23:26:57.154" v="54"/>
          <ac:spMkLst>
            <pc:docMk/>
            <pc:sldMk cId="1292263517" sldId="386"/>
            <ac:spMk id="49" creationId="{5EDA21F8-01E1-4280-BC8B-724D17104A92}"/>
          </ac:spMkLst>
        </pc:spChg>
        <pc:spChg chg="add del">
          <ac:chgData name="Gustavo Muniz" userId="S::gmuniz@first5la.org::9fda4d8d-c501-4025-b5c5-aeb7203a1545" providerId="AD" clId="Web-{F05E54E6-CD82-86B9-D2BF-874362E66F8D}" dt="2021-02-12T23:26:57.154" v="53"/>
          <ac:spMkLst>
            <pc:docMk/>
            <pc:sldMk cId="1292263517" sldId="386"/>
            <ac:spMk id="50" creationId="{C82ACFEB-1E0A-49E7-8491-6D09EF47DB34}"/>
          </ac:spMkLst>
        </pc:spChg>
        <pc:spChg chg="add del">
          <ac:chgData name="Gustavo Muniz" userId="S::gmuniz@first5la.org::9fda4d8d-c501-4025-b5c5-aeb7203a1545" providerId="AD" clId="Web-{F05E54E6-CD82-86B9-D2BF-874362E66F8D}" dt="2021-02-12T23:26:57.154" v="52"/>
          <ac:spMkLst>
            <pc:docMk/>
            <pc:sldMk cId="1292263517" sldId="386"/>
            <ac:spMk id="51" creationId="{07498298-7665-455A-915B-85BF49F5A785}"/>
          </ac:spMkLst>
        </pc:spChg>
        <pc:spChg chg="add del">
          <ac:chgData name="Gustavo Muniz" userId="S::gmuniz@first5la.org::9fda4d8d-c501-4025-b5c5-aeb7203a1545" providerId="AD" clId="Web-{F05E54E6-CD82-86B9-D2BF-874362E66F8D}" dt="2021-02-12T23:26:57.154" v="51"/>
          <ac:spMkLst>
            <pc:docMk/>
            <pc:sldMk cId="1292263517" sldId="386"/>
            <ac:spMk id="52" creationId="{B1991337-F68C-41AC-BA7E-3AD916A1308E}"/>
          </ac:spMkLst>
        </pc:spChg>
        <pc:spChg chg="add">
          <ac:chgData name="Gustavo Muniz" userId="S::gmuniz@first5la.org::9fda4d8d-c501-4025-b5c5-aeb7203a1545" providerId="AD" clId="Web-{F05E54E6-CD82-86B9-D2BF-874362E66F8D}" dt="2021-02-12T23:26:21.356" v="47"/>
          <ac:spMkLst>
            <pc:docMk/>
            <pc:sldMk cId="1292263517" sldId="386"/>
            <ac:spMk id="53" creationId="{1C8CCF23-6A7B-4E29-B1C1-1E3F60154A0F}"/>
          </ac:spMkLst>
        </pc:spChg>
        <pc:spChg chg="add">
          <ac:chgData name="Gustavo Muniz" userId="S::gmuniz@first5la.org::9fda4d8d-c501-4025-b5c5-aeb7203a1545" providerId="AD" clId="Web-{F05E54E6-CD82-86B9-D2BF-874362E66F8D}" dt="2021-02-12T23:26:21.356" v="47"/>
          <ac:spMkLst>
            <pc:docMk/>
            <pc:sldMk cId="1292263517" sldId="386"/>
            <ac:spMk id="54" creationId="{86523F94-DE91-4076-8258-B34DBE1A9B48}"/>
          </ac:spMkLst>
        </pc:spChg>
        <pc:spChg chg="add">
          <ac:chgData name="Gustavo Muniz" userId="S::gmuniz@first5la.org::9fda4d8d-c501-4025-b5c5-aeb7203a1545" providerId="AD" clId="Web-{F05E54E6-CD82-86B9-D2BF-874362E66F8D}" dt="2021-02-12T23:26:21.356" v="47"/>
          <ac:spMkLst>
            <pc:docMk/>
            <pc:sldMk cId="1292263517" sldId="386"/>
            <ac:spMk id="55" creationId="{07457889-7957-4A79-AFA5-1DFEE1FA7A62}"/>
          </ac:spMkLst>
        </pc:spChg>
        <pc:spChg chg="add">
          <ac:chgData name="Gustavo Muniz" userId="S::gmuniz@first5la.org::9fda4d8d-c501-4025-b5c5-aeb7203a1545" providerId="AD" clId="Web-{F05E54E6-CD82-86B9-D2BF-874362E66F8D}" dt="2021-02-12T23:26:21.356" v="47"/>
          <ac:spMkLst>
            <pc:docMk/>
            <pc:sldMk cId="1292263517" sldId="386"/>
            <ac:spMk id="56" creationId="{97EC70DF-C5BA-4C09-AAEC-F03E8EDDDAA9}"/>
          </ac:spMkLst>
        </pc:spChg>
        <pc:spChg chg="add">
          <ac:chgData name="Gustavo Muniz" userId="S::gmuniz@first5la.org::9fda4d8d-c501-4025-b5c5-aeb7203a1545" providerId="AD" clId="Web-{F05E54E6-CD82-86B9-D2BF-874362E66F8D}" dt="2021-02-12T23:26:21.356" v="47"/>
          <ac:spMkLst>
            <pc:docMk/>
            <pc:sldMk cId="1292263517" sldId="386"/>
            <ac:spMk id="57" creationId="{00533A6A-FA9C-4265-8C33-3D5A6DCA076A}"/>
          </ac:spMkLst>
        </pc:spChg>
        <pc:spChg chg="add mod">
          <ac:chgData name="Gustavo Muniz" userId="S::gmuniz@first5la.org::9fda4d8d-c501-4025-b5c5-aeb7203a1545" providerId="AD" clId="Web-{F05E54E6-CD82-86B9-D2BF-874362E66F8D}" dt="2021-02-12T23:27:29.858" v="81" actId="14100"/>
          <ac:spMkLst>
            <pc:docMk/>
            <pc:sldMk cId="1292263517" sldId="386"/>
            <ac:spMk id="59" creationId="{01C3FE37-46AD-4D91-9EF7-E3566044E26A}"/>
          </ac:spMkLst>
        </pc:spChg>
        <pc:spChg chg="add mod">
          <ac:chgData name="Gustavo Muniz" userId="S::gmuniz@first5la.org::9fda4d8d-c501-4025-b5c5-aeb7203a1545" providerId="AD" clId="Web-{F05E54E6-CD82-86B9-D2BF-874362E66F8D}" dt="2021-02-12T23:27:29.873" v="82" actId="14100"/>
          <ac:spMkLst>
            <pc:docMk/>
            <pc:sldMk cId="1292263517" sldId="386"/>
            <ac:spMk id="60" creationId="{F1F7571A-45F0-46E2-9EDE-E8BE9E6C99D0}"/>
          </ac:spMkLst>
        </pc:spChg>
        <pc:spChg chg="add mod">
          <ac:chgData name="Gustavo Muniz" userId="S::gmuniz@first5la.org::9fda4d8d-c501-4025-b5c5-aeb7203a1545" providerId="AD" clId="Web-{F05E54E6-CD82-86B9-D2BF-874362E66F8D}" dt="2021-02-12T23:27:29.889" v="83" actId="14100"/>
          <ac:spMkLst>
            <pc:docMk/>
            <pc:sldMk cId="1292263517" sldId="386"/>
            <ac:spMk id="61" creationId="{5EDA21F8-01E1-4280-BC8B-724D17104A92}"/>
          </ac:spMkLst>
        </pc:spChg>
        <pc:spChg chg="add mod">
          <ac:chgData name="Gustavo Muniz" userId="S::gmuniz@first5la.org::9fda4d8d-c501-4025-b5c5-aeb7203a1545" providerId="AD" clId="Web-{F05E54E6-CD82-86B9-D2BF-874362E66F8D}" dt="2021-02-12T23:27:29.889" v="84" actId="14100"/>
          <ac:spMkLst>
            <pc:docMk/>
            <pc:sldMk cId="1292263517" sldId="386"/>
            <ac:spMk id="62" creationId="{C82ACFEB-1E0A-49E7-8491-6D09EF47DB34}"/>
          </ac:spMkLst>
        </pc:spChg>
        <pc:spChg chg="add mod">
          <ac:chgData name="Gustavo Muniz" userId="S::gmuniz@first5la.org::9fda4d8d-c501-4025-b5c5-aeb7203a1545" providerId="AD" clId="Web-{F05E54E6-CD82-86B9-D2BF-874362E66F8D}" dt="2021-02-12T23:27:29.905" v="85" actId="14100"/>
          <ac:spMkLst>
            <pc:docMk/>
            <pc:sldMk cId="1292263517" sldId="386"/>
            <ac:spMk id="63" creationId="{07498298-7665-455A-915B-85BF49F5A785}"/>
          </ac:spMkLst>
        </pc:spChg>
        <pc:spChg chg="add mod">
          <ac:chgData name="Gustavo Muniz" userId="S::gmuniz@first5la.org::9fda4d8d-c501-4025-b5c5-aeb7203a1545" providerId="AD" clId="Web-{F05E54E6-CD82-86B9-D2BF-874362E66F8D}" dt="2021-02-12T23:27:35.389" v="87" actId="20577"/>
          <ac:spMkLst>
            <pc:docMk/>
            <pc:sldMk cId="1292263517" sldId="386"/>
            <ac:spMk id="64" creationId="{B1991337-F68C-41AC-BA7E-3AD916A1308E}"/>
          </ac:spMkLst>
        </pc:spChg>
        <pc:spChg chg="add">
          <ac:chgData name="Gustavo Muniz" userId="S::gmuniz@first5la.org::9fda4d8d-c501-4025-b5c5-aeb7203a1545" providerId="AD" clId="Web-{F05E54E6-CD82-86B9-D2BF-874362E66F8D}" dt="2021-02-12T23:27:02.201" v="61"/>
          <ac:spMkLst>
            <pc:docMk/>
            <pc:sldMk cId="1292263517" sldId="386"/>
            <ac:spMk id="65" creationId="{1C8CCF23-6A7B-4E29-B1C1-1E3F60154A0F}"/>
          </ac:spMkLst>
        </pc:spChg>
        <pc:spChg chg="add">
          <ac:chgData name="Gustavo Muniz" userId="S::gmuniz@first5la.org::9fda4d8d-c501-4025-b5c5-aeb7203a1545" providerId="AD" clId="Web-{F05E54E6-CD82-86B9-D2BF-874362E66F8D}" dt="2021-02-12T23:27:02.201" v="61"/>
          <ac:spMkLst>
            <pc:docMk/>
            <pc:sldMk cId="1292263517" sldId="386"/>
            <ac:spMk id="66" creationId="{86523F94-DE91-4076-8258-B34DBE1A9B48}"/>
          </ac:spMkLst>
        </pc:spChg>
        <pc:spChg chg="add">
          <ac:chgData name="Gustavo Muniz" userId="S::gmuniz@first5la.org::9fda4d8d-c501-4025-b5c5-aeb7203a1545" providerId="AD" clId="Web-{F05E54E6-CD82-86B9-D2BF-874362E66F8D}" dt="2021-02-12T23:27:02.201" v="61"/>
          <ac:spMkLst>
            <pc:docMk/>
            <pc:sldMk cId="1292263517" sldId="386"/>
            <ac:spMk id="67" creationId="{07457889-7957-4A79-AFA5-1DFEE1FA7A62}"/>
          </ac:spMkLst>
        </pc:spChg>
        <pc:spChg chg="add">
          <ac:chgData name="Gustavo Muniz" userId="S::gmuniz@first5la.org::9fda4d8d-c501-4025-b5c5-aeb7203a1545" providerId="AD" clId="Web-{F05E54E6-CD82-86B9-D2BF-874362E66F8D}" dt="2021-02-12T23:27:02.201" v="61"/>
          <ac:spMkLst>
            <pc:docMk/>
            <pc:sldMk cId="1292263517" sldId="386"/>
            <ac:spMk id="68" creationId="{97EC70DF-C5BA-4C09-AAEC-F03E8EDDDAA9}"/>
          </ac:spMkLst>
        </pc:spChg>
        <pc:spChg chg="add">
          <ac:chgData name="Gustavo Muniz" userId="S::gmuniz@first5la.org::9fda4d8d-c501-4025-b5c5-aeb7203a1545" providerId="AD" clId="Web-{F05E54E6-CD82-86B9-D2BF-874362E66F8D}" dt="2021-02-12T23:27:02.201" v="61"/>
          <ac:spMkLst>
            <pc:docMk/>
            <pc:sldMk cId="1292263517" sldId="386"/>
            <ac:spMk id="69" creationId="{00533A6A-FA9C-4265-8C33-3D5A6DCA076A}"/>
          </ac:spMkLst>
        </pc:spChg>
        <pc:grpChg chg="add del">
          <ac:chgData name="Gustavo Muniz" userId="S::gmuniz@first5la.org::9fda4d8d-c501-4025-b5c5-aeb7203a1545" providerId="AD" clId="Web-{F05E54E6-CD82-86B9-D2BF-874362E66F8D}" dt="2021-02-12T23:27:00.841" v="60"/>
          <ac:grpSpMkLst>
            <pc:docMk/>
            <pc:sldMk cId="1292263517" sldId="386"/>
            <ac:grpSpMk id="34" creationId="{00000000-0000-0000-0000-000000000000}"/>
          </ac:grpSpMkLst>
        </pc:grpChg>
        <pc:grpChg chg="add del">
          <ac:chgData name="Gustavo Muniz" userId="S::gmuniz@first5la.org::9fda4d8d-c501-4025-b5c5-aeb7203a1545" providerId="AD" clId="Web-{F05E54E6-CD82-86B9-D2BF-874362E66F8D}" dt="2021-02-12T23:26:59.607" v="59"/>
          <ac:grpSpMkLst>
            <pc:docMk/>
            <pc:sldMk cId="1292263517" sldId="386"/>
            <ac:grpSpMk id="45" creationId="{568E492B-F1E1-4AC5-9A3C-8FD47FCCDBAC}"/>
          </ac:grpSpMkLst>
        </pc:grpChg>
        <pc:grpChg chg="add mod">
          <ac:chgData name="Gustavo Muniz" userId="S::gmuniz@first5la.org::9fda4d8d-c501-4025-b5c5-aeb7203a1545" providerId="AD" clId="Web-{F05E54E6-CD82-86B9-D2BF-874362E66F8D}" dt="2021-02-12T23:27:19.467" v="74" actId="1076"/>
          <ac:grpSpMkLst>
            <pc:docMk/>
            <pc:sldMk cId="1292263517" sldId="386"/>
            <ac:grpSpMk id="58" creationId="{568E492B-F1E1-4AC5-9A3C-8FD47FCCDBAC}"/>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629D50-F907-4464-8C14-B8A6B3AC723C}" type="datetimeFigureOut">
              <a:rPr lang="en-US" smtClean="0">
                <a:latin typeface="Arial"/>
              </a:rPr>
              <a:pPr/>
              <a:t>2/12/2021</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784921-42A5-4047-8AE0-C09B1C764A18}"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8196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F4C045D-66F0-4956-8248-DEB22BB3BC70}" type="datetimeFigureOut">
              <a:rPr lang="en-US" smtClean="0"/>
              <a:pPr/>
              <a:t>2/12/2021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6D1356D5-A537-4BAB-BFC5-F302A101A0B2}" type="slidenum">
              <a:rPr lang="en-US" smtClean="0"/>
              <a:pPr/>
              <a:t>‹#›</a:t>
            </a:fld>
            <a:endParaRPr lang="en-US" dirty="0"/>
          </a:p>
        </p:txBody>
      </p:sp>
    </p:spTree>
    <p:extLst>
      <p:ext uri="{BB962C8B-B14F-4D97-AF65-F5344CB8AC3E}">
        <p14:creationId xmlns:p14="http://schemas.microsoft.com/office/powerpoint/2010/main" val="14532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a:t>This </a:t>
            </a:r>
            <a:r>
              <a:rPr lang="en-US" dirty="0"/>
              <a:t>training is designed for the people who will be helping to administering the screening measures (e.g., giving the measures to parents to complete; helping parents to complete the measure); and scoring screening measures.  In some agencies, these roles will be completed by</a:t>
            </a:r>
            <a:r>
              <a:rPr lang="en-US" baseline="0" dirty="0"/>
              <a:t> home-based educators</a:t>
            </a:r>
            <a:r>
              <a:rPr lang="en-US" dirty="0"/>
              <a:t>.  In other clinics,</a:t>
            </a:r>
            <a:r>
              <a:rPr lang="en-US" baseline="0" dirty="0"/>
              <a:t> child developmental specialists </a:t>
            </a:r>
            <a:r>
              <a:rPr lang="en-US" dirty="0"/>
              <a:t>may fill these roles.    This training is designed for agencies using the ASQ-3, ASQ:SE-2, and M-CHAT-R measures.  If you are using some but not all of those measures, you can select only the slides you need.  If you are using different measures, these slides provide some guidance for how you might develop a training to fit the measure(s) you are using.</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a:spcBef>
                <a:spcPts val="0"/>
              </a:spcBef>
              <a:buNone/>
            </a:pPr>
            <a:endParaRPr dirty="0"/>
          </a:p>
        </p:txBody>
      </p:sp>
      <p:sp>
        <p:nvSpPr>
          <p:cNvPr id="238" name="Shape 2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1527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701675" y="4416425"/>
            <a:ext cx="5607049" cy="2863695"/>
          </a:xfrm>
          <a:prstGeom prst="rect">
            <a:avLst/>
          </a:prstGeom>
          <a:noFill/>
          <a:ln>
            <a:noFill/>
          </a:ln>
        </p:spPr>
        <p:txBody>
          <a:bodyPr lIns="92825" tIns="46400" rIns="92825" bIns="46400" anchor="t" anchorCtr="0">
            <a:spAutoFit/>
          </a:bodyPr>
          <a:lstStyle/>
          <a:p>
            <a:pPr marL="285750" marR="0" lvl="0" indent="-285750" algn="l" rtl="0">
              <a:spcBef>
                <a:spcPts val="0"/>
              </a:spcBef>
              <a:buSzPct val="25000"/>
              <a:buFont typeface="Arial" panose="020B0604020202020204" pitchFamily="34" charset="0"/>
              <a:buChar char="•"/>
            </a:pPr>
            <a:r>
              <a:rPr lang="en-US" sz="1800" b="0" i="0" u="none" strike="noStrike" cap="none" baseline="0" dirty="0"/>
              <a:t>This slide assumes an agency is using the paper/printed version of the ASQ-3. If using the on-line version, the program will select the correct measure for the child’s age. </a:t>
            </a:r>
          </a:p>
          <a:p>
            <a:pPr marL="285750" marR="0" lvl="0" indent="-285750" algn="l" rtl="0">
              <a:spcBef>
                <a:spcPts val="0"/>
              </a:spcBef>
              <a:buSzPct val="25000"/>
              <a:buFont typeface="Arial" panose="020B0604020202020204" pitchFamily="34" charset="0"/>
              <a:buChar char="•"/>
            </a:pPr>
            <a:r>
              <a:rPr lang="en-US" sz="1800" b="0" i="0" u="none" strike="noStrike" cap="none" baseline="0" dirty="0"/>
              <a:t>If using the paper/printed version, we recommend that you print a handout for participants with the “Age Administration Chart.” You could also put a screenshot of that table on this slide (It is copyrighted, so we did not include it here.) This will show the correct measure to use for each age group. You can then highlight the ages that you will be using for your screening initiative.  </a:t>
            </a:r>
          </a:p>
        </p:txBody>
      </p:sp>
      <p:sp>
        <p:nvSpPr>
          <p:cNvPr id="246" name="Shape 246"/>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410095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171450" indent="-171450">
              <a:spcBef>
                <a:spcPts val="0"/>
              </a:spcBef>
              <a:buFont typeface="Arial" panose="020B0604020202020204" pitchFamily="34" charset="0"/>
              <a:buChar char="•"/>
            </a:pPr>
            <a:r>
              <a:rPr lang="en-US" dirty="0"/>
              <a:t>There is an on-line calculator that allows you to quickly calculate the child’s age and identifies which measure to select. </a:t>
            </a:r>
          </a:p>
          <a:p>
            <a:pPr marL="171450" indent="-171450">
              <a:spcBef>
                <a:spcPts val="0"/>
              </a:spcBef>
              <a:buFont typeface="Arial" panose="020B0604020202020204" pitchFamily="34" charset="0"/>
              <a:buChar char="•"/>
            </a:pPr>
            <a:r>
              <a:rPr lang="en-US" dirty="0"/>
              <a:t>We recommend going to the website and showing the participants how to use it, by entering an administration date, child’s date of birth, and if applicable, number of weeks premature.</a:t>
            </a:r>
            <a:endParaRPr dirty="0"/>
          </a:p>
        </p:txBody>
      </p:sp>
      <p:sp>
        <p:nvSpPr>
          <p:cNvPr id="255" name="Shape 255"/>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51565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2" name="Shape 262"/>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0" marR="0" lvl="1" indent="0" algn="l" rtl="0">
              <a:spcBef>
                <a:spcPts val="0"/>
              </a:spcBef>
              <a:buFont typeface="Arial"/>
              <a:buNone/>
            </a:pPr>
            <a:endParaRPr sz="1800" b="0" i="0" u="none" strike="noStrike" cap="none" baseline="0" dirty="0"/>
          </a:p>
          <a:p>
            <a:pPr marL="0" marR="0" lvl="1" indent="0" algn="l" rtl="0">
              <a:spcBef>
                <a:spcPts val="0"/>
              </a:spcBef>
              <a:buFont typeface="Arial"/>
              <a:buNone/>
            </a:pPr>
            <a:endParaRPr sz="1800" b="0" i="0" u="none" strike="noStrike" cap="none" baseline="0" dirty="0"/>
          </a:p>
          <a:p>
            <a:pPr>
              <a:spcBef>
                <a:spcPts val="0"/>
              </a:spcBef>
              <a:buNone/>
            </a:pPr>
            <a:endParaRPr sz="1800" b="0" i="0" u="none" strike="noStrike" cap="none" baseline="0" dirty="0"/>
          </a:p>
        </p:txBody>
      </p:sp>
      <p:sp>
        <p:nvSpPr>
          <p:cNvPr id="263" name="Shape 263"/>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2259192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0" name="Shape 270"/>
          <p:cNvSpPr txBox="1">
            <a:spLocks noGrp="1"/>
          </p:cNvSpPr>
          <p:nvPr>
            <p:ph type="body" idx="1"/>
          </p:nvPr>
        </p:nvSpPr>
        <p:spPr>
          <a:xfrm>
            <a:off x="701675" y="4416425"/>
            <a:ext cx="5607049" cy="3140694"/>
          </a:xfrm>
          <a:prstGeom prst="rect">
            <a:avLst/>
          </a:prstGeom>
          <a:noFill/>
          <a:ln>
            <a:noFill/>
          </a:ln>
        </p:spPr>
        <p:txBody>
          <a:bodyPr lIns="92825" tIns="46400" rIns="92825" bIns="46400" anchor="t" anchorCtr="0">
            <a:spAutoFit/>
          </a:bodyPr>
          <a:lstStyle/>
          <a:p>
            <a:pPr marL="285750" marR="0" lvl="0" indent="-285750" algn="l" rtl="0">
              <a:spcBef>
                <a:spcPts val="0"/>
              </a:spcBef>
              <a:buSzPct val="25000"/>
              <a:buFont typeface="Arial" panose="020B0604020202020204" pitchFamily="34" charset="0"/>
              <a:buChar char="•"/>
            </a:pPr>
            <a:r>
              <a:rPr lang="en-US" sz="1800" b="0" i="0" u="none" strike="noStrike" cap="none" baseline="0" dirty="0"/>
              <a:t>Provide a handout to the audience that is a sample of the ASQ-3 measure. Choose a measure that matches one of the ages you’ll be using.</a:t>
            </a:r>
          </a:p>
          <a:p>
            <a:pPr marL="285750" marR="0" lvl="0"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t>The ASQ-3 was written at 4th to 6th grade reading level to make it easier for parents to complete independently.</a:t>
            </a:r>
          </a:p>
          <a:p>
            <a:pPr marL="285750" marR="0" lvl="0"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t>Staff should be available to answer questions if the parent has difficulty understanding a question. </a:t>
            </a:r>
          </a:p>
          <a:p>
            <a:pPr marL="285750" marR="0" lvl="0"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t>The agency can also purchase an ASQ-3 Materials Kit. This bag of toys can be used by a parent with a child to determine if they are able to perform the skill. </a:t>
            </a:r>
          </a:p>
        </p:txBody>
      </p:sp>
      <p:sp>
        <p:nvSpPr>
          <p:cNvPr id="271" name="Shape 271"/>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02021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5" y="6046306"/>
            <a:ext cx="5607049" cy="923299"/>
          </a:xfrm>
          <a:prstGeom prst="rect">
            <a:avLst/>
          </a:prstGeom>
        </p:spPr>
        <p:txBody>
          <a:bodyPr lIns="91425" tIns="91425" rIns="91425" bIns="91425" anchor="ctr" anchorCtr="0">
            <a:spAutoFit/>
          </a:bodyPr>
          <a:lstStyle/>
          <a:p>
            <a:pPr marL="171450" indent="-171450">
              <a:spcBef>
                <a:spcPts val="0"/>
              </a:spcBef>
              <a:buFont typeface="Arial" panose="020B0604020202020204" pitchFamily="34" charset="0"/>
              <a:buChar char="•"/>
            </a:pPr>
            <a:r>
              <a:rPr lang="en-US" dirty="0"/>
              <a:t>The</a:t>
            </a:r>
            <a:r>
              <a:rPr lang="en-US" baseline="0" dirty="0"/>
              <a:t> person who scores the </a:t>
            </a:r>
            <a:r>
              <a:rPr lang="en-US" dirty="0"/>
              <a:t>ASQ-3 wil</a:t>
            </a:r>
            <a:r>
              <a:rPr lang="en-US" baseline="0" dirty="0"/>
              <a:t>l vary by agency</a:t>
            </a:r>
            <a:r>
              <a:rPr lang="en-US" dirty="0"/>
              <a:t>. </a:t>
            </a:r>
          </a:p>
          <a:p>
            <a:pPr marL="171450" indent="-171450">
              <a:spcBef>
                <a:spcPts val="0"/>
              </a:spcBef>
              <a:buFont typeface="Arial" panose="020B0604020202020204" pitchFamily="34" charset="0"/>
              <a:buChar char="•"/>
            </a:pPr>
            <a:r>
              <a:rPr lang="en-US" dirty="0"/>
              <a:t>Once a person is familiar with the scoring, it takes about two minutes to score.  </a:t>
            </a:r>
          </a:p>
          <a:p>
            <a:pPr marL="171450" indent="-171450">
              <a:spcBef>
                <a:spcPts val="0"/>
              </a:spcBef>
              <a:buFont typeface="Arial" panose="020B0604020202020204" pitchFamily="34" charset="0"/>
              <a:buChar char="•"/>
            </a:pPr>
            <a:r>
              <a:rPr lang="en-US" dirty="0"/>
              <a:t>Use the sample questionnaire to show how to score it. For each item, write a number in the blank space to the right of the question. The numbers are shown above. </a:t>
            </a:r>
            <a:endParaRPr dirty="0"/>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4429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practice, paste on this slide a screen shot of a completed section of an ASQ-3</a:t>
            </a:r>
          </a:p>
          <a:p>
            <a:pPr marL="171450" indent="-171450">
              <a:buFont typeface="Arial" panose="020B0604020202020204" pitchFamily="34" charset="0"/>
              <a:buChar char="•"/>
            </a:pPr>
            <a:r>
              <a:rPr lang="en-US" dirty="0"/>
              <a:t>Ask the audience to indicate what score to put in the blank space for each item.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16</a:t>
            </a:fld>
            <a:endParaRPr lang="en-US" dirty="0"/>
          </a:p>
        </p:txBody>
      </p:sp>
    </p:spTree>
    <p:extLst>
      <p:ext uri="{BB962C8B-B14F-4D97-AF65-F5344CB8AC3E}">
        <p14:creationId xmlns:p14="http://schemas.microsoft.com/office/powerpoint/2010/main" val="27621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701675" y="6230971"/>
            <a:ext cx="5607049" cy="553968"/>
          </a:xfrm>
          <a:prstGeom prst="rect">
            <a:avLst/>
          </a:prstGeom>
        </p:spPr>
        <p:txBody>
          <a:bodyPr lIns="91425" tIns="91425" rIns="91425" bIns="91425" anchor="ctr" anchorCtr="0">
            <a:spAutoFit/>
          </a:bodyPr>
          <a:lstStyle/>
          <a:p>
            <a:pPr>
              <a:spcBef>
                <a:spcPts val="0"/>
              </a:spcBef>
              <a:buNone/>
            </a:pPr>
            <a:r>
              <a:rPr lang="en-US" dirty="0"/>
              <a:t>Direct the audience to look at the Information Summary page, which is the last page in their sample ASQ-3.</a:t>
            </a:r>
            <a:endParaRPr dirty="0"/>
          </a:p>
        </p:txBody>
      </p:sp>
      <p:sp>
        <p:nvSpPr>
          <p:cNvPr id="291" name="Shape 2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6581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a:spcBef>
                <a:spcPts val="0"/>
              </a:spcBef>
              <a:buNone/>
            </a:pPr>
            <a:endParaRPr dirty="0"/>
          </a:p>
        </p:txBody>
      </p:sp>
      <p:sp>
        <p:nvSpPr>
          <p:cNvPr id="297" name="Shape 2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8967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Provide a sample of an ASQ-3 that has the answers filled in (as if a parent completed it). </a:t>
            </a:r>
          </a:p>
          <a:p>
            <a:pPr marL="171450" indent="-171450">
              <a:buFont typeface="Arial" panose="020B0604020202020204" pitchFamily="34" charset="0"/>
              <a:buChar char="•"/>
            </a:pPr>
            <a:r>
              <a:rPr lang="en-US" dirty="0"/>
              <a:t> Fill in the correct score for the items in the first domain, the Total for that domain, and the bubbled number in the Information Summary for that domain, as an example.  </a:t>
            </a:r>
          </a:p>
          <a:p>
            <a:pPr marL="171450" indent="-171450">
              <a:buFont typeface="Arial" panose="020B0604020202020204" pitchFamily="34" charset="0"/>
              <a:buChar char="•"/>
            </a:pPr>
            <a:r>
              <a:rPr lang="en-US" dirty="0"/>
              <a:t>Then, have the participants fill in the scores for the other domains, and the totals for each domain. </a:t>
            </a:r>
          </a:p>
          <a:p>
            <a:pPr marL="171450" indent="-171450">
              <a:buFont typeface="Arial" panose="020B0604020202020204" pitchFamily="34" charset="0"/>
              <a:buChar char="•"/>
            </a:pPr>
            <a:r>
              <a:rPr lang="en-US" dirty="0"/>
              <a:t>Have people check their answers by providing them with the correct Total Scores for each domain.  </a:t>
            </a:r>
          </a:p>
          <a:p>
            <a:pPr marL="171450" indent="-171450">
              <a:buFont typeface="Arial" panose="020B0604020202020204" pitchFamily="34" charset="0"/>
              <a:buChar char="•"/>
            </a:pPr>
            <a:r>
              <a:rPr lang="en-US" dirty="0"/>
              <a:t>After they confirm they have the correct scores (and answer any questions for people who came up with a different score), have them fill in the bubbles on the Information Summary page.  </a:t>
            </a:r>
          </a:p>
          <a:p>
            <a:pPr marL="171450" indent="-171450">
              <a:buFont typeface="Arial" panose="020B0604020202020204" pitchFamily="34" charset="0"/>
              <a:buChar char="•"/>
            </a:pPr>
            <a:r>
              <a:rPr lang="en-US" dirty="0"/>
              <a:t>You can also provide a completed Information Summary page for your example, so that they have the correct version to compare their answers to.</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19</a:t>
            </a:fld>
            <a:endParaRPr lang="en-US" dirty="0"/>
          </a:p>
        </p:txBody>
      </p:sp>
    </p:spTree>
    <p:extLst>
      <p:ext uri="{BB962C8B-B14F-4D97-AF65-F5344CB8AC3E}">
        <p14:creationId xmlns:p14="http://schemas.microsoft.com/office/powerpoint/2010/main" val="304611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0" marR="0" lvl="0" indent="0" algn="l" rtl="0">
              <a:spcBef>
                <a:spcPts val="0"/>
              </a:spcBef>
              <a:buSzPct val="25000"/>
              <a:buFont typeface="Arial"/>
              <a:buNone/>
            </a:pPr>
            <a:endParaRPr lang="en-US" sz="1800" b="0" i="0" u="none" strike="noStrike" cap="none" baseline="0" dirty="0"/>
          </a:p>
        </p:txBody>
      </p:sp>
      <p:sp>
        <p:nvSpPr>
          <p:cNvPr id="91" name="Shape 91"/>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39631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6" name="Shape 316"/>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285750" marR="0" lvl="0" indent="-285750" algn="l" rtl="0">
              <a:spcBef>
                <a:spcPts val="0"/>
              </a:spcBef>
              <a:buSzPct val="25000"/>
              <a:buFont typeface="Arial" panose="020B0604020202020204" pitchFamily="34" charset="0"/>
              <a:buChar char="•"/>
            </a:pPr>
            <a:r>
              <a:rPr lang="en-US" sz="1800" b="0" i="0" u="none" strike="noStrike" cap="none" baseline="0" dirty="0"/>
              <a:t>One complication occurs when a parent omits one or more items when they are completing the questionnaire.</a:t>
            </a:r>
          </a:p>
          <a:p>
            <a:pPr marL="742950" marR="0" lvl="1" indent="-285750" algn="l" rtl="0">
              <a:spcBef>
                <a:spcPts val="0"/>
              </a:spcBef>
              <a:buSzPct val="25000"/>
              <a:buFont typeface="Arial" panose="020B0604020202020204" pitchFamily="34" charset="0"/>
              <a:buChar char="•"/>
            </a:pPr>
            <a:r>
              <a:rPr lang="en-US" sz="1800" b="0" i="0" u="none" strike="noStrike" cap="none" baseline="0" dirty="0"/>
              <a:t>If more than 2 items are omitted, then the questionnaire cannot be accurately scored.  </a:t>
            </a:r>
          </a:p>
          <a:p>
            <a:pPr marL="742950" marR="0" lvl="1" indent="-285750" algn="l" rtl="0">
              <a:spcBef>
                <a:spcPts val="0"/>
              </a:spcBef>
              <a:buSzPct val="25000"/>
              <a:buFont typeface="Arial" panose="020B0604020202020204" pitchFamily="34" charset="0"/>
              <a:buChar char="•"/>
            </a:pPr>
            <a:r>
              <a:rPr lang="en-US" sz="1800" b="0" i="0" u="none" strike="noStrike" cap="none" baseline="0" dirty="0"/>
              <a:t>If there are only 1 or 2 items missing and the parent cannot choose an answer, then follow the procedure for “omitted items.”</a:t>
            </a:r>
          </a:p>
          <a:p>
            <a:pPr marL="285750" marR="0" lvl="0" indent="-285750" algn="l" rtl="0">
              <a:spcBef>
                <a:spcPts val="0"/>
              </a:spcBef>
              <a:buSzPct val="25000"/>
              <a:buFont typeface="Arial" panose="020B0604020202020204" pitchFamily="34" charset="0"/>
              <a:buChar char="•"/>
            </a:pPr>
            <a:r>
              <a:rPr lang="en-US" sz="1800" b="0" i="0" u="none" strike="noStrike" cap="none" baseline="0" dirty="0"/>
              <a:t>We’ll show an example on the next slide and you’ll get a chance to practice.</a:t>
            </a:r>
          </a:p>
          <a:p>
            <a:pPr>
              <a:spcBef>
                <a:spcPts val="0"/>
              </a:spcBef>
              <a:buNone/>
            </a:pPr>
            <a:endParaRPr sz="1800" b="0" i="0" u="none" strike="noStrike" cap="none" baseline="0" dirty="0"/>
          </a:p>
        </p:txBody>
      </p:sp>
      <p:sp>
        <p:nvSpPr>
          <p:cNvPr id="317" name="Shape 317"/>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3850128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285750" marR="0" lvl="0"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This method helps us to make the “best guess” about what the score would have been if the parent had filled it in. The best guess is based upon the other scores in that area.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For example, if 5 items were answered with “5”, what would the best guess be for the 6th item? (answer: 5).  Show how 5*5/5 =5.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Repeat with 5 items answered with “10”: best guess for the 6</a:t>
            </a:r>
            <a:r>
              <a:rPr lang="en-US" sz="1400" b="0" i="0" u="none" strike="noStrike" cap="none" baseline="30000" dirty="0">
                <a:latin typeface="Galdeano"/>
                <a:ea typeface="Galdeano"/>
                <a:cs typeface="Galdeano"/>
                <a:sym typeface="Galdeano"/>
              </a:rPr>
              <a:t>th</a:t>
            </a:r>
            <a:r>
              <a:rPr lang="en-US" sz="1400" b="0" i="0" u="none" strike="noStrike" cap="none" baseline="0" dirty="0">
                <a:latin typeface="Galdeano"/>
                <a:ea typeface="Galdeano"/>
                <a:cs typeface="Galdeano"/>
                <a:sym typeface="Galdeano"/>
              </a:rPr>
              <a:t> item would be 10.  Show how 10*5/5 = 10.  </a:t>
            </a:r>
          </a:p>
          <a:p>
            <a:pPr marL="285750" marR="0" lvl="0"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Participants should know that the need to omit items does not happen very often. Items should only be omitted if they are inappropriate to try with a child.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For example, the mirror items are inappropriate because of cultural and spiritual beliefs to some families.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However, if the only reason an item is omitted is lack of opportunity, the child should be given the opportunity to practice and try the item.</a:t>
            </a:r>
          </a:p>
        </p:txBody>
      </p:sp>
    </p:spTree>
    <p:extLst>
      <p:ext uri="{BB962C8B-B14F-4D97-AF65-F5344CB8AC3E}">
        <p14:creationId xmlns:p14="http://schemas.microsoft.com/office/powerpoint/2010/main" val="176462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We recommend that you copy a section of the ASQ-3, where all but one answer is completed.  </a:t>
            </a:r>
          </a:p>
          <a:p>
            <a:pPr marL="171450" indent="-171450">
              <a:buFont typeface="Arial" panose="020B0604020202020204" pitchFamily="34" charset="0"/>
              <a:buChar char="•"/>
            </a:pPr>
            <a:r>
              <a:rPr lang="en-US" dirty="0"/>
              <a:t>Have the participants try figuring out what the Total Score should be, using the omitted items calculation.</a:t>
            </a:r>
          </a:p>
          <a:p>
            <a:pPr marL="171450" indent="-171450">
              <a:buFont typeface="Arial" panose="020B0604020202020204" pitchFamily="34" charset="0"/>
              <a:buChar char="•"/>
            </a:pPr>
            <a:r>
              <a:rPr lang="en-US" dirty="0"/>
              <a:t>Provide them the correct response and answer any questions for people that had difficulty getting the correct answer.</a:t>
            </a:r>
          </a:p>
          <a:p>
            <a:pPr marL="171450" indent="-171450">
              <a:buFont typeface="Arial" panose="020B0604020202020204" pitchFamily="34" charset="0"/>
              <a:buChar char="•"/>
            </a:pPr>
            <a:r>
              <a:rPr lang="en-US" dirty="0"/>
              <a:t>Show on the Information Summary page how, if you did not give “credit” for that omitted item, a child’s score could appear very low in that domain.</a:t>
            </a:r>
          </a:p>
          <a:p>
            <a:pPr marL="171450" indent="-171450">
              <a:buFont typeface="Arial" panose="020B0604020202020204" pitchFamily="34" charset="0"/>
              <a:buChar char="•"/>
            </a:pPr>
            <a:r>
              <a:rPr lang="en-US" dirty="0"/>
              <a:t>Giving credit for the omitted item — by using the “best guess” of what it would have been —will produce a more accurate score.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22</a:t>
            </a:fld>
            <a:endParaRPr lang="en-US" dirty="0"/>
          </a:p>
        </p:txBody>
      </p:sp>
    </p:spTree>
    <p:extLst>
      <p:ext uri="{BB962C8B-B14F-4D97-AF65-F5344CB8AC3E}">
        <p14:creationId xmlns:p14="http://schemas.microsoft.com/office/powerpoint/2010/main" val="330970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285750" marR="0" lvl="0" indent="-285750" algn="l" rtl="0">
              <a:spcBef>
                <a:spcPts val="0"/>
              </a:spcBef>
              <a:buSzPct val="25000"/>
              <a:buFont typeface="Arial" panose="020B0604020202020204" pitchFamily="34" charset="0"/>
              <a:buChar char="•"/>
            </a:pPr>
            <a:r>
              <a:rPr lang="en-US" sz="1800" b="0" i="0" u="none" strike="noStrike" cap="none" baseline="0" dirty="0"/>
              <a:t>The Information Summary shows three levels of concern (outlined above). </a:t>
            </a:r>
          </a:p>
          <a:p>
            <a:pPr marL="285750" marR="0" lvl="0" indent="-285750" algn="l" rtl="0">
              <a:spcBef>
                <a:spcPts val="0"/>
              </a:spcBef>
              <a:buSzPct val="25000"/>
              <a:buFont typeface="Arial" panose="020B0604020202020204" pitchFamily="34" charset="0"/>
              <a:buChar char="•"/>
            </a:pPr>
            <a:r>
              <a:rPr lang="en-US" sz="1800" b="0" i="0" u="none" strike="noStrike" cap="none" baseline="0" dirty="0"/>
              <a:t>In addition to looking at the scores, the provider will be discussing any concerns that the parent brings up or any concerns noted in Section 2 of the Information Summary page.</a:t>
            </a:r>
          </a:p>
          <a:p>
            <a:pPr marL="285750" marR="0" lvl="0" indent="-285750" algn="l" rtl="0">
              <a:spcBef>
                <a:spcPts val="0"/>
              </a:spcBef>
              <a:buSzPct val="25000"/>
              <a:buFont typeface="Arial" panose="020B0604020202020204" pitchFamily="34" charset="0"/>
              <a:buChar char="•"/>
            </a:pPr>
            <a:r>
              <a:rPr lang="en-US" sz="1800" b="0" i="0" u="none" strike="noStrike" cap="none" baseline="0" dirty="0"/>
              <a:t>The medical providers will be reviewing the results with the family and making recommendations and referrals if there is an area of concern.</a:t>
            </a:r>
          </a:p>
          <a:p>
            <a:pPr marL="285750" marR="0" lvl="0" indent="-285750" algn="l" rtl="0">
              <a:spcBef>
                <a:spcPts val="0"/>
              </a:spcBef>
              <a:buSzPct val="25000"/>
              <a:buFont typeface="Arial" panose="020B0604020202020204" pitchFamily="34" charset="0"/>
              <a:buChar char="•"/>
            </a:pPr>
            <a:r>
              <a:rPr lang="en-US" sz="1800" b="0" i="0" u="none" strike="noStrike" cap="none" baseline="0" dirty="0"/>
              <a:t>Note: We don’t recommend using words like “pass” and “fail” when reviewing screening results.</a:t>
            </a:r>
          </a:p>
        </p:txBody>
      </p:sp>
      <p:sp>
        <p:nvSpPr>
          <p:cNvPr id="374" name="Shape 374"/>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290564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a:spcBef>
                <a:spcPts val="0"/>
              </a:spcBef>
              <a:buNone/>
            </a:pPr>
            <a:endParaRPr dirty="0"/>
          </a:p>
        </p:txBody>
      </p:sp>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66064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When the same children were given both the ASQ-3 and the ASQ:SE-2, many children had concerns noted on the ASQ:SE-2 but their ASQ-3 did not show any areas of concern. Therefore, it is important to specifically screen for social-emotional needs.</a:t>
            </a:r>
          </a:p>
          <a:p>
            <a:r>
              <a:rPr lang="en-US" dirty="0"/>
              <a:t>Williams, M. E., Zamora, I., Akinsilo, O., Hickey Chen, A., &amp; Poulsen, M. K. (2018). Broad developmental screening misses young children with social-emotional needs. </a:t>
            </a:r>
            <a:r>
              <a:rPr lang="en-US" i="1" dirty="0"/>
              <a:t>Clinical Pediatrics, 57, </a:t>
            </a:r>
            <a:r>
              <a:rPr lang="en-US" i="0" dirty="0"/>
              <a:t>844-849.  </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25</a:t>
            </a:fld>
            <a:endParaRPr lang="en-US" dirty="0"/>
          </a:p>
        </p:txBody>
      </p:sp>
    </p:spTree>
    <p:extLst>
      <p:ext uri="{BB962C8B-B14F-4D97-AF65-F5344CB8AC3E}">
        <p14:creationId xmlns:p14="http://schemas.microsoft.com/office/powerpoint/2010/main" val="1436664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only one total score for the ASQ:SE-2 (unlike the ASQ-3, which has separate scores for the different domains).  </a:t>
            </a:r>
          </a:p>
          <a:p>
            <a:pPr marL="171450" indent="-171450">
              <a:buFont typeface="Arial" panose="020B0604020202020204" pitchFamily="34" charset="0"/>
              <a:buChar char="•"/>
            </a:pPr>
            <a:r>
              <a:rPr lang="en-US" dirty="0"/>
              <a:t>This slide shows the various areas that are covered in the ASQ:SE-2 questions. All questions are included in one total score.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26</a:t>
            </a:fld>
            <a:endParaRPr lang="en-US" dirty="0"/>
          </a:p>
        </p:txBody>
      </p:sp>
    </p:spTree>
    <p:extLst>
      <p:ext uri="{BB962C8B-B14F-4D97-AF65-F5344CB8AC3E}">
        <p14:creationId xmlns:p14="http://schemas.microsoft.com/office/powerpoint/2010/main" val="3157470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a:spcBef>
                <a:spcPts val="0"/>
              </a:spcBef>
              <a:buNone/>
            </a:pPr>
            <a:endParaRPr dirty="0"/>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97317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marL="171450" indent="-171450">
              <a:spcBef>
                <a:spcPts val="0"/>
              </a:spcBef>
              <a:buFont typeface="Arial" panose="020B0604020202020204" pitchFamily="34" charset="0"/>
              <a:buChar char="•"/>
            </a:pPr>
            <a:r>
              <a:rPr lang="en-US" dirty="0"/>
              <a:t>Note the placement of the responses receiving 0, 5 or 10 points varies depending on the question.</a:t>
            </a:r>
          </a:p>
          <a:p>
            <a:pPr marL="171450" indent="-171450">
              <a:spcBef>
                <a:spcPts val="0"/>
              </a:spcBef>
              <a:buFont typeface="Arial" panose="020B0604020202020204" pitchFamily="34" charset="0"/>
              <a:buChar char="•"/>
            </a:pPr>
            <a:r>
              <a:rPr lang="en-US" dirty="0"/>
              <a:t>For some questions, the first answer choice gets a score of “0,” and for others, the right-hand answer choice gets a score of “0.” </a:t>
            </a:r>
          </a:p>
          <a:p>
            <a:pPr marL="171450" indent="-171450">
              <a:spcBef>
                <a:spcPts val="0"/>
              </a:spcBef>
              <a:buFont typeface="Arial" panose="020B0604020202020204" pitchFamily="34" charset="0"/>
              <a:buChar char="•"/>
            </a:pPr>
            <a:r>
              <a:rPr lang="en-US" dirty="0"/>
              <a:t>Be sure to look at the small letters to determine what items </a:t>
            </a:r>
            <a:r>
              <a:rPr lang="en-US" dirty="0">
                <a:highlight>
                  <a:srgbClr val="FFFF00"/>
                </a:highlight>
              </a:rPr>
              <a:t>scored a five.</a:t>
            </a:r>
            <a:endParaRPr dirty="0">
              <a:highlight>
                <a:srgbClr val="FFFF00"/>
              </a:highlight>
            </a:endParaRPr>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55636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recommend putting a screen shot of a section of the ASQ:SE-2, showing a few sample answers, with </a:t>
            </a:r>
            <a:r>
              <a:rPr lang="en-US" dirty="0">
                <a:highlight>
                  <a:srgbClr val="FFFF00"/>
                </a:highlight>
              </a:rPr>
              <a:t>responses filled in.</a:t>
            </a:r>
          </a:p>
          <a:p>
            <a:pPr marL="171450" indent="-171450">
              <a:buFont typeface="Arial" panose="020B0604020202020204" pitchFamily="34" charset="0"/>
              <a:buChar char="•"/>
            </a:pPr>
            <a:r>
              <a:rPr lang="en-US" dirty="0">
                <a:highlight>
                  <a:srgbClr val="FFFF00"/>
                </a:highlight>
              </a:rPr>
              <a:t>Demonstrate that sometimes the “z” is the left hand answer, while other times, the “z” is the right hand answer.  </a:t>
            </a:r>
          </a:p>
          <a:p>
            <a:pPr marL="171450" indent="-171450">
              <a:buFont typeface="Arial" panose="020B0604020202020204" pitchFamily="34" charset="0"/>
              <a:buChar char="•"/>
            </a:pPr>
            <a:r>
              <a:rPr lang="en-US" dirty="0">
                <a:highlight>
                  <a:srgbClr val="FFFF00"/>
                </a:highlight>
              </a:rPr>
              <a:t>Go through the correct score for each item on the screen.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ighlight>
                  <a:srgbClr val="FFFF00"/>
                </a:highlight>
              </a:rPr>
              <a:t>NOTE: We did not include the screenshot here because it is copyrighted, but </a:t>
            </a:r>
            <a:r>
              <a:rPr lang="en-US" dirty="0"/>
              <a:t>if you purchased a site copy of the measure, you can provide it to your audience.</a:t>
            </a:r>
          </a:p>
          <a:p>
            <a:pPr marL="171450" indent="-171450">
              <a:buFont typeface="Arial" panose="020B0604020202020204" pitchFamily="34" charset="0"/>
              <a:buChar char="•"/>
            </a:pPr>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6D1356D5-A537-4BAB-BFC5-F302A101A0B2}" type="slidenum">
              <a:rPr lang="en-US" smtClean="0"/>
              <a:pPr/>
              <a:t>29</a:t>
            </a:fld>
            <a:endParaRPr lang="en-US" dirty="0"/>
          </a:p>
        </p:txBody>
      </p:sp>
    </p:spTree>
    <p:extLst>
      <p:ext uri="{BB962C8B-B14F-4D97-AF65-F5344CB8AC3E}">
        <p14:creationId xmlns:p14="http://schemas.microsoft.com/office/powerpoint/2010/main" val="54279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successful developmental screening initiative is a team effort. It’s important for everyone to know and play their part.</a:t>
            </a:r>
          </a:p>
          <a:p>
            <a:pPr marL="171450" indent="-171450">
              <a:buFont typeface="Arial" panose="020B0604020202020204" pitchFamily="34" charset="0"/>
              <a:buChar char="•"/>
            </a:pPr>
            <a:r>
              <a:rPr lang="en-US" dirty="0"/>
              <a:t>As we go through the workflow for our agency, notice the important role(s) that you will be asked to fill. </a:t>
            </a:r>
          </a:p>
          <a:p>
            <a:pPr marL="171450" indent="-171450">
              <a:buFont typeface="Arial" panose="020B0604020202020204" pitchFamily="34" charset="0"/>
              <a:buChar char="•"/>
            </a:pPr>
            <a:r>
              <a:rPr lang="en-US" dirty="0"/>
              <a:t>Each part of the workflow needs to go smoothly so that no children fall through the cracks.</a:t>
            </a:r>
          </a:p>
        </p:txBody>
      </p:sp>
      <p:sp>
        <p:nvSpPr>
          <p:cNvPr id="4" name="Slide Number Placeholder 3"/>
          <p:cNvSpPr>
            <a:spLocks noGrp="1"/>
          </p:cNvSpPr>
          <p:nvPr>
            <p:ph type="sldNum" sz="quarter" idx="10"/>
          </p:nvPr>
        </p:nvSpPr>
        <p:spPr/>
        <p:txBody>
          <a:bodyPr/>
          <a:lstStyle/>
          <a:p>
            <a:fld id="{6D1356D5-A537-4BAB-BFC5-F302A101A0B2}" type="slidenum">
              <a:rPr lang="en-US" smtClean="0"/>
              <a:pPr/>
              <a:t>3</a:t>
            </a:fld>
            <a:endParaRPr lang="en-US" dirty="0"/>
          </a:p>
        </p:txBody>
      </p:sp>
    </p:spTree>
    <p:extLst>
      <p:ext uri="{BB962C8B-B14F-4D97-AF65-F5344CB8AC3E}">
        <p14:creationId xmlns:p14="http://schemas.microsoft.com/office/powerpoint/2010/main" val="2299783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30</a:t>
            </a:fld>
            <a:endParaRPr lang="en-US" dirty="0"/>
          </a:p>
        </p:txBody>
      </p:sp>
    </p:spTree>
    <p:extLst>
      <p:ext uri="{BB962C8B-B14F-4D97-AF65-F5344CB8AC3E}">
        <p14:creationId xmlns:p14="http://schemas.microsoft.com/office/powerpoint/2010/main" val="570989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recommend putting a screen shot of an ASQ:SE-2 summary sheet, showing a score that is over the cutoff.  </a:t>
            </a:r>
          </a:p>
          <a:p>
            <a:pPr marL="171450" indent="-171450">
              <a:buFont typeface="Arial" panose="020B0604020202020204" pitchFamily="34" charset="0"/>
              <a:buChar char="•"/>
            </a:pPr>
            <a:r>
              <a:rPr lang="en-US" dirty="0"/>
              <a:t>Note that for the ASQ:SE-2, a higher score means a problem.  In contrast, for the ASQ-3, a lower score means a problem.  </a:t>
            </a:r>
          </a:p>
        </p:txBody>
      </p:sp>
      <p:sp>
        <p:nvSpPr>
          <p:cNvPr id="4" name="Slide Number Placeholder 3"/>
          <p:cNvSpPr>
            <a:spLocks noGrp="1"/>
          </p:cNvSpPr>
          <p:nvPr>
            <p:ph type="sldNum" sz="quarter" idx="10"/>
          </p:nvPr>
        </p:nvSpPr>
        <p:spPr/>
        <p:txBody>
          <a:bodyPr/>
          <a:lstStyle/>
          <a:p>
            <a:fld id="{6D1356D5-A537-4BAB-BFC5-F302A101A0B2}" type="slidenum">
              <a:rPr lang="en-US" smtClean="0"/>
              <a:pPr/>
              <a:t>31</a:t>
            </a:fld>
            <a:endParaRPr lang="en-US" dirty="0"/>
          </a:p>
        </p:txBody>
      </p:sp>
    </p:spTree>
    <p:extLst>
      <p:ext uri="{BB962C8B-B14F-4D97-AF65-F5344CB8AC3E}">
        <p14:creationId xmlns:p14="http://schemas.microsoft.com/office/powerpoint/2010/main" val="2165589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Note: The process for adjusting for omitted items is similar to what was done on the ASQ-3.</a:t>
            </a:r>
          </a:p>
        </p:txBody>
      </p:sp>
      <p:sp>
        <p:nvSpPr>
          <p:cNvPr id="4" name="Slide Number Placeholder 3"/>
          <p:cNvSpPr>
            <a:spLocks noGrp="1"/>
          </p:cNvSpPr>
          <p:nvPr>
            <p:ph type="sldNum" sz="quarter" idx="10"/>
          </p:nvPr>
        </p:nvSpPr>
        <p:spPr/>
        <p:txBody>
          <a:bodyPr/>
          <a:lstStyle/>
          <a:p>
            <a:fld id="{6D1356D5-A537-4BAB-BFC5-F302A101A0B2}" type="slidenum">
              <a:rPr lang="en-US" smtClean="0"/>
              <a:pPr/>
              <a:t>33</a:t>
            </a:fld>
            <a:endParaRPr lang="en-US" dirty="0"/>
          </a:p>
        </p:txBody>
      </p:sp>
    </p:spTree>
    <p:extLst>
      <p:ext uri="{BB962C8B-B14F-4D97-AF65-F5344CB8AC3E}">
        <p14:creationId xmlns:p14="http://schemas.microsoft.com/office/powerpoint/2010/main" val="3057696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1" name="Shape 501"/>
          <p:cNvSpPr txBox="1">
            <a:spLocks noGrp="1"/>
          </p:cNvSpPr>
          <p:nvPr>
            <p:ph type="body" idx="1"/>
          </p:nvPr>
        </p:nvSpPr>
        <p:spPr>
          <a:xfrm>
            <a:off x="701675" y="4416425"/>
            <a:ext cx="5607049" cy="2586696"/>
          </a:xfrm>
          <a:prstGeom prst="rect">
            <a:avLst/>
          </a:prstGeom>
          <a:noFill/>
          <a:ln>
            <a:noFill/>
          </a:ln>
        </p:spPr>
        <p:txBody>
          <a:bodyPr lIns="92825" tIns="46400" rIns="92825" bIns="46400" anchor="t" anchorCtr="0">
            <a:spAutoFit/>
          </a:bodyPr>
          <a:lstStyle/>
          <a:p>
            <a:pPr marL="0" marR="0" lvl="1" indent="0" algn="l" rtl="0">
              <a:spcBef>
                <a:spcPts val="0"/>
              </a:spcBef>
              <a:buSzPct val="25000"/>
              <a:buFont typeface="Arial"/>
              <a:buNone/>
            </a:pPr>
            <a:r>
              <a:rPr lang="en-US" sz="1800" b="0" i="0" u="none" strike="noStrike" cap="none" baseline="0" dirty="0"/>
              <a:t>In our trainings, we created a sample of an ASQ-3 and an ASQ:SE-2 for Miguel, age 10 months, the child who was introduced in the first slide.  </a:t>
            </a:r>
          </a:p>
          <a:p>
            <a:pPr marL="285750" marR="0" lvl="1" indent="-285750" algn="l" rtl="0">
              <a:spcBef>
                <a:spcPts val="0"/>
              </a:spcBef>
              <a:buSzPct val="25000"/>
              <a:buFont typeface="Arial" panose="020B0604020202020204" pitchFamily="34" charset="0"/>
              <a:buChar char="•"/>
            </a:pPr>
            <a:r>
              <a:rPr lang="en-US" sz="1800" b="0" i="0" u="none" strike="noStrike" cap="none" baseline="0" dirty="0"/>
              <a:t>Fill in the items as if the parent completed them.</a:t>
            </a:r>
          </a:p>
          <a:p>
            <a:pPr marL="285750" marR="0" lvl="1" indent="-285750" algn="l" rtl="0">
              <a:spcBef>
                <a:spcPts val="0"/>
              </a:spcBef>
              <a:buSzPct val="25000"/>
              <a:buFont typeface="Arial" panose="020B0604020202020204" pitchFamily="34" charset="0"/>
              <a:buChar char="•"/>
            </a:pPr>
            <a:r>
              <a:rPr lang="en-US" sz="1800" b="0" i="0" u="none" strike="noStrike" cap="none" baseline="0" dirty="0"/>
              <a:t>The audience then scores each item and completes the Summary pages for each measure. This is helpful as extra practice.   </a:t>
            </a:r>
          </a:p>
          <a:p>
            <a:pPr marL="285750" marR="0" lvl="1" indent="-285750" algn="l" rtl="0">
              <a:spcBef>
                <a:spcPts val="0"/>
              </a:spcBef>
              <a:buSzPct val="25000"/>
              <a:buFont typeface="Arial" panose="020B0604020202020204" pitchFamily="34" charset="0"/>
              <a:buChar char="•"/>
            </a:pPr>
            <a:r>
              <a:rPr lang="en-US" sz="1800" b="0" i="0" u="none" strike="noStrike" cap="none" baseline="0" dirty="0"/>
              <a:t>Some groups enjoy timing themselves to see how quickly they can score the ASQ. This helps illustrate that it is not a time-consuming activity.  </a:t>
            </a:r>
          </a:p>
        </p:txBody>
      </p:sp>
      <p:sp>
        <p:nvSpPr>
          <p:cNvPr id="502" name="Shape 502"/>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17565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81100" y="696913"/>
            <a:ext cx="4648200" cy="3486150"/>
          </a:xfrm>
          <a:ln/>
        </p:spPr>
      </p:sp>
      <p:sp>
        <p:nvSpPr>
          <p:cNvPr id="98307" name="Notes Placeholder 2"/>
          <p:cNvSpPr>
            <a:spLocks noGrp="1"/>
          </p:cNvSpPr>
          <p:nvPr>
            <p:ph type="body" idx="1"/>
          </p:nvPr>
        </p:nvSpPr>
        <p:spPr>
          <a:noFill/>
          <a:ln/>
        </p:spPr>
        <p:txBody>
          <a:bodyPr/>
          <a:lstStyle/>
          <a:p>
            <a:endParaRPr lang="en-US" dirty="0"/>
          </a:p>
        </p:txBody>
      </p:sp>
      <p:sp>
        <p:nvSpPr>
          <p:cNvPr id="98308" name="Slide Number Placeholder 3"/>
          <p:cNvSpPr>
            <a:spLocks noGrp="1"/>
          </p:cNvSpPr>
          <p:nvPr>
            <p:ph type="sldNum" sz="quarter" idx="5"/>
          </p:nvPr>
        </p:nvSpPr>
        <p:spPr>
          <a:noFill/>
        </p:spPr>
        <p:txBody>
          <a:bodyPr/>
          <a:lstStyle/>
          <a:p>
            <a:fld id="{F5D33EB6-88E2-6040-9698-7121C2953F5A}"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268459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1100" y="696913"/>
            <a:ext cx="4648200" cy="3486150"/>
          </a:xfrm>
          <a:ln/>
        </p:spPr>
      </p:sp>
      <p:sp>
        <p:nvSpPr>
          <p:cNvPr id="100355" name="Notes Placeholder 2"/>
          <p:cNvSpPr>
            <a:spLocks noGrp="1"/>
          </p:cNvSpPr>
          <p:nvPr>
            <p:ph type="body" idx="1"/>
          </p:nvPr>
        </p:nvSpPr>
        <p:spPr>
          <a:noFill/>
          <a:ln/>
        </p:spPr>
        <p:txBody>
          <a:bodyPr/>
          <a:lstStyle/>
          <a:p>
            <a:endParaRPr lang="en-US" dirty="0"/>
          </a:p>
        </p:txBody>
      </p:sp>
      <p:sp>
        <p:nvSpPr>
          <p:cNvPr id="100356" name="Slide Number Placeholder 3"/>
          <p:cNvSpPr>
            <a:spLocks noGrp="1"/>
          </p:cNvSpPr>
          <p:nvPr>
            <p:ph type="sldNum" sz="quarter" idx="5"/>
          </p:nvPr>
        </p:nvSpPr>
        <p:spPr>
          <a:noFill/>
        </p:spPr>
        <p:txBody>
          <a:bodyPr/>
          <a:lstStyle/>
          <a:p>
            <a:fld id="{EC7B96DD-9405-B64E-8FF4-222DB2299203}"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3392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81100" y="696913"/>
            <a:ext cx="4648200" cy="3486150"/>
          </a:xfrm>
          <a:ln/>
        </p:spPr>
      </p:sp>
      <p:sp>
        <p:nvSpPr>
          <p:cNvPr id="102403" name="Notes Placeholder 2"/>
          <p:cNvSpPr>
            <a:spLocks noGrp="1"/>
          </p:cNvSpPr>
          <p:nvPr>
            <p:ph type="body" idx="1"/>
          </p:nvPr>
        </p:nvSpPr>
        <p:spPr>
          <a:noFill/>
          <a:ln/>
        </p:spPr>
        <p:txBody>
          <a:bodyPr/>
          <a:lstStyle/>
          <a:p>
            <a:r>
              <a:rPr lang="en-US" dirty="0"/>
              <a:t>The paper that provided validation for the tool is:  </a:t>
            </a:r>
          </a:p>
          <a:p>
            <a:endParaRPr lang="en-US" dirty="0"/>
          </a:p>
          <a:p>
            <a:r>
              <a:rPr lang="en-US" dirty="0"/>
              <a:t>Robins, D. L., Casagrande, K., Barton, M., Chen, C. A., Dumont-Mathieu, T., &amp; Fein, D. (2013). Validation of the Modified Checklist for Autism in Toddlers, Revised with Follow-up (M-CHAT-R/F). </a:t>
            </a:r>
            <a:r>
              <a:rPr lang="en-US" i="1" dirty="0"/>
              <a:t>Pediatrics, </a:t>
            </a:r>
            <a:r>
              <a:rPr lang="en-US" i="0" dirty="0"/>
              <a:t>peds.2013-1813; DOI: https://doi.org/10.1542/peds.2013-1813. </a:t>
            </a:r>
            <a:endParaRPr lang="en-US" dirty="0"/>
          </a:p>
        </p:txBody>
      </p:sp>
      <p:sp>
        <p:nvSpPr>
          <p:cNvPr id="102404" name="Slide Number Placeholder 3"/>
          <p:cNvSpPr>
            <a:spLocks noGrp="1"/>
          </p:cNvSpPr>
          <p:nvPr>
            <p:ph type="sldNum" sz="quarter" idx="5"/>
          </p:nvPr>
        </p:nvSpPr>
        <p:spPr>
          <a:noFill/>
        </p:spPr>
        <p:txBody>
          <a:bodyPr/>
          <a:lstStyle/>
          <a:p>
            <a:fld id="{8A5F1DC4-5E30-6F40-8859-99295B15B149}" type="slidenum">
              <a:rPr lang="en-US">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2965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81100" y="696913"/>
            <a:ext cx="4648200" cy="3486150"/>
          </a:xfrm>
          <a:ln/>
        </p:spPr>
      </p:sp>
      <p:sp>
        <p:nvSpPr>
          <p:cNvPr id="1044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effectLst/>
              </a:rPr>
              <a:t>Weitlauf</a:t>
            </a:r>
            <a:r>
              <a:rPr lang="en-US" dirty="0">
                <a:effectLst/>
              </a:rPr>
              <a:t>, A. S., Vehorn, A. C., Stone, W. L., Fein, D., &amp; Warren, Z. E. (2015). Using the M-CHAT-R/F to Identify Developmental Concerns in a High-Risk 18-Month-Old Sibling Sample. </a:t>
            </a:r>
            <a:r>
              <a:rPr lang="en-US" i="1" dirty="0">
                <a:effectLst/>
              </a:rPr>
              <a:t>Journal of developmental and behavioral pediatrics : JDBP</a:t>
            </a:r>
            <a:r>
              <a:rPr lang="en-US" dirty="0">
                <a:effectLst/>
              </a:rPr>
              <a:t>, </a:t>
            </a:r>
            <a:r>
              <a:rPr lang="en-US" i="1" dirty="0">
                <a:effectLst/>
              </a:rPr>
              <a:t>36</a:t>
            </a:r>
            <a:r>
              <a:rPr lang="en-US" dirty="0">
                <a:effectLst/>
              </a:rPr>
              <a:t>(7), 497–502. doi:10.1097/DBP.0000000000000194</a:t>
            </a:r>
            <a:endParaRPr lang="en-US" dirty="0"/>
          </a:p>
          <a:p>
            <a:endParaRPr lang="en-US" dirty="0"/>
          </a:p>
        </p:txBody>
      </p:sp>
      <p:sp>
        <p:nvSpPr>
          <p:cNvPr id="104452" name="Slide Number Placeholder 3"/>
          <p:cNvSpPr>
            <a:spLocks noGrp="1"/>
          </p:cNvSpPr>
          <p:nvPr>
            <p:ph type="sldNum" sz="quarter" idx="5"/>
          </p:nvPr>
        </p:nvSpPr>
        <p:spPr>
          <a:noFill/>
        </p:spPr>
        <p:txBody>
          <a:bodyPr/>
          <a:lstStyle/>
          <a:p>
            <a:fld id="{9D5FF771-8482-E649-AA65-B54F0647657C}" type="slidenum">
              <a:rPr lang="en-US">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92278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a:xfrm>
            <a:off x="1181100" y="696913"/>
            <a:ext cx="4648200" cy="3486150"/>
          </a:xfrm>
          <a:ln/>
        </p:spPr>
      </p:sp>
      <p:sp>
        <p:nvSpPr>
          <p:cNvPr id="106499"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Pass out sample of the questionnaire.</a:t>
            </a:r>
          </a:p>
          <a:p>
            <a:pPr marL="171450" indent="-171450">
              <a:buFont typeface="Arial" panose="020B0604020202020204" pitchFamily="34" charset="0"/>
              <a:buChar char="•"/>
            </a:pPr>
            <a:r>
              <a:rPr lang="en-US" dirty="0"/>
              <a:t>For each item (except the three on the next slide), an answer of “no” is scored with 1 point.</a:t>
            </a:r>
          </a:p>
        </p:txBody>
      </p:sp>
      <p:sp>
        <p:nvSpPr>
          <p:cNvPr id="106500" name="Slide Number Placeholder 3"/>
          <p:cNvSpPr>
            <a:spLocks noGrp="1"/>
          </p:cNvSpPr>
          <p:nvPr>
            <p:ph type="sldNum" sz="quarter" idx="5"/>
          </p:nvPr>
        </p:nvSpPr>
        <p:spPr>
          <a:noFill/>
        </p:spPr>
        <p:txBody>
          <a:bodyPr/>
          <a:lstStyle/>
          <a:p>
            <a:fld id="{AAEC7B1C-2540-2B42-9197-0BA960BDBAD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489798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27643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81100" y="696913"/>
            <a:ext cx="4648200" cy="3486150"/>
          </a:xfrm>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defRPr/>
            </a:pPr>
            <a:r>
              <a:rPr lang="en-US" altLang="en-US" dirty="0">
                <a:latin typeface="Arial" charset="0"/>
                <a:ea typeface="ＭＳ Ｐゴシック" pitchFamily="34" charset="-128"/>
              </a:rPr>
              <a:t>This slide and the next one show a sample workflow and work roles for a sample family service agency. You should modify them to fit the workflow and roles for your agency. The idea is to provide some guidance to the audience about who will be responsible for what part of the screening process. Highlight the roles that fit the audience you are speaking to.</a:t>
            </a:r>
          </a:p>
          <a:p>
            <a:endParaRPr lang="en-US" altLang="en-US" dirty="0">
              <a:latin typeface="Arial" charset="0"/>
              <a:ea typeface="ＭＳ Ｐゴシック" pitchFamily="34" charset="-128"/>
            </a:endParaRPr>
          </a:p>
          <a:p>
            <a:r>
              <a:rPr lang="en-US" altLang="en-US" dirty="0">
                <a:latin typeface="Arial" charset="0"/>
                <a:ea typeface="ＭＳ Ｐゴシック" pitchFamily="34" charset="-128"/>
              </a:rPr>
              <a:t>Sample</a:t>
            </a:r>
            <a:r>
              <a:rPr lang="en-US" altLang="en-US" baseline="0" dirty="0">
                <a:latin typeface="Arial" charset="0"/>
                <a:ea typeface="ＭＳ Ｐゴシック" pitchFamily="34" charset="-128"/>
              </a:rPr>
              <a:t> Workflow Algorithm FSA</a:t>
            </a:r>
          </a:p>
          <a:p>
            <a:r>
              <a:rPr lang="en-US" altLang="en-US" dirty="0">
                <a:latin typeface="Arial" charset="0"/>
                <a:ea typeface="ＭＳ Ｐゴシック" pitchFamily="34" charset="-128"/>
              </a:rPr>
              <a:t>Educational</a:t>
            </a:r>
            <a:r>
              <a:rPr lang="en-US" altLang="en-US" baseline="0" dirty="0">
                <a:latin typeface="Arial" charset="0"/>
                <a:ea typeface="ＭＳ Ｐゴシック" pitchFamily="34" charset="-128"/>
              </a:rPr>
              <a:t> Staff (i.e., Child Developmental Specialists, Teachers, Home-Based Educators)</a:t>
            </a:r>
          </a:p>
          <a:p>
            <a:endParaRPr lang="en-US" altLang="en-US" dirty="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1918" indent="-284744" eaLnBrk="0" hangingPunct="0">
              <a:spcBef>
                <a:spcPct val="30000"/>
              </a:spcBef>
              <a:defRPr sz="1200">
                <a:solidFill>
                  <a:schemeClr val="tx1"/>
                </a:solidFill>
                <a:latin typeface="Arial" charset="0"/>
                <a:ea typeface="ＭＳ Ｐゴシック" pitchFamily="34" charset="-128"/>
              </a:defRPr>
            </a:lvl2pPr>
            <a:lvl3pPr marL="1142141" indent="-227795" eaLnBrk="0" hangingPunct="0">
              <a:spcBef>
                <a:spcPct val="30000"/>
              </a:spcBef>
              <a:defRPr sz="1200">
                <a:solidFill>
                  <a:schemeClr val="tx1"/>
                </a:solidFill>
                <a:latin typeface="Arial" charset="0"/>
                <a:ea typeface="ＭＳ Ｐゴシック" pitchFamily="34" charset="-128"/>
              </a:defRPr>
            </a:lvl3pPr>
            <a:lvl4pPr marL="1599313" indent="-227795" eaLnBrk="0" hangingPunct="0">
              <a:spcBef>
                <a:spcPct val="30000"/>
              </a:spcBef>
              <a:defRPr sz="1200">
                <a:solidFill>
                  <a:schemeClr val="tx1"/>
                </a:solidFill>
                <a:latin typeface="Arial" charset="0"/>
                <a:ea typeface="ＭＳ Ｐゴシック" pitchFamily="34" charset="-128"/>
              </a:defRPr>
            </a:lvl4pPr>
            <a:lvl5pPr marL="2056486" indent="-227795" eaLnBrk="0" hangingPunct="0">
              <a:spcBef>
                <a:spcPct val="30000"/>
              </a:spcBef>
              <a:defRPr sz="1200">
                <a:solidFill>
                  <a:schemeClr val="tx1"/>
                </a:solidFill>
                <a:latin typeface="Arial" charset="0"/>
                <a:ea typeface="ＭＳ Ｐゴシック" pitchFamily="34" charset="-128"/>
              </a:defRPr>
            </a:lvl5pPr>
            <a:lvl6pPr marL="2512077" indent="-227795" eaLnBrk="0" fontAlgn="base" hangingPunct="0">
              <a:spcBef>
                <a:spcPct val="30000"/>
              </a:spcBef>
              <a:spcAft>
                <a:spcPct val="0"/>
              </a:spcAft>
              <a:defRPr sz="1200">
                <a:solidFill>
                  <a:schemeClr val="tx1"/>
                </a:solidFill>
                <a:latin typeface="Arial" charset="0"/>
                <a:ea typeface="ＭＳ Ｐゴシック" pitchFamily="34" charset="-128"/>
              </a:defRPr>
            </a:lvl6pPr>
            <a:lvl7pPr marL="2967667" indent="-227795" eaLnBrk="0" fontAlgn="base" hangingPunct="0">
              <a:spcBef>
                <a:spcPct val="30000"/>
              </a:spcBef>
              <a:spcAft>
                <a:spcPct val="0"/>
              </a:spcAft>
              <a:defRPr sz="1200">
                <a:solidFill>
                  <a:schemeClr val="tx1"/>
                </a:solidFill>
                <a:latin typeface="Arial" charset="0"/>
                <a:ea typeface="ＭＳ Ｐゴシック" pitchFamily="34" charset="-128"/>
              </a:defRPr>
            </a:lvl7pPr>
            <a:lvl8pPr marL="3423258" indent="-227795" eaLnBrk="0" fontAlgn="base" hangingPunct="0">
              <a:spcBef>
                <a:spcPct val="30000"/>
              </a:spcBef>
              <a:spcAft>
                <a:spcPct val="0"/>
              </a:spcAft>
              <a:defRPr sz="1200">
                <a:solidFill>
                  <a:schemeClr val="tx1"/>
                </a:solidFill>
                <a:latin typeface="Arial" charset="0"/>
                <a:ea typeface="ＭＳ Ｐゴシック" pitchFamily="34" charset="-128"/>
              </a:defRPr>
            </a:lvl8pPr>
            <a:lvl9pPr marL="3878849" indent="-22779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088BB35-44B3-4826-8998-2898CFAFA8CD}" type="slidenum">
              <a:rPr lang="en-US" altLang="en-US" smtClean="0"/>
              <a:pPr eaLnBrk="1" hangingPunct="1">
                <a:spcBef>
                  <a:spcPct val="0"/>
                </a:spcBef>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871315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If applicable, pass out the follow-up interview guide for the M-CHAT-R, and practice going through the decision tree.</a:t>
            </a:r>
            <a:r>
              <a:rPr lang="en-US" baseline="0" dirty="0"/>
              <a:t> This will be dependent on who is scoring, interpreting, and/or providing referrals.</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43</a:t>
            </a:fld>
            <a:endParaRPr lang="en-US" dirty="0"/>
          </a:p>
        </p:txBody>
      </p:sp>
    </p:spTree>
    <p:extLst>
      <p:ext uri="{BB962C8B-B14F-4D97-AF65-F5344CB8AC3E}">
        <p14:creationId xmlns:p14="http://schemas.microsoft.com/office/powerpoint/2010/main" val="1967511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Complete a sample M-CHAT-R.  Be sure to score a “high risk” response for one of the reverse items, so the audience will have practice catching the reverse scored items. </a:t>
            </a:r>
          </a:p>
          <a:p>
            <a:pPr marL="171450" indent="-171450">
              <a:buFont typeface="Arial" panose="020B0604020202020204" pitchFamily="34" charset="0"/>
              <a:buChar char="•"/>
            </a:pPr>
            <a:r>
              <a:rPr lang="en-US" dirty="0"/>
              <a:t>Have each participant score the measure and then share the correct score.  </a:t>
            </a:r>
          </a:p>
          <a:p>
            <a:pPr marL="171450" indent="-171450">
              <a:buFont typeface="Arial" panose="020B0604020202020204" pitchFamily="34" charset="0"/>
              <a:buChar char="•"/>
            </a:pPr>
            <a:r>
              <a:rPr lang="en-US" dirty="0"/>
              <a:t>Discuss any questions to ensure everyone understands how to score.</a:t>
            </a:r>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722758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a:spcBef>
                <a:spcPts val="0"/>
              </a:spcBef>
              <a:buNone/>
            </a:pPr>
            <a:endParaRPr dirty="0"/>
          </a:p>
        </p:txBody>
      </p:sp>
      <p:sp>
        <p:nvSpPr>
          <p:cNvPr id="522" name="Shape 5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502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defRPr/>
            </a:pPr>
            <a:r>
              <a:rPr lang="en-US" altLang="en-US" dirty="0">
                <a:latin typeface="Arial" charset="0"/>
                <a:ea typeface="ＭＳ Ｐゴシック" pitchFamily="34" charset="-128"/>
              </a:rPr>
              <a:t>This is a continuation of the previous slide, showing the rest of the workflow. </a:t>
            </a:r>
          </a:p>
          <a:p>
            <a:endParaRPr lang="en-US" altLang="en-US" dirty="0">
              <a:latin typeface="Arial" charset="0"/>
              <a:ea typeface="ＭＳ Ｐゴシック"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1918" indent="-284744" eaLnBrk="0" hangingPunct="0">
              <a:spcBef>
                <a:spcPct val="30000"/>
              </a:spcBef>
              <a:defRPr sz="1200">
                <a:solidFill>
                  <a:schemeClr val="tx1"/>
                </a:solidFill>
                <a:latin typeface="Arial" charset="0"/>
                <a:ea typeface="ＭＳ Ｐゴシック" pitchFamily="34" charset="-128"/>
              </a:defRPr>
            </a:lvl2pPr>
            <a:lvl3pPr marL="1142141" indent="-227795" eaLnBrk="0" hangingPunct="0">
              <a:spcBef>
                <a:spcPct val="30000"/>
              </a:spcBef>
              <a:defRPr sz="1200">
                <a:solidFill>
                  <a:schemeClr val="tx1"/>
                </a:solidFill>
                <a:latin typeface="Arial" charset="0"/>
                <a:ea typeface="ＭＳ Ｐゴシック" pitchFamily="34" charset="-128"/>
              </a:defRPr>
            </a:lvl3pPr>
            <a:lvl4pPr marL="1599313" indent="-227795" eaLnBrk="0" hangingPunct="0">
              <a:spcBef>
                <a:spcPct val="30000"/>
              </a:spcBef>
              <a:defRPr sz="1200">
                <a:solidFill>
                  <a:schemeClr val="tx1"/>
                </a:solidFill>
                <a:latin typeface="Arial" charset="0"/>
                <a:ea typeface="ＭＳ Ｐゴシック" pitchFamily="34" charset="-128"/>
              </a:defRPr>
            </a:lvl4pPr>
            <a:lvl5pPr marL="2056486" indent="-227795" eaLnBrk="0" hangingPunct="0">
              <a:spcBef>
                <a:spcPct val="30000"/>
              </a:spcBef>
              <a:defRPr sz="1200">
                <a:solidFill>
                  <a:schemeClr val="tx1"/>
                </a:solidFill>
                <a:latin typeface="Arial" charset="0"/>
                <a:ea typeface="ＭＳ Ｐゴシック" pitchFamily="34" charset="-128"/>
              </a:defRPr>
            </a:lvl5pPr>
            <a:lvl6pPr marL="2512077" indent="-227795" eaLnBrk="0" fontAlgn="base" hangingPunct="0">
              <a:spcBef>
                <a:spcPct val="30000"/>
              </a:spcBef>
              <a:spcAft>
                <a:spcPct val="0"/>
              </a:spcAft>
              <a:defRPr sz="1200">
                <a:solidFill>
                  <a:schemeClr val="tx1"/>
                </a:solidFill>
                <a:latin typeface="Arial" charset="0"/>
                <a:ea typeface="ＭＳ Ｐゴシック" pitchFamily="34" charset="-128"/>
              </a:defRPr>
            </a:lvl6pPr>
            <a:lvl7pPr marL="2967667" indent="-227795" eaLnBrk="0" fontAlgn="base" hangingPunct="0">
              <a:spcBef>
                <a:spcPct val="30000"/>
              </a:spcBef>
              <a:spcAft>
                <a:spcPct val="0"/>
              </a:spcAft>
              <a:defRPr sz="1200">
                <a:solidFill>
                  <a:schemeClr val="tx1"/>
                </a:solidFill>
                <a:latin typeface="Arial" charset="0"/>
                <a:ea typeface="ＭＳ Ｐゴシック" pitchFamily="34" charset="-128"/>
              </a:defRPr>
            </a:lvl7pPr>
            <a:lvl8pPr marL="3423258" indent="-227795" eaLnBrk="0" fontAlgn="base" hangingPunct="0">
              <a:spcBef>
                <a:spcPct val="30000"/>
              </a:spcBef>
              <a:spcAft>
                <a:spcPct val="0"/>
              </a:spcAft>
              <a:defRPr sz="1200">
                <a:solidFill>
                  <a:schemeClr val="tx1"/>
                </a:solidFill>
                <a:latin typeface="Arial" charset="0"/>
                <a:ea typeface="ＭＳ Ｐゴシック" pitchFamily="34" charset="-128"/>
              </a:defRPr>
            </a:lvl8pPr>
            <a:lvl9pPr marL="3878849" indent="-22779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23BC5C-8241-4B41-847F-E31E73568031}" type="slidenum">
              <a:rPr lang="en-US" altLang="en-US" smtClean="0"/>
              <a:pPr eaLnBrk="1" hangingPunct="1">
                <a:spcBef>
                  <a:spcPct val="0"/>
                </a:spcBef>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0" marR="0" lvl="0" indent="0" algn="l" rtl="0">
              <a:spcBef>
                <a:spcPts val="0"/>
              </a:spcBef>
              <a:buSzPct val="25000"/>
              <a:buFont typeface="Arial"/>
              <a:buNone/>
            </a:pPr>
            <a:r>
              <a:rPr lang="en-US" sz="1800" b="0" i="0" u="none" strike="noStrike" cap="none" baseline="0" dirty="0"/>
              <a:t>Often a home-based educator or developmental specialist will be the one asking the parent to complete the screening measure(s). It is important to convey to the parents that: </a:t>
            </a:r>
          </a:p>
          <a:p>
            <a:pPr marL="342900" marR="0" lvl="0" indent="-342900" algn="l" rtl="0">
              <a:spcBef>
                <a:spcPts val="0"/>
              </a:spcBef>
              <a:buSzPct val="25000"/>
              <a:buFont typeface="+mj-lt"/>
              <a:buAutoNum type="arabicPeriod"/>
            </a:pPr>
            <a:r>
              <a:rPr lang="en-US" sz="1800" b="0" i="0" u="none" strike="noStrike" cap="none" baseline="0" dirty="0"/>
              <a:t>All clients are asked to complete these screening measures at intake and follow-up (every 6 months); </a:t>
            </a:r>
          </a:p>
          <a:p>
            <a:pPr marL="342900" marR="0" lvl="0" indent="-342900" algn="l" rtl="0">
              <a:spcBef>
                <a:spcPts val="0"/>
              </a:spcBef>
              <a:buSzPct val="25000"/>
              <a:buFont typeface="+mj-lt"/>
              <a:buAutoNum type="arabicPeriod"/>
            </a:pPr>
            <a:r>
              <a:rPr lang="en-US" sz="1800" b="0" i="0" u="none" strike="noStrike" cap="none" baseline="0" dirty="0"/>
              <a:t>Measures will help to understand how their child is developing; </a:t>
            </a:r>
          </a:p>
          <a:p>
            <a:pPr marL="342900" marR="0" lvl="0" indent="-342900" algn="l" rtl="0">
              <a:spcBef>
                <a:spcPts val="0"/>
              </a:spcBef>
              <a:buSzPct val="25000"/>
              <a:buFont typeface="+mj-lt"/>
              <a:buAutoNum type="arabicPeriod"/>
            </a:pPr>
            <a:r>
              <a:rPr lang="en-US" sz="1800" b="0" i="0" u="none" strike="noStrike" cap="none" baseline="0" dirty="0"/>
              <a:t>The measures cover a range of ages, so we don’t expect that your child is doing all of these skills yet; </a:t>
            </a:r>
          </a:p>
          <a:p>
            <a:pPr marL="342900" marR="0" lvl="0" indent="-342900" algn="l" rtl="0">
              <a:spcBef>
                <a:spcPts val="0"/>
              </a:spcBef>
              <a:buSzPct val="25000"/>
              <a:buFont typeface="+mj-lt"/>
              <a:buAutoNum type="arabicPeriod"/>
            </a:pPr>
            <a:r>
              <a:rPr lang="en-US" sz="1800" b="0" i="0" u="none" strike="noStrike" cap="none" baseline="0" dirty="0"/>
              <a:t>If you don’t know the answer to a question, you can try out the skills, make your best guess, and ask about that item; </a:t>
            </a:r>
          </a:p>
          <a:p>
            <a:pPr marL="342900" marR="0" lvl="0" indent="-342900" algn="l" rtl="0">
              <a:spcBef>
                <a:spcPts val="0"/>
              </a:spcBef>
              <a:buSzPct val="25000"/>
              <a:buFont typeface="+mj-lt"/>
              <a:buAutoNum type="arabicPeriod"/>
            </a:pPr>
            <a:r>
              <a:rPr lang="en-US" sz="1800" b="0" i="0" u="none" strike="noStrike" cap="none" baseline="0" dirty="0"/>
              <a:t>You will have an opportunity to review the results of the questionnaire. Be sure to ask any questions that come up about your child’s development.</a:t>
            </a:r>
          </a:p>
        </p:txBody>
      </p:sp>
      <p:sp>
        <p:nvSpPr>
          <p:cNvPr id="135" name="Shape 135"/>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59720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Customize this slide to fit your agency’s procedures. </a:t>
            </a:r>
          </a:p>
          <a:p>
            <a:pPr marL="171450" indent="-171450">
              <a:buFont typeface="Arial" panose="020B0604020202020204" pitchFamily="34" charset="0"/>
              <a:buChar char="•"/>
            </a:pPr>
            <a:r>
              <a:rPr lang="en-US" dirty="0"/>
              <a:t>This example includes the documents used by one</a:t>
            </a:r>
            <a:r>
              <a:rPr lang="en-US" baseline="0" dirty="0"/>
              <a:t> of our </a:t>
            </a:r>
            <a:r>
              <a:rPr lang="en-US" dirty="0"/>
              <a:t>pilot</a:t>
            </a:r>
            <a:r>
              <a:rPr lang="en-US" baseline="0" dirty="0"/>
              <a:t> agencies</a:t>
            </a:r>
            <a:r>
              <a:rPr lang="en-US" dirty="0"/>
              <a:t>. In this agency, the</a:t>
            </a:r>
            <a:r>
              <a:rPr lang="en-US" baseline="0" dirty="0"/>
              <a:t> case manager and educational staff prepared and utilized the above documents</a:t>
            </a:r>
            <a:r>
              <a:rPr lang="en-US" dirty="0"/>
              <a:t>.  </a:t>
            </a:r>
          </a:p>
        </p:txBody>
      </p:sp>
      <p:sp>
        <p:nvSpPr>
          <p:cNvPr id="4" name="Slide Number Placeholder 3"/>
          <p:cNvSpPr>
            <a:spLocks noGrp="1"/>
          </p:cNvSpPr>
          <p:nvPr>
            <p:ph type="sldNum" sz="quarter" idx="10"/>
          </p:nvPr>
        </p:nvSpPr>
        <p:spPr/>
        <p:txBody>
          <a:bodyPr/>
          <a:lstStyle/>
          <a:p>
            <a:fld id="{6D1356D5-A537-4BAB-BFC5-F302A101A0B2}" type="slidenum">
              <a:rPr lang="en-US" smtClean="0"/>
              <a:pPr/>
              <a:t>7</a:t>
            </a:fld>
            <a:endParaRPr lang="en-US" dirty="0"/>
          </a:p>
        </p:txBody>
      </p:sp>
    </p:spTree>
    <p:extLst>
      <p:ext uri="{BB962C8B-B14F-4D97-AF65-F5344CB8AC3E}">
        <p14:creationId xmlns:p14="http://schemas.microsoft.com/office/powerpoint/2010/main" val="93054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 name="Shape 222"/>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285750" marR="0" lvl="0" indent="-285750" algn="l" rtl="0">
              <a:spcBef>
                <a:spcPts val="0"/>
              </a:spcBef>
              <a:buSzPct val="25000"/>
              <a:buFont typeface="Arial" panose="020B0604020202020204" pitchFamily="34" charset="0"/>
              <a:buChar char="•"/>
            </a:pPr>
            <a:r>
              <a:rPr lang="en-US" sz="1800" b="0" i="0" u="none" strike="noStrike" cap="none" baseline="0" dirty="0"/>
              <a:t>ASQ materials are copyrighted. If you plan to train staff in the use of the ASQ-3 tool, your agency will need to purchase the materials for the measure.  </a:t>
            </a:r>
          </a:p>
          <a:p>
            <a:pPr marL="285750" marR="0" lvl="0" indent="-285750" algn="l" rtl="0">
              <a:spcBef>
                <a:spcPts val="0"/>
              </a:spcBef>
              <a:buSzPct val="25000"/>
              <a:buFont typeface="Arial" panose="020B0604020202020204" pitchFamily="34" charset="0"/>
              <a:buChar char="•"/>
            </a:pPr>
            <a:r>
              <a:rPr lang="en-US" sz="1800" b="0" i="0" u="none" strike="noStrike" cap="none" baseline="0" dirty="0"/>
              <a:t>Purchasing a site license, for example, will allow you to print out measures as needed for use in training staff.</a:t>
            </a:r>
          </a:p>
        </p:txBody>
      </p:sp>
      <p:sp>
        <p:nvSpPr>
          <p:cNvPr id="223" name="Shape 223"/>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345321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701675" y="4416425"/>
            <a:ext cx="5607049" cy="4183061"/>
          </a:xfrm>
          <a:prstGeom prst="rect">
            <a:avLst/>
          </a:prstGeom>
          <a:noFill/>
          <a:ln>
            <a:noFill/>
          </a:ln>
        </p:spPr>
        <p:txBody>
          <a:bodyPr lIns="92825" tIns="46400" rIns="92825" bIns="46400" anchor="t" anchorCtr="0">
            <a:spAutoFit/>
          </a:bodyPr>
          <a:lstStyle/>
          <a:p>
            <a:pPr marL="0" marR="0" lvl="0" indent="0" algn="l" rtl="0">
              <a:spcBef>
                <a:spcPts val="0"/>
              </a:spcBef>
              <a:buSzPct val="25000"/>
              <a:buFont typeface="Arial"/>
              <a:buNone/>
            </a:pPr>
            <a:endParaRPr lang="en-US" sz="1800" b="0" i="0" u="none" strike="noStrike" cap="none" baseline="0" dirty="0"/>
          </a:p>
        </p:txBody>
      </p:sp>
      <p:sp>
        <p:nvSpPr>
          <p:cNvPr id="231" name="Shape 231"/>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2348551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2C3A56-5902-488E-B896-9108299367A8}"/>
              </a:ext>
            </a:extLst>
          </p:cNvPr>
          <p:cNvSpPr>
            <a:spLocks noGrp="1"/>
          </p:cNvSpPr>
          <p:nvPr>
            <p:ph type="dt" sz="half" idx="10"/>
          </p:nvPr>
        </p:nvSpPr>
        <p:spPr/>
        <p:txBody>
          <a:bodyPr/>
          <a:lstStyle/>
          <a:p>
            <a:fld id="{F2F6029D-D192-49B7-8246-DA825E7B33A7}" type="datetime1">
              <a:rPr lang="en-US" smtClean="0"/>
              <a:pPr/>
              <a:t>2/12/2021</a:t>
            </a:fld>
            <a:endParaRPr lang="en-US" dirty="0"/>
          </a:p>
        </p:txBody>
      </p:sp>
      <p:sp>
        <p:nvSpPr>
          <p:cNvPr id="5" name="Footer Placeholder 4">
            <a:extLst>
              <a:ext uri="{FF2B5EF4-FFF2-40B4-BE49-F238E27FC236}">
                <a16:creationId xmlns:a16="http://schemas.microsoft.com/office/drawing/2014/main" id="{DB39B8BE-4B6B-4D03-BB4F-120E7F251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067175-A92E-423A-92F5-1909EF5528E5}"/>
              </a:ext>
            </a:extLst>
          </p:cNvPr>
          <p:cNvSpPr>
            <a:spLocks noGrp="1"/>
          </p:cNvSpPr>
          <p:nvPr>
            <p:ph type="sldNum" sz="quarter" idx="12"/>
          </p:nvPr>
        </p:nvSpPr>
        <p:spPr/>
        <p:txBody>
          <a:bodyPr/>
          <a:lstStyle/>
          <a:p>
            <a:fld id="{C0D807CB-5B1A-418C-A20A-893A08BAD7BC}" type="slidenum">
              <a:rPr lang="en-US" smtClean="0"/>
              <a:pPr/>
              <a:t>‹#›</a:t>
            </a:fld>
            <a:endParaRPr lang="en-US" dirty="0"/>
          </a:p>
        </p:txBody>
      </p:sp>
      <p:sp>
        <p:nvSpPr>
          <p:cNvPr id="7" name="Rectangle 6"/>
          <p:cNvSpPr/>
          <p:nvPr userDrawn="1"/>
        </p:nvSpPr>
        <p:spPr>
          <a:xfrm>
            <a:off x="0" y="0"/>
            <a:ext cx="5638800" cy="5780905"/>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1" y="5877013"/>
            <a:ext cx="3886200" cy="98098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9" name="Group 8"/>
          <p:cNvGrpSpPr/>
          <p:nvPr userDrawn="1"/>
        </p:nvGrpSpPr>
        <p:grpSpPr>
          <a:xfrm>
            <a:off x="123998" y="6188817"/>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3" name="Rectangle 12"/>
          <p:cNvSpPr/>
          <p:nvPr userDrawn="1"/>
        </p:nvSpPr>
        <p:spPr>
          <a:xfrm>
            <a:off x="712572" y="6181636"/>
            <a:ext cx="3097428" cy="600164"/>
          </a:xfrm>
          <a:prstGeom prst="rect">
            <a:avLst/>
          </a:prstGeom>
          <a:noFill/>
        </p:spPr>
        <p:txBody>
          <a:bodyPr wrap="square">
            <a:spAutoFit/>
          </a:bodyPr>
          <a:lstStyle/>
          <a:p>
            <a:pPr algn="l">
              <a:lnSpc>
                <a:spcPct val="100000"/>
              </a:lnSpc>
            </a:pPr>
            <a:r>
              <a:rPr lang="en-US" sz="1100" b="1" i="0" kern="1200" dirty="0">
                <a:solidFill>
                  <a:srgbClr val="E4A37F"/>
                </a:solidFill>
                <a:latin typeface="Arial"/>
                <a:ea typeface="+mn-ea"/>
                <a:cs typeface="Arial"/>
              </a:rPr>
              <a:t>EARLY SCREENING, BETTER OUTCOMES:</a:t>
            </a:r>
          </a:p>
          <a:p>
            <a:pPr rtl="0"/>
            <a:r>
              <a:rPr lang="en-US" sz="1100" b="1" i="0" u="none" strike="noStrike" kern="1200" baseline="0" dirty="0">
                <a:solidFill>
                  <a:srgbClr val="FFFFFF"/>
                </a:solidFill>
                <a:latin typeface="Arial"/>
                <a:ea typeface="+mn-ea"/>
                <a:cs typeface="Arial"/>
              </a:rPr>
              <a:t>Developmental Screening &amp; Referral Toolkit for Family Serving Agencies</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31630" t="-1" r="29528" b="556"/>
          <a:stretch/>
        </p:blipFill>
        <p:spPr>
          <a:xfrm>
            <a:off x="5760065" y="-34214"/>
            <a:ext cx="3415070" cy="5818859"/>
          </a:xfrm>
          <a:prstGeom prst="rect">
            <a:avLst/>
          </a:prstGeom>
        </p:spPr>
      </p:pic>
      <p:grpSp>
        <p:nvGrpSpPr>
          <p:cNvPr id="15" name="Group 14"/>
          <p:cNvGrpSpPr/>
          <p:nvPr userDrawn="1"/>
        </p:nvGrpSpPr>
        <p:grpSpPr>
          <a:xfrm>
            <a:off x="3886200" y="5882278"/>
            <a:ext cx="5105400" cy="899522"/>
            <a:chOff x="3886200" y="5882278"/>
            <a:chExt cx="5105400" cy="899522"/>
          </a:xfrm>
        </p:grpSpPr>
        <p:pic>
          <p:nvPicPr>
            <p:cNvPr id="16" name="Picture 15" descr="F5LA_Logo_color-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6200" y="5882278"/>
              <a:ext cx="1397958" cy="899522"/>
            </a:xfrm>
            <a:prstGeom prst="rect">
              <a:avLst/>
            </a:prstGeom>
          </p:spPr>
        </p:pic>
        <p:pic>
          <p:nvPicPr>
            <p:cNvPr id="17" name="Picture 16" descr="CHLA Butterfly Logo®_No Tag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18730" y="6108752"/>
              <a:ext cx="1174403" cy="474808"/>
            </a:xfrm>
            <a:prstGeom prst="rect">
              <a:avLst/>
            </a:prstGeom>
          </p:spPr>
        </p:pic>
        <p:pic>
          <p:nvPicPr>
            <p:cNvPr id="18" name="Picture 17" descr="Allies For Every Child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9400" y="6055945"/>
              <a:ext cx="1058426" cy="557593"/>
            </a:xfrm>
            <a:prstGeom prst="rect">
              <a:avLst/>
            </a:prstGeom>
          </p:spPr>
        </p:pic>
        <p:pic>
          <p:nvPicPr>
            <p:cNvPr id="19" name="Picture 18" descr="FoothillFamily_Logo_Vert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8089" y="5940490"/>
              <a:ext cx="1183511" cy="652861"/>
            </a:xfrm>
            <a:prstGeom prst="rect">
              <a:avLst/>
            </a:prstGeom>
          </p:spPr>
        </p:pic>
      </p:grpSp>
    </p:spTree>
    <p:extLst>
      <p:ext uri="{BB962C8B-B14F-4D97-AF65-F5344CB8AC3E}">
        <p14:creationId xmlns:p14="http://schemas.microsoft.com/office/powerpoint/2010/main" val="273952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2/12/2021</a:t>
            </a:fld>
            <a:endParaRPr lang="en-US" dirty="0"/>
          </a:p>
        </p:txBody>
      </p:sp>
      <p:sp>
        <p:nvSpPr>
          <p:cNvPr id="5" name="Footer Placeholder 4">
            <a:extLst>
              <a:ext uri="{FF2B5EF4-FFF2-40B4-BE49-F238E27FC236}">
                <a16:creationId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2831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9BC2D-CCBD-4F86-ACBB-2E1A548C938D}"/>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94BBA-CFEA-4EEE-BD38-40FE603BD9A4}"/>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2/12/2021</a:t>
            </a:fld>
            <a:endParaRPr lang="en-US" dirty="0"/>
          </a:p>
        </p:txBody>
      </p:sp>
      <p:sp>
        <p:nvSpPr>
          <p:cNvPr id="5" name="Footer Placeholder 4">
            <a:extLst>
              <a:ext uri="{FF2B5EF4-FFF2-40B4-BE49-F238E27FC236}">
                <a16:creationId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2855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9FBA-E0BC-490E-8C0E-D13DE8F89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62829-D4C3-40AC-86FB-4FDCC7F442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BE629-1F3F-44B0-8EC8-A965BCF43DBE}"/>
              </a:ext>
            </a:extLst>
          </p:cNvPr>
          <p:cNvSpPr>
            <a:spLocks noGrp="1"/>
          </p:cNvSpPr>
          <p:nvPr>
            <p:ph type="dt" sz="half" idx="10"/>
          </p:nvPr>
        </p:nvSpPr>
        <p:spPr/>
        <p:txBody>
          <a:bodyPr/>
          <a:lstStyle/>
          <a:p>
            <a:fld id="{1012E161-FB99-44EB-B0D8-4A4079EF250F}" type="datetime1">
              <a:rPr lang="en-US" smtClean="0"/>
              <a:pPr/>
              <a:t>2/12/2021</a:t>
            </a:fld>
            <a:endParaRPr lang="en-US" dirty="0"/>
          </a:p>
        </p:txBody>
      </p:sp>
      <p:sp>
        <p:nvSpPr>
          <p:cNvPr id="5"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3D434D-AD74-4624-A73C-4D6DCA574447}"/>
              </a:ext>
            </a:extLst>
          </p:cNvPr>
          <p:cNvSpPr>
            <a:spLocks noGrp="1"/>
          </p:cNvSpPr>
          <p:nvPr>
            <p:ph type="sldNum" sz="quarter" idx="12"/>
          </p:nvPr>
        </p:nvSpPr>
        <p:spPr>
          <a:xfrm>
            <a:off x="7080250" y="5959475"/>
            <a:ext cx="2057400" cy="365125"/>
          </a:xfrm>
        </p:spPr>
        <p:txBody>
          <a:bodyPr/>
          <a:lstStyle>
            <a:lvl1pPr>
              <a:defRPr>
                <a:latin typeface="Arial"/>
                <a:cs typeface="Arial"/>
              </a:defRPr>
            </a:lvl1pPr>
          </a:lstStyle>
          <a:p>
            <a:fld id="{C0D807CB-5B1A-418C-A20A-893A08BAD7BC}" type="slidenum">
              <a:rPr lang="en-US" smtClean="0"/>
              <a:pPr/>
              <a:t>‹#›</a:t>
            </a:fld>
            <a:endParaRPr lang="en-US" dirty="0"/>
          </a:p>
        </p:txBody>
      </p:sp>
      <p:sp>
        <p:nvSpPr>
          <p:cNvPr id="7" name="Rectangle 6"/>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9" name="Group 8"/>
          <p:cNvGrpSpPr/>
          <p:nvPr userDrawn="1"/>
        </p:nvGrpSpPr>
        <p:grpSpPr>
          <a:xfrm rot="10800000">
            <a:off x="8551791" y="76201"/>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3" name="Group 12"/>
          <p:cNvGrpSpPr/>
          <p:nvPr userDrawn="1"/>
        </p:nvGrpSpPr>
        <p:grpSpPr>
          <a:xfrm>
            <a:off x="76201" y="6468533"/>
            <a:ext cx="314243" cy="313267"/>
            <a:chOff x="76200" y="6199660"/>
            <a:chExt cx="516009" cy="514407"/>
          </a:xfrm>
        </p:grpSpPr>
        <p:sp>
          <p:nvSpPr>
            <p:cNvPr id="14" name="Rectangle 13"/>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7" name="Group 16"/>
          <p:cNvGrpSpPr/>
          <p:nvPr userDrawn="1"/>
        </p:nvGrpSpPr>
        <p:grpSpPr>
          <a:xfrm>
            <a:off x="5334000" y="6324600"/>
            <a:ext cx="3733800" cy="535541"/>
            <a:chOff x="4399807" y="5378796"/>
            <a:chExt cx="4591793" cy="658603"/>
          </a:xfrm>
        </p:grpSpPr>
        <p:pic>
          <p:nvPicPr>
            <p:cNvPr id="18" name="Picture 17" descr="F5LA_Logo_color-20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19" name="Picture 18" descr="CHLA Butterfly Logo®_No Tag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0" name="Picture 19" descr="Allies For Every Child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1" name="Picture 20" descr="FoothillFamily_Logo_Vert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263148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661-02F7-4310-842A-25057A780E53}"/>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27F102-F8B3-49E2-A4F2-E9C295B9C5F0}"/>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2/12/2021</a:t>
            </a:fld>
            <a:endParaRPr lang="en-US" dirty="0"/>
          </a:p>
        </p:txBody>
      </p:sp>
      <p:sp>
        <p:nvSpPr>
          <p:cNvPr id="5" name="Footer Placeholder 4">
            <a:extLst>
              <a:ext uri="{FF2B5EF4-FFF2-40B4-BE49-F238E27FC236}">
                <a16:creationId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36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2/12/2021</a:t>
            </a:fld>
            <a:endParaRPr lang="en-US" dirty="0"/>
          </a:p>
        </p:txBody>
      </p:sp>
      <p:sp>
        <p:nvSpPr>
          <p:cNvPr id="6" name="Footer Placeholder 5">
            <a:extLst>
              <a:ext uri="{FF2B5EF4-FFF2-40B4-BE49-F238E27FC236}">
                <a16:creationId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2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640E-3DA1-4319-8426-931AAF5B932C}"/>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7CE1E-372D-48D1-9208-3EE06352B26E}"/>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923EE70-390F-47D8-8D2D-BD5427153F0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2/12/2021</a:t>
            </a:fld>
            <a:endParaRPr lang="en-US" dirty="0"/>
          </a:p>
        </p:txBody>
      </p:sp>
      <p:sp>
        <p:nvSpPr>
          <p:cNvPr id="8" name="Footer Placeholder 7">
            <a:extLst>
              <a:ext uri="{FF2B5EF4-FFF2-40B4-BE49-F238E27FC236}">
                <a16:creationId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1885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2/12/2021</a:t>
            </a:fld>
            <a:endParaRPr lang="en-US" dirty="0"/>
          </a:p>
        </p:txBody>
      </p:sp>
      <p:sp>
        <p:nvSpPr>
          <p:cNvPr id="4" name="Footer Placeholder 3">
            <a:extLst>
              <a:ext uri="{FF2B5EF4-FFF2-40B4-BE49-F238E27FC236}">
                <a16:creationId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44081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2/12/2021</a:t>
            </a:fld>
            <a:endParaRPr lang="en-US" dirty="0"/>
          </a:p>
        </p:txBody>
      </p:sp>
      <p:sp>
        <p:nvSpPr>
          <p:cNvPr id="3" name="Footer Placeholder 2">
            <a:extLst>
              <a:ext uri="{FF2B5EF4-FFF2-40B4-BE49-F238E27FC236}">
                <a16:creationId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994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5CB828-3632-4754-BF55-10A502189895}"/>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2/12/2021</a:t>
            </a:fld>
            <a:endParaRPr lang="en-US" dirty="0"/>
          </a:p>
        </p:txBody>
      </p:sp>
      <p:sp>
        <p:nvSpPr>
          <p:cNvPr id="6" name="Footer Placeholder 5">
            <a:extLst>
              <a:ext uri="{FF2B5EF4-FFF2-40B4-BE49-F238E27FC236}">
                <a16:creationId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D72DA8-04D4-49A9-B878-5E0CDA2FF19B}"/>
              </a:ext>
            </a:extLst>
          </p:cNvPr>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2/12/2021</a:t>
            </a:fld>
            <a:endParaRPr lang="en-US" dirty="0"/>
          </a:p>
        </p:txBody>
      </p:sp>
      <p:sp>
        <p:nvSpPr>
          <p:cNvPr id="6" name="Footer Placeholder 5">
            <a:extLst>
              <a:ext uri="{FF2B5EF4-FFF2-40B4-BE49-F238E27FC236}">
                <a16:creationId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05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989D9-B8E3-4BCD-B570-877EDAE595F0}"/>
              </a:ext>
            </a:extLst>
          </p:cNvPr>
          <p:cNvSpPr>
            <a:spLocks noGrp="1"/>
          </p:cNvSpPr>
          <p:nvPr>
            <p:ph type="title"/>
          </p:nvPr>
        </p:nvSpPr>
        <p:spPr>
          <a:xfrm>
            <a:off x="266700" y="198437"/>
            <a:ext cx="7886700" cy="1325563"/>
          </a:xfrm>
          <a:prstGeom prst="rect">
            <a:avLst/>
          </a:prstGeom>
        </p:spPr>
        <p:txBody>
          <a:bodyPr vert="horz" lIns="0" tIns="0" rIns="9144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3B3F8F-7CF8-44E2-8024-AF681EA3AF36}"/>
              </a:ext>
            </a:extLst>
          </p:cNvPr>
          <p:cNvSpPr>
            <a:spLocks noGrp="1"/>
          </p:cNvSpPr>
          <p:nvPr>
            <p:ph type="body" idx="1"/>
          </p:nvPr>
        </p:nvSpPr>
        <p:spPr>
          <a:xfrm>
            <a:off x="266700" y="1466846"/>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0538F2-8B65-48D1-AD6A-AF36BB51A31F}"/>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5E5973AB-4BF1-4BD4-A8A5-FF4514C6EC65}" type="datetime1">
              <a:rPr lang="en-US" smtClean="0"/>
              <a:pPr/>
              <a:t>2/12/2021</a:t>
            </a:fld>
            <a:endParaRPr lang="en-US" dirty="0"/>
          </a:p>
        </p:txBody>
      </p:sp>
      <p:sp>
        <p:nvSpPr>
          <p:cNvPr id="5" name="Footer Placeholder 4">
            <a:extLst>
              <a:ext uri="{FF2B5EF4-FFF2-40B4-BE49-F238E27FC236}">
                <a16:creationId xmlns:a16="http://schemas.microsoft.com/office/drawing/2014/main" id="{C2C943D5-CC42-46B4-85CD-6FD9D825270F}"/>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dirty="0"/>
          </a:p>
        </p:txBody>
      </p:sp>
      <p:sp>
        <p:nvSpPr>
          <p:cNvPr id="6" name="Slide Number Placeholder 5">
            <a:extLst>
              <a:ext uri="{FF2B5EF4-FFF2-40B4-BE49-F238E27FC236}">
                <a16:creationId xmlns:a16="http://schemas.microsoft.com/office/drawing/2014/main" id="{0DDD427F-8E9F-4F1C-8019-2A11EAE364FE}"/>
              </a:ext>
            </a:extLst>
          </p:cNvPr>
          <p:cNvSpPr>
            <a:spLocks noGrp="1"/>
          </p:cNvSpPr>
          <p:nvPr>
            <p:ph type="sldNum" sz="quarter" idx="4"/>
          </p:nvPr>
        </p:nvSpPr>
        <p:spPr>
          <a:xfrm>
            <a:off x="7086600" y="59594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97451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gesandstages.com/age-calculat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chatscreen.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838200"/>
            <a:ext cx="5486400" cy="3429001"/>
          </a:xfrm>
          <a:prstGeom prst="rect">
            <a:avLst/>
          </a:prstGeom>
        </p:spPr>
        <p:txBody>
          <a:bodyPr vert="horz" lIns="0" tIns="0" rIns="91440" bIns="0" rtlCol="0" anchor="t">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r>
              <a:rPr lang="en-US" sz="4500" dirty="0">
                <a:solidFill>
                  <a:srgbClr val="E4A37F"/>
                </a:solidFill>
                <a:ea typeface="Arial"/>
                <a:sym typeface="Calibri"/>
              </a:rPr>
              <a:t>DEVELOPMENTAL SCREENING: </a:t>
            </a:r>
            <a:r>
              <a:rPr lang="en-US" sz="4500" dirty="0">
                <a:solidFill>
                  <a:schemeClr val="bg1"/>
                </a:solidFill>
                <a:ea typeface="Arial"/>
                <a:sym typeface="Calibri"/>
              </a:rPr>
              <a:t>Administration, Scoring, and Interpretation</a:t>
            </a:r>
            <a:endParaRPr lang="en-US" sz="45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04800" y="199604"/>
            <a:ext cx="8229600" cy="646290"/>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sz="3600" b="1" i="0" u="none" strike="noStrike" cap="none" baseline="0" dirty="0">
                <a:latin typeface="Arial"/>
                <a:ea typeface="Arial"/>
                <a:cs typeface="Arial"/>
                <a:sym typeface="Calibri"/>
              </a:rPr>
              <a:t>ASQ-3: Domains</a:t>
            </a:r>
          </a:p>
        </p:txBody>
      </p:sp>
      <p:sp>
        <p:nvSpPr>
          <p:cNvPr id="234" name="Shape 234"/>
          <p:cNvSpPr txBox="1">
            <a:spLocks noGrp="1"/>
          </p:cNvSpPr>
          <p:nvPr>
            <p:ph type="body" idx="1"/>
          </p:nvPr>
        </p:nvSpPr>
        <p:spPr>
          <a:xfrm>
            <a:off x="267130" y="1046019"/>
            <a:ext cx="4038599" cy="4242147"/>
          </a:xfrm>
          <a:prstGeom prst="rect">
            <a:avLst/>
          </a:prstGeom>
          <a:noFill/>
          <a:ln>
            <a:noFill/>
          </a:ln>
        </p:spPr>
        <p:txBody>
          <a:bodyPr lIns="91425" tIns="45700" rIns="91425" bIns="45700" anchor="t" anchorCtr="0">
            <a:spAutoFit/>
          </a:bodyPr>
          <a:lstStyle/>
          <a:p>
            <a:pPr marL="342900" marR="0" lvl="0" indent="-342900" algn="l" rtl="0">
              <a:lnSpc>
                <a:spcPct val="80000"/>
              </a:lnSpc>
              <a:spcBef>
                <a:spcPts val="0"/>
              </a:spcBef>
              <a:spcAft>
                <a:spcPts val="0"/>
              </a:spcAft>
              <a:buClr>
                <a:srgbClr val="FFC000"/>
              </a:buClr>
              <a:buSzPct val="100000"/>
              <a:buFont typeface="Calibri"/>
              <a:buChar char="•"/>
            </a:pPr>
            <a:r>
              <a:rPr lang="en-US" sz="2800" b="1" i="0" u="none" strike="noStrike" cap="none" baseline="0" dirty="0">
                <a:solidFill>
                  <a:srgbClr val="FFC000"/>
                </a:solidFill>
                <a:ea typeface="Arial"/>
                <a:cs typeface="Arial"/>
                <a:sym typeface="Calibri"/>
              </a:rPr>
              <a:t>Communication</a:t>
            </a:r>
            <a:r>
              <a:rPr lang="en-US" sz="2800" b="1" i="0" u="none" strike="noStrike" cap="none" baseline="0" dirty="0">
                <a:ea typeface="Arial"/>
                <a:cs typeface="Arial"/>
                <a:sym typeface="Calibri"/>
              </a:rPr>
              <a:t> </a:t>
            </a:r>
            <a:r>
              <a:rPr lang="en-US" sz="2800" dirty="0">
                <a:ea typeface="Arial"/>
                <a:cs typeface="Arial"/>
                <a:sym typeface="Calibri"/>
              </a:rPr>
              <a:t>L</a:t>
            </a:r>
            <a:r>
              <a:rPr lang="en-US" sz="2800" b="0" i="0" u="none" strike="noStrike" cap="none" baseline="0" dirty="0">
                <a:ea typeface="Arial"/>
                <a:cs typeface="Arial"/>
                <a:sym typeface="Calibri"/>
              </a:rPr>
              <a:t>anguage skills</a:t>
            </a:r>
          </a:p>
          <a:p>
            <a:pPr marL="342900" marR="0" lvl="0" indent="-152400" algn="l" rtl="0">
              <a:lnSpc>
                <a:spcPct val="80000"/>
              </a:lnSpc>
              <a:spcBef>
                <a:spcPts val="600"/>
              </a:spcBef>
              <a:spcAft>
                <a:spcPts val="0"/>
              </a:spcAft>
              <a:buClr>
                <a:schemeClr val="lt1"/>
              </a:buClr>
              <a:buFont typeface="Calibri"/>
              <a:buNone/>
            </a:pPr>
            <a:endParaRPr sz="2800" b="0" i="0" u="none" strike="noStrike" cap="none" baseline="0" dirty="0">
              <a:solidFill>
                <a:schemeClr val="lt1"/>
              </a:solidFill>
              <a:ea typeface="Arial"/>
              <a:cs typeface="Arial"/>
              <a:sym typeface="Calibri"/>
            </a:endParaRPr>
          </a:p>
          <a:p>
            <a:pPr marL="342900" marR="0" lvl="0" indent="-342900" algn="l" rtl="0">
              <a:lnSpc>
                <a:spcPct val="80000"/>
              </a:lnSpc>
              <a:spcBef>
                <a:spcPts val="600"/>
              </a:spcBef>
              <a:spcAft>
                <a:spcPts val="0"/>
              </a:spcAft>
              <a:buClr>
                <a:srgbClr val="DAB8B8"/>
              </a:buClr>
              <a:buSzPct val="100000"/>
              <a:buFont typeface="Calibri"/>
              <a:buChar char="•"/>
            </a:pPr>
            <a:r>
              <a:rPr lang="en-US" sz="2800" b="1" i="0" u="none" strike="noStrike" cap="none" baseline="0" dirty="0">
                <a:solidFill>
                  <a:srgbClr val="0070C0"/>
                </a:solidFill>
                <a:ea typeface="Arial"/>
                <a:cs typeface="Arial"/>
                <a:sym typeface="Calibri"/>
              </a:rPr>
              <a:t>Gross Motor</a:t>
            </a:r>
            <a:r>
              <a:rPr lang="en-US" sz="2800" b="0" i="0" u="none" strike="noStrike" cap="none" baseline="0" dirty="0">
                <a:ea typeface="Arial"/>
                <a:cs typeface="Arial"/>
                <a:sym typeface="Calibri"/>
              </a:rPr>
              <a:t>: Coordination of arms and legs</a:t>
            </a:r>
          </a:p>
          <a:p>
            <a:pPr marL="342900" marR="0" lvl="0" indent="-342900" algn="l" rtl="0">
              <a:lnSpc>
                <a:spcPct val="80000"/>
              </a:lnSpc>
              <a:spcBef>
                <a:spcPts val="600"/>
              </a:spcBef>
              <a:spcAft>
                <a:spcPts val="0"/>
              </a:spcAft>
              <a:buClr>
                <a:schemeClr val="lt1"/>
              </a:buClr>
              <a:buFont typeface="Calibri"/>
              <a:buNone/>
            </a:pPr>
            <a:endParaRPr sz="2800" b="0" i="0" u="none" strike="noStrike" cap="none" baseline="0" dirty="0">
              <a:solidFill>
                <a:schemeClr val="lt1"/>
              </a:solidFill>
              <a:ea typeface="Arial"/>
              <a:cs typeface="Arial"/>
              <a:sym typeface="Calibri"/>
            </a:endParaRPr>
          </a:p>
          <a:p>
            <a:pPr marL="342900" marR="0" lvl="0" indent="-342900" algn="l" rtl="0">
              <a:lnSpc>
                <a:spcPct val="80000"/>
              </a:lnSpc>
              <a:spcBef>
                <a:spcPts val="600"/>
              </a:spcBef>
              <a:spcAft>
                <a:spcPts val="0"/>
              </a:spcAft>
              <a:buClr>
                <a:srgbClr val="E68422"/>
              </a:buClr>
              <a:buSzPct val="100000"/>
              <a:buFont typeface="Calibri"/>
              <a:buChar char="•"/>
            </a:pPr>
            <a:r>
              <a:rPr lang="en-US" sz="2800" b="1" i="0" u="none" strike="noStrike" cap="none" baseline="0" dirty="0">
                <a:solidFill>
                  <a:srgbClr val="E68422"/>
                </a:solidFill>
                <a:ea typeface="Arial"/>
                <a:cs typeface="Arial"/>
                <a:sym typeface="Calibri"/>
              </a:rPr>
              <a:t>Fine Motor</a:t>
            </a:r>
            <a:r>
              <a:rPr lang="en-US" sz="2800" b="1" i="0" u="none" strike="noStrike" cap="none" baseline="0" dirty="0">
                <a:ea typeface="Arial"/>
                <a:cs typeface="Arial"/>
                <a:sym typeface="Calibri"/>
              </a:rPr>
              <a:t> </a:t>
            </a:r>
            <a:r>
              <a:rPr lang="en-US" sz="2800" b="0" i="0" u="none" strike="noStrike" cap="none" baseline="0" dirty="0">
                <a:ea typeface="Arial"/>
                <a:cs typeface="Arial"/>
                <a:sym typeface="Calibri"/>
              </a:rPr>
              <a:t>Coordination of hands and fingers</a:t>
            </a:r>
          </a:p>
          <a:p>
            <a:pPr marL="0" marR="0" lvl="0" indent="0" algn="l" rtl="0">
              <a:spcBef>
                <a:spcPts val="0"/>
              </a:spcBef>
              <a:buNone/>
            </a:pPr>
            <a:endParaRPr sz="2800" b="0" i="0" u="none" strike="noStrike" cap="none" baseline="0" dirty="0">
              <a:solidFill>
                <a:schemeClr val="lt1"/>
              </a:solidFill>
              <a:ea typeface="Arial"/>
              <a:cs typeface="Arial"/>
              <a:sym typeface="Calibri"/>
            </a:endParaRPr>
          </a:p>
        </p:txBody>
      </p:sp>
      <p:sp>
        <p:nvSpPr>
          <p:cNvPr id="235" name="Shape 235"/>
          <p:cNvSpPr txBox="1">
            <a:spLocks noGrp="1"/>
          </p:cNvSpPr>
          <p:nvPr>
            <p:ph type="body" idx="2"/>
          </p:nvPr>
        </p:nvSpPr>
        <p:spPr>
          <a:xfrm>
            <a:off x="4495801" y="1062286"/>
            <a:ext cx="4038599" cy="4165202"/>
          </a:xfrm>
          <a:prstGeom prst="rect">
            <a:avLst/>
          </a:prstGeom>
          <a:noFill/>
          <a:ln>
            <a:noFill/>
          </a:ln>
        </p:spPr>
        <p:txBody>
          <a:bodyPr lIns="91425" tIns="45700" rIns="91425" bIns="45700" anchor="t" anchorCtr="0">
            <a:spAutoFit/>
          </a:bodyPr>
          <a:lstStyle/>
          <a:p>
            <a:pPr marL="342900" marR="0" lvl="0" indent="-342900" algn="l" rtl="0">
              <a:lnSpc>
                <a:spcPct val="80000"/>
              </a:lnSpc>
              <a:spcBef>
                <a:spcPts val="0"/>
              </a:spcBef>
              <a:spcAft>
                <a:spcPts val="0"/>
              </a:spcAft>
              <a:buClr>
                <a:srgbClr val="BFBFBF"/>
              </a:buClr>
              <a:buSzPct val="100000"/>
              <a:buFont typeface="Calibri"/>
              <a:buChar char="•"/>
            </a:pPr>
            <a:r>
              <a:rPr lang="en-US" sz="2800" b="1" i="0" u="none" strike="noStrike" cap="none" baseline="0" dirty="0">
                <a:solidFill>
                  <a:srgbClr val="FF0000"/>
                </a:solidFill>
                <a:ea typeface="Arial"/>
                <a:cs typeface="Arial"/>
                <a:sym typeface="Calibri"/>
              </a:rPr>
              <a:t>Problem Solving</a:t>
            </a:r>
            <a:r>
              <a:rPr lang="en-US" sz="2800" b="0" i="0" u="none" strike="noStrike" cap="none" baseline="0" dirty="0">
                <a:ea typeface="Arial"/>
                <a:cs typeface="Arial"/>
                <a:sym typeface="Calibri"/>
              </a:rPr>
              <a:t> Problem-solving skills and how to play with toys</a:t>
            </a:r>
          </a:p>
          <a:p>
            <a:pPr marL="342900" marR="0" lvl="0" indent="-152400" algn="l" rtl="0">
              <a:lnSpc>
                <a:spcPct val="80000"/>
              </a:lnSpc>
              <a:spcBef>
                <a:spcPts val="600"/>
              </a:spcBef>
              <a:spcAft>
                <a:spcPts val="0"/>
              </a:spcAft>
              <a:buClr>
                <a:schemeClr val="lt1"/>
              </a:buClr>
              <a:buFont typeface="Calibri"/>
              <a:buNone/>
            </a:pPr>
            <a:endParaRPr sz="2800" b="0" i="0" u="none" strike="noStrike" cap="none" baseline="0" dirty="0">
              <a:ea typeface="Arial"/>
              <a:cs typeface="Arial"/>
              <a:sym typeface="Calibri"/>
            </a:endParaRPr>
          </a:p>
          <a:p>
            <a:pPr marL="342900" marR="0" lvl="0" indent="-152400" algn="l" rtl="0">
              <a:lnSpc>
                <a:spcPct val="80000"/>
              </a:lnSpc>
              <a:spcBef>
                <a:spcPts val="600"/>
              </a:spcBef>
              <a:spcAft>
                <a:spcPts val="0"/>
              </a:spcAft>
              <a:buClr>
                <a:schemeClr val="lt1"/>
              </a:buClr>
              <a:buFont typeface="Calibri"/>
              <a:buNone/>
            </a:pPr>
            <a:endParaRPr sz="2800" b="0" i="0" u="none" strike="noStrike" cap="none" baseline="0" dirty="0">
              <a:ea typeface="Arial"/>
              <a:cs typeface="Arial"/>
              <a:sym typeface="Calibri"/>
            </a:endParaRPr>
          </a:p>
          <a:p>
            <a:pPr marL="342900" marR="0" lvl="0" indent="-342900" algn="l" rtl="0">
              <a:lnSpc>
                <a:spcPct val="80000"/>
              </a:lnSpc>
              <a:spcBef>
                <a:spcPts val="600"/>
              </a:spcBef>
              <a:spcAft>
                <a:spcPts val="0"/>
              </a:spcAft>
              <a:buClr>
                <a:srgbClr val="ABD958"/>
              </a:buClr>
              <a:buSzPct val="100000"/>
              <a:buFont typeface="Calibri"/>
              <a:buChar char="•"/>
            </a:pPr>
            <a:r>
              <a:rPr lang="en-US" sz="2800" b="1" i="0" u="none" strike="noStrike" cap="none" baseline="0" dirty="0">
                <a:solidFill>
                  <a:srgbClr val="ABD958"/>
                </a:solidFill>
                <a:ea typeface="Arial"/>
                <a:cs typeface="Arial"/>
                <a:sym typeface="Calibri"/>
              </a:rPr>
              <a:t>Personal-Social</a:t>
            </a:r>
            <a:r>
              <a:rPr lang="en-US" sz="2800" b="1" i="0" u="none" strike="noStrike" cap="none" baseline="0" dirty="0">
                <a:ea typeface="Arial"/>
                <a:cs typeface="Arial"/>
                <a:sym typeface="Calibri"/>
              </a:rPr>
              <a:t> </a:t>
            </a:r>
            <a:br>
              <a:rPr lang="en-US" sz="2800" b="1" i="0" u="none" strike="noStrike" cap="none" baseline="0" dirty="0">
                <a:ea typeface="Arial"/>
                <a:cs typeface="Arial"/>
                <a:sym typeface="Calibri"/>
              </a:rPr>
            </a:br>
            <a:r>
              <a:rPr lang="en-US" sz="2800" b="0" i="0" u="none" strike="noStrike" cap="none" baseline="0" dirty="0">
                <a:ea typeface="Arial"/>
                <a:cs typeface="Arial"/>
                <a:sym typeface="Calibri"/>
              </a:rPr>
              <a:t>Self-help skills and interactions with others</a:t>
            </a:r>
          </a:p>
          <a:p>
            <a:pPr marL="0" marR="0" lvl="0" indent="0" algn="l" rtl="0">
              <a:spcBef>
                <a:spcPts val="0"/>
              </a:spcBef>
              <a:buNone/>
            </a:pPr>
            <a:endParaRPr sz="2800" b="0" i="0" u="none" strike="noStrike" cap="none" baseline="0" dirty="0">
              <a:solidFill>
                <a:schemeClr val="lt1"/>
              </a:solidFill>
              <a:ea typeface="Arial"/>
              <a:cs typeface="Arial"/>
              <a:sym typeface="Calibri"/>
            </a:endParaRPr>
          </a:p>
        </p:txBody>
      </p:sp>
      <p:sp>
        <p:nvSpPr>
          <p:cNvPr id="5"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2/12/2021</a:t>
            </a:fld>
            <a:endParaRPr lang="en-US" dirty="0"/>
          </a:p>
        </p:txBody>
      </p:sp>
      <p:sp>
        <p:nvSpPr>
          <p:cNvPr id="6"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7" name="Rectangle 6"/>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9" name="Group 8"/>
          <p:cNvGrpSpPr/>
          <p:nvPr/>
        </p:nvGrpSpPr>
        <p:grpSpPr>
          <a:xfrm rot="10800000">
            <a:off x="8551791" y="76201"/>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3" name="Group 12"/>
          <p:cNvGrpSpPr/>
          <p:nvPr/>
        </p:nvGrpSpPr>
        <p:grpSpPr>
          <a:xfrm>
            <a:off x="76201" y="6468533"/>
            <a:ext cx="314243" cy="313267"/>
            <a:chOff x="76200" y="6199660"/>
            <a:chExt cx="516009" cy="514407"/>
          </a:xfrm>
        </p:grpSpPr>
        <p:sp>
          <p:nvSpPr>
            <p:cNvPr id="14" name="Rectangle 13"/>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7" name="Group 16"/>
          <p:cNvGrpSpPr/>
          <p:nvPr/>
        </p:nvGrpSpPr>
        <p:grpSpPr>
          <a:xfrm>
            <a:off x="5334000" y="6324600"/>
            <a:ext cx="3733800" cy="535541"/>
            <a:chOff x="4399807" y="5378796"/>
            <a:chExt cx="4591793" cy="658603"/>
          </a:xfrm>
        </p:grpSpPr>
        <p:pic>
          <p:nvPicPr>
            <p:cNvPr id="18" name="Picture 17" descr="F5LA_Logo_color-201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19" name="Picture 18" descr="CHLA Butterfly Logo®_No Tag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0" name="Picture 19" descr="Allies For Every Child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1" name="Picture 20" descr="FoothillFamily_Logo_Vert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60017986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266700" y="220906"/>
            <a:ext cx="7886700" cy="646290"/>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sz="3600" b="1" i="0" u="none" strike="noStrike" cap="none" baseline="0" dirty="0">
                <a:latin typeface="Arial"/>
                <a:ea typeface="Arial"/>
                <a:cs typeface="Arial"/>
                <a:sym typeface="Calibri"/>
              </a:rPr>
              <a:t>ASQ-3: Age Administration Chart</a:t>
            </a:r>
          </a:p>
        </p:txBody>
      </p:sp>
      <p:sp>
        <p:nvSpPr>
          <p:cNvPr id="2" name="Content Placeholder 1">
            <a:extLst>
              <a:ext uri="{FF2B5EF4-FFF2-40B4-BE49-F238E27FC236}">
                <a16:creationId xmlns:a16="http://schemas.microsoft.com/office/drawing/2014/main" id="{98E44C4B-9976-4C20-A726-D51FF158F927}"/>
              </a:ext>
            </a:extLst>
          </p:cNvPr>
          <p:cNvSpPr>
            <a:spLocks noGrp="1"/>
          </p:cNvSpPr>
          <p:nvPr>
            <p:ph idx="1"/>
          </p:nvPr>
        </p:nvSpPr>
        <p:spPr>
          <a:xfrm>
            <a:off x="284726" y="1143000"/>
            <a:ext cx="6192274" cy="1676400"/>
          </a:xfrm>
        </p:spPr>
        <p:txBody>
          <a:bodyPr>
            <a:normAutofit/>
          </a:bodyPr>
          <a:lstStyle/>
          <a:p>
            <a:r>
              <a:rPr lang="en-US" sz="2400" dirty="0"/>
              <a:t>The first step is to select the correct ASQ-3 for the child’s age</a:t>
            </a:r>
          </a:p>
        </p:txBody>
      </p:sp>
    </p:spTree>
    <p:extLst>
      <p:ext uri="{BB962C8B-B14F-4D97-AF65-F5344CB8AC3E}">
        <p14:creationId xmlns:p14="http://schemas.microsoft.com/office/powerpoint/2010/main" val="367993519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04800" y="199604"/>
            <a:ext cx="8229600" cy="646290"/>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latin typeface="Arial"/>
                <a:ea typeface="Arial"/>
                <a:cs typeface="Arial"/>
                <a:sym typeface="Calibri"/>
              </a:rPr>
              <a:t>Online Age Calculator</a:t>
            </a:r>
          </a:p>
        </p:txBody>
      </p:sp>
      <p:sp>
        <p:nvSpPr>
          <p:cNvPr id="249" name="Shape 249"/>
          <p:cNvSpPr txBox="1">
            <a:spLocks noGrp="1"/>
          </p:cNvSpPr>
          <p:nvPr>
            <p:ph type="body" idx="1"/>
          </p:nvPr>
        </p:nvSpPr>
        <p:spPr>
          <a:xfrm>
            <a:off x="457200" y="914400"/>
            <a:ext cx="8229600" cy="584735"/>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chemeClr val="lt1"/>
              </a:buClr>
              <a:buSzPct val="100000"/>
              <a:buNone/>
            </a:pPr>
            <a:r>
              <a:rPr lang="en-US" sz="3200" b="0" i="0" u="none" strike="noStrike" cap="none" baseline="0" dirty="0">
                <a:solidFill>
                  <a:schemeClr val="lt1"/>
                </a:solidFill>
                <a:ea typeface="Arial"/>
                <a:cs typeface="Arial"/>
                <a:sym typeface="Calibri"/>
                <a:hlinkClick r:id="rId3"/>
              </a:rPr>
              <a:t>http://agesandstages.com/age-calculator/</a:t>
            </a:r>
            <a:r>
              <a:rPr lang="en-US" sz="3200" b="0" i="0" u="none" strike="noStrike" cap="none" baseline="0" dirty="0">
                <a:solidFill>
                  <a:schemeClr val="lt1"/>
                </a:solidFill>
                <a:ea typeface="Arial"/>
                <a:cs typeface="Arial"/>
                <a:sym typeface="Calibri"/>
              </a:rPr>
              <a:t> </a:t>
            </a:r>
          </a:p>
        </p:txBody>
      </p:sp>
      <p:sp>
        <p:nvSpPr>
          <p:cNvPr id="251" name="Shape 251"/>
          <p:cNvSpPr txBox="1"/>
          <p:nvPr/>
        </p:nvSpPr>
        <p:spPr>
          <a:xfrm>
            <a:off x="6553202" y="6400437"/>
            <a:ext cx="2133599" cy="276959"/>
          </a:xfrm>
          <a:prstGeom prst="rect">
            <a:avLst/>
          </a:prstGeom>
          <a:noFill/>
          <a:ln>
            <a:noFill/>
          </a:ln>
        </p:spPr>
        <p:txBody>
          <a:bodyPr lIns="91425" tIns="45700" rIns="91425" bIns="45700" anchor="ctr" anchorCtr="0">
            <a:spAutoFit/>
          </a:bodyPr>
          <a:lstStyle/>
          <a:p>
            <a:pPr marL="0" marR="0" lvl="0" indent="0" algn="r" rtl="0">
              <a:lnSpc>
                <a:spcPct val="100000"/>
              </a:lnSpc>
              <a:spcBef>
                <a:spcPts val="0"/>
              </a:spcBef>
              <a:spcAft>
                <a:spcPts val="0"/>
              </a:spcAft>
              <a:buClr>
                <a:srgbClr val="FFFFFF"/>
              </a:buClr>
              <a:buSzPct val="25000"/>
              <a:buFont typeface="Arial"/>
              <a:buNone/>
            </a:pPr>
            <a:r>
              <a:rPr lang="en-US" sz="1200" b="0" i="0" u="none" strike="noStrike" cap="none" baseline="0" dirty="0">
                <a:solidFill>
                  <a:srgbClr val="FFFFFF"/>
                </a:solidFill>
                <a:latin typeface="Arial"/>
                <a:ea typeface="Arial"/>
                <a:cs typeface="Arial"/>
                <a:sym typeface="Arial"/>
              </a:rPr>
              <a:t>*</a:t>
            </a:r>
          </a:p>
        </p:txBody>
      </p:sp>
      <p:pic>
        <p:nvPicPr>
          <p:cNvPr id="2" name="Picture 1" descr="ASQ age calculator pa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600199"/>
            <a:ext cx="5181600" cy="4512753"/>
          </a:xfrm>
          <a:prstGeom prst="rect">
            <a:avLst/>
          </a:prstGeom>
        </p:spPr>
      </p:pic>
    </p:spTree>
    <p:extLst>
      <p:ext uri="{BB962C8B-B14F-4D97-AF65-F5344CB8AC3E}">
        <p14:creationId xmlns:p14="http://schemas.microsoft.com/office/powerpoint/2010/main" val="200227072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04800" y="160682"/>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latin typeface="Arial"/>
                <a:ea typeface="Arial"/>
                <a:cs typeface="Arial"/>
                <a:sym typeface="Calibri"/>
              </a:rPr>
              <a:t>ASQ-3: Adjustment for Prematurity</a:t>
            </a:r>
          </a:p>
        </p:txBody>
      </p:sp>
      <p:sp>
        <p:nvSpPr>
          <p:cNvPr id="258" name="Shape 258"/>
          <p:cNvSpPr txBox="1">
            <a:spLocks noGrp="1"/>
          </p:cNvSpPr>
          <p:nvPr>
            <p:ph type="body" idx="1"/>
          </p:nvPr>
        </p:nvSpPr>
        <p:spPr>
          <a:xfrm>
            <a:off x="304800" y="914400"/>
            <a:ext cx="8229600" cy="3857426"/>
          </a:xfrm>
          <a:prstGeom prst="rect">
            <a:avLst/>
          </a:prstGeom>
          <a:noFill/>
          <a:ln>
            <a:noFill/>
          </a:ln>
        </p:spPr>
        <p:txBody>
          <a:bodyPr lIns="91425" tIns="45700" rIns="91425" bIns="45700" anchor="t" anchorCtr="0">
            <a:spAutoFit/>
          </a:bodyPr>
          <a:lstStyle/>
          <a:p>
            <a:pPr marL="342900" marR="0" lvl="0" indent="-342900" rtl="0">
              <a:lnSpc>
                <a:spcPct val="100000"/>
              </a:lnSpc>
              <a:spcBef>
                <a:spcPts val="640"/>
              </a:spcBef>
              <a:spcAft>
                <a:spcPts val="0"/>
              </a:spcAft>
              <a:buSzPct val="100000"/>
              <a:buFont typeface="Calibri"/>
              <a:buChar char="•"/>
            </a:pPr>
            <a:r>
              <a:rPr lang="en-US" sz="2600" b="0" i="0" u="none" strike="noStrike" cap="none" baseline="0" dirty="0">
                <a:ea typeface="Arial"/>
                <a:cs typeface="Arial"/>
                <a:sym typeface="Calibri"/>
              </a:rPr>
              <a:t>Children considered premature: those born before 37 weeks of gestational age.</a:t>
            </a:r>
          </a:p>
          <a:p>
            <a:pPr marL="342900" marR="0" lvl="0" indent="-342900" rtl="0">
              <a:lnSpc>
                <a:spcPct val="100000"/>
              </a:lnSpc>
              <a:spcBef>
                <a:spcPts val="640"/>
              </a:spcBef>
              <a:spcAft>
                <a:spcPts val="0"/>
              </a:spcAft>
              <a:buSzPct val="100000"/>
              <a:buFont typeface="Calibri"/>
              <a:buChar char="•"/>
            </a:pPr>
            <a:r>
              <a:rPr lang="en-US" sz="2600" b="0" i="0" u="none" strike="noStrike" cap="none" baseline="0" dirty="0">
                <a:ea typeface="Arial"/>
                <a:cs typeface="Arial"/>
                <a:sym typeface="Calibri"/>
              </a:rPr>
              <a:t>Adjust the age for prematurity for children younger than 24 months of age.</a:t>
            </a:r>
          </a:p>
          <a:p>
            <a:pPr marL="342900" marR="0" lvl="0" indent="-342900" rtl="0">
              <a:lnSpc>
                <a:spcPct val="100000"/>
              </a:lnSpc>
              <a:spcBef>
                <a:spcPts val="640"/>
              </a:spcBef>
              <a:spcAft>
                <a:spcPts val="0"/>
              </a:spcAft>
              <a:buSzPct val="100000"/>
              <a:buFont typeface="Calibri"/>
              <a:buChar char="•"/>
            </a:pPr>
            <a:r>
              <a:rPr lang="en-US" sz="2600" dirty="0">
                <a:ea typeface="Arial"/>
                <a:cs typeface="Arial"/>
                <a:sym typeface="Calibri"/>
              </a:rPr>
              <a:t>Example: Alexandra is 18 months and two days old. According to the age chart, she would get the 18-month ASQ-3; however, she was born six weeks premature. So instead of giving the 18-month ASQ-3, she will get the 16-month ASQ.</a:t>
            </a:r>
            <a:endParaRPr sz="2600" b="0" i="0" u="none" strike="noStrike" cap="none" baseline="0" dirty="0">
              <a:solidFill>
                <a:schemeClr val="lt1"/>
              </a:solidFill>
              <a:ea typeface="Arial"/>
              <a:cs typeface="Arial"/>
              <a:sym typeface="Calibri"/>
            </a:endParaRPr>
          </a:p>
        </p:txBody>
      </p:sp>
    </p:spTree>
    <p:extLst>
      <p:ext uri="{BB962C8B-B14F-4D97-AF65-F5344CB8AC3E}">
        <p14:creationId xmlns:p14="http://schemas.microsoft.com/office/powerpoint/2010/main" val="2187318560"/>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04800" y="220901"/>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ASQ-3: Administration</a:t>
            </a:r>
          </a:p>
        </p:txBody>
      </p:sp>
      <p:sp>
        <p:nvSpPr>
          <p:cNvPr id="266" name="Shape 266"/>
          <p:cNvSpPr txBox="1">
            <a:spLocks noGrp="1"/>
          </p:cNvSpPr>
          <p:nvPr>
            <p:ph type="body" idx="1"/>
          </p:nvPr>
        </p:nvSpPr>
        <p:spPr>
          <a:xfrm>
            <a:off x="304800" y="1061819"/>
            <a:ext cx="8229600" cy="4195981"/>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640"/>
              </a:spcBef>
              <a:spcAft>
                <a:spcPts val="0"/>
              </a:spcAft>
              <a:buSzPct val="100000"/>
              <a:buFont typeface="Calibri"/>
              <a:buChar char="•"/>
            </a:pPr>
            <a:r>
              <a:rPr lang="en-US" sz="2800" b="0" i="0" u="none" strike="noStrike" cap="none" baseline="0" dirty="0">
                <a:ea typeface="Arial"/>
                <a:cs typeface="Arial"/>
                <a:sym typeface="Calibri"/>
              </a:rPr>
              <a:t>Explain to the parent how to complete the questionnaire.</a:t>
            </a:r>
          </a:p>
          <a:p>
            <a:pPr marL="914400" marR="0" lvl="1" indent="-457200" algn="l" rtl="0">
              <a:lnSpc>
                <a:spcPct val="100000"/>
              </a:lnSpc>
              <a:spcBef>
                <a:spcPts val="560"/>
              </a:spcBef>
              <a:spcAft>
                <a:spcPts val="0"/>
              </a:spcAft>
              <a:buSzPct val="100000"/>
            </a:pPr>
            <a:r>
              <a:rPr lang="en-US" sz="2800" b="0" i="0" u="none" strike="noStrike" cap="none" baseline="0" dirty="0">
                <a:ea typeface="Arial"/>
                <a:cs typeface="Arial"/>
                <a:sym typeface="Calibri"/>
              </a:rPr>
              <a:t>Parent will answer each question using “yes,” “sometimes,” or “not yet.”</a:t>
            </a:r>
          </a:p>
          <a:p>
            <a:pPr marL="914400" marR="0" lvl="1" indent="-457200" algn="l" rtl="0">
              <a:lnSpc>
                <a:spcPct val="100000"/>
              </a:lnSpc>
              <a:spcBef>
                <a:spcPts val="560"/>
              </a:spcBef>
              <a:spcAft>
                <a:spcPts val="0"/>
              </a:spcAft>
              <a:buSzPct val="100000"/>
            </a:pPr>
            <a:r>
              <a:rPr lang="en-US" sz="2800" b="0" i="0" u="none" strike="noStrike" cap="none" baseline="0" dirty="0">
                <a:ea typeface="Arial"/>
                <a:cs typeface="Arial"/>
                <a:sym typeface="Calibri"/>
              </a:rPr>
              <a:t>Ask the parent to check “yes” or “no” for each question in the “Overall” section. If they check “yes” they should write an explanation.</a:t>
            </a:r>
            <a:endParaRPr sz="2800" b="0" i="0" u="none" strike="noStrike" cap="none" baseline="0" dirty="0">
              <a:ea typeface="Arial"/>
              <a:cs typeface="Arial"/>
              <a:sym typeface="Calibri"/>
            </a:endParaRPr>
          </a:p>
          <a:p>
            <a:pPr marL="342900" marR="0" lvl="0" indent="-342900" algn="l" rtl="0">
              <a:lnSpc>
                <a:spcPct val="100000"/>
              </a:lnSpc>
              <a:spcBef>
                <a:spcPts val="640"/>
              </a:spcBef>
              <a:spcAft>
                <a:spcPts val="0"/>
              </a:spcAft>
              <a:buSzPct val="100000"/>
              <a:buFont typeface="Calibri"/>
              <a:buChar char="•"/>
            </a:pPr>
            <a:r>
              <a:rPr lang="en-US" sz="2800" b="0" i="0" u="none" strike="noStrike" cap="none" baseline="0" dirty="0">
                <a:ea typeface="Arial"/>
                <a:cs typeface="Arial"/>
                <a:sym typeface="Calibri"/>
              </a:rPr>
              <a:t>Provide parent with assistance </a:t>
            </a:r>
            <a:r>
              <a:rPr lang="en-US" sz="2800" dirty="0">
                <a:ea typeface="Arial"/>
                <a:cs typeface="Arial"/>
                <a:sym typeface="Calibri"/>
              </a:rPr>
              <a:t>as well as the opportunity to complete ASQ-3</a:t>
            </a:r>
            <a:r>
              <a:rPr lang="en-US" sz="2800" b="0" i="0" u="none" strike="noStrike" cap="none" baseline="0" dirty="0">
                <a:ea typeface="Arial"/>
                <a:cs typeface="Arial"/>
                <a:sym typeface="Calibri"/>
              </a:rPr>
              <a:t> independently.</a:t>
            </a:r>
            <a:endParaRPr sz="2800" b="0" i="0" u="none" strike="noStrike" cap="none" baseline="0" dirty="0">
              <a:solidFill>
                <a:schemeClr val="lt1"/>
              </a:solidFill>
              <a:ea typeface="Arial"/>
              <a:cs typeface="Arial"/>
              <a:sym typeface="Calibri"/>
            </a:endParaRPr>
          </a:p>
        </p:txBody>
      </p:sp>
    </p:spTree>
    <p:extLst>
      <p:ext uri="{BB962C8B-B14F-4D97-AF65-F5344CB8AC3E}">
        <p14:creationId xmlns:p14="http://schemas.microsoft.com/office/powerpoint/2010/main" val="286276340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04800" y="207298"/>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ASQ-3: Scoring</a:t>
            </a:r>
          </a:p>
        </p:txBody>
      </p:sp>
      <p:sp>
        <p:nvSpPr>
          <p:cNvPr id="5" name="Shape 280"/>
          <p:cNvSpPr txBox="1">
            <a:spLocks/>
          </p:cNvSpPr>
          <p:nvPr/>
        </p:nvSpPr>
        <p:spPr>
          <a:xfrm>
            <a:off x="304800" y="924620"/>
            <a:ext cx="8229600" cy="523180"/>
          </a:xfrm>
          <a:prstGeom prst="rect">
            <a:avLst/>
          </a:prstGeom>
          <a:noFill/>
          <a:ln>
            <a:noFill/>
          </a:ln>
        </p:spPr>
        <p:txBody>
          <a:bodyPr vert="horz" lIns="91425" tIns="45700" rIns="91425" bIns="45700" rtlCol="0" anchor="t" anchorCtr="0">
            <a:sp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spcBef>
                <a:spcPts val="0"/>
              </a:spcBef>
              <a:buClr>
                <a:schemeClr val="lt1"/>
              </a:buClr>
              <a:buSzPct val="25000"/>
              <a:buFont typeface="Calibri"/>
              <a:buNone/>
            </a:pPr>
            <a:r>
              <a:rPr lang="en-US" sz="2800" b="0" dirty="0">
                <a:solidFill>
                  <a:schemeClr val="tx1"/>
                </a:solidFill>
                <a:ea typeface="Arial"/>
                <a:sym typeface="Calibri"/>
              </a:rPr>
              <a:t>Score each section of the questionnaire</a:t>
            </a:r>
          </a:p>
        </p:txBody>
      </p:sp>
      <p:grpSp>
        <p:nvGrpSpPr>
          <p:cNvPr id="4" name="Group 3"/>
          <p:cNvGrpSpPr/>
          <p:nvPr/>
        </p:nvGrpSpPr>
        <p:grpSpPr>
          <a:xfrm>
            <a:off x="2362200" y="1600200"/>
            <a:ext cx="4495800" cy="4495800"/>
            <a:chOff x="1752600" y="1600200"/>
            <a:chExt cx="4191000" cy="4191000"/>
          </a:xfrm>
        </p:grpSpPr>
        <p:sp>
          <p:nvSpPr>
            <p:cNvPr id="3" name="Rectangle 2"/>
            <p:cNvSpPr/>
            <p:nvPr/>
          </p:nvSpPr>
          <p:spPr>
            <a:xfrm>
              <a:off x="1752600" y="1600200"/>
              <a:ext cx="1981200" cy="19812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a:cs typeface="Arial"/>
                </a:rPr>
                <a:t>Yes=10</a:t>
              </a:r>
            </a:p>
          </p:txBody>
        </p:sp>
        <p:sp>
          <p:nvSpPr>
            <p:cNvPr id="10" name="Rectangle 9"/>
            <p:cNvSpPr/>
            <p:nvPr/>
          </p:nvSpPr>
          <p:spPr>
            <a:xfrm>
              <a:off x="3962400" y="1600200"/>
              <a:ext cx="1981200" cy="1981200"/>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a:cs typeface="Arial"/>
                </a:rPr>
                <a:t>Sometimes=5</a:t>
              </a:r>
            </a:p>
          </p:txBody>
        </p:sp>
        <p:sp>
          <p:nvSpPr>
            <p:cNvPr id="11" name="Rectangle 10"/>
            <p:cNvSpPr/>
            <p:nvPr/>
          </p:nvSpPr>
          <p:spPr>
            <a:xfrm>
              <a:off x="2895600" y="3810000"/>
              <a:ext cx="1981200" cy="19812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a:cs typeface="Arial"/>
                </a:rPr>
                <a:t>Not yet=0</a:t>
              </a:r>
            </a:p>
          </p:txBody>
        </p:sp>
      </p:grpSp>
    </p:spTree>
    <p:extLst>
      <p:ext uri="{BB962C8B-B14F-4D97-AF65-F5344CB8AC3E}">
        <p14:creationId xmlns:p14="http://schemas.microsoft.com/office/powerpoint/2010/main" val="408516384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18324BA-9FE4-49D3-BF2D-56EA10246771}"/>
              </a:ext>
            </a:extLst>
          </p:cNvPr>
          <p:cNvSpPr>
            <a:spLocks noGrp="1"/>
          </p:cNvSpPr>
          <p:nvPr>
            <p:ph type="title"/>
          </p:nvPr>
        </p:nvSpPr>
        <p:spPr>
          <a:xfrm>
            <a:off x="1371600" y="1905000"/>
            <a:ext cx="6400800" cy="3048000"/>
          </a:xfrm>
        </p:spPr>
        <p:txBody>
          <a:bodyPr anchor="ctr">
            <a:normAutofit/>
          </a:bodyPr>
          <a:lstStyle/>
          <a:p>
            <a:pPr algn="ctr"/>
            <a:r>
              <a:rPr lang="en-US" sz="4500" dirty="0">
                <a:solidFill>
                  <a:srgbClr val="FFFFFF"/>
                </a:solidFill>
                <a:latin typeface="Arial"/>
              </a:rPr>
              <a:t>SAMPLE </a:t>
            </a:r>
            <a:r>
              <a:rPr lang="en-US" sz="4500" dirty="0">
                <a:solidFill>
                  <a:srgbClr val="E4A37F"/>
                </a:solidFill>
                <a:latin typeface="Arial"/>
              </a:rPr>
              <a:t>SCORING</a:t>
            </a:r>
          </a:p>
        </p:txBody>
      </p:sp>
    </p:spTree>
    <p:extLst>
      <p:ext uri="{BB962C8B-B14F-4D97-AF65-F5344CB8AC3E}">
        <p14:creationId xmlns:p14="http://schemas.microsoft.com/office/powerpoint/2010/main" val="10009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04800" y="207298"/>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ASQ-3: Scoring Steps</a:t>
            </a:r>
          </a:p>
        </p:txBody>
      </p:sp>
      <p:sp>
        <p:nvSpPr>
          <p:cNvPr id="288" name="Shape 288"/>
          <p:cNvSpPr txBox="1">
            <a:spLocks noGrp="1"/>
          </p:cNvSpPr>
          <p:nvPr>
            <p:ph type="body" idx="1"/>
          </p:nvPr>
        </p:nvSpPr>
        <p:spPr>
          <a:xfrm>
            <a:off x="381002" y="1208346"/>
            <a:ext cx="8381999" cy="4278054"/>
          </a:xfrm>
          <a:prstGeom prst="rect">
            <a:avLst/>
          </a:prstGeom>
          <a:noFill/>
          <a:ln>
            <a:noFill/>
          </a:ln>
        </p:spPr>
        <p:txBody>
          <a:bodyPr lIns="91425" tIns="45700" rIns="91425" bIns="45700" anchor="t" anchorCtr="0">
            <a:spAutoFit/>
          </a:bodyPr>
          <a:lstStyle/>
          <a:p>
            <a:pPr marL="514350" marR="0" lvl="0" indent="-514350" algn="l" rtl="0">
              <a:lnSpc>
                <a:spcPct val="100000"/>
              </a:lnSpc>
              <a:spcBef>
                <a:spcPts val="560"/>
              </a:spcBef>
              <a:spcAft>
                <a:spcPts val="0"/>
              </a:spcAft>
              <a:buSzPct val="100000"/>
              <a:buFont typeface="+mj-lt"/>
              <a:buAutoNum type="arabicPeriod"/>
            </a:pPr>
            <a:r>
              <a:rPr lang="en-US" sz="2400" b="0" i="0" u="none" strike="noStrike" cap="none" baseline="0" dirty="0">
                <a:ea typeface="Arial"/>
                <a:cs typeface="Arial"/>
                <a:sym typeface="Calibri"/>
              </a:rPr>
              <a:t>Write the score from each item in the blank to the right of each question.</a:t>
            </a:r>
          </a:p>
          <a:p>
            <a:pPr marL="0" marR="0" lvl="0" indent="0" algn="l" rtl="0">
              <a:lnSpc>
                <a:spcPct val="100000"/>
              </a:lnSpc>
              <a:spcBef>
                <a:spcPts val="560"/>
              </a:spcBef>
              <a:spcAft>
                <a:spcPts val="0"/>
              </a:spcAft>
              <a:buSzPct val="100000"/>
              <a:buNone/>
            </a:pPr>
            <a:endParaRPr lang="en-US" sz="2400" b="0" i="0" u="none" strike="noStrike" cap="none" baseline="0" dirty="0">
              <a:ea typeface="Arial"/>
              <a:cs typeface="Arial"/>
              <a:sym typeface="Calibri"/>
            </a:endParaRPr>
          </a:p>
          <a:p>
            <a:pPr marL="514350" marR="0" lvl="0" indent="-514350" algn="l" rtl="0">
              <a:lnSpc>
                <a:spcPct val="100000"/>
              </a:lnSpc>
              <a:spcBef>
                <a:spcPts val="560"/>
              </a:spcBef>
              <a:spcAft>
                <a:spcPts val="0"/>
              </a:spcAft>
              <a:buSzPct val="100000"/>
              <a:buFont typeface="+mj-lt"/>
              <a:buAutoNum type="arabicPeriod" startAt="2"/>
            </a:pPr>
            <a:r>
              <a:rPr lang="en-US" sz="2400" b="0" i="0" u="none" strike="noStrike" cap="none" baseline="0" dirty="0">
                <a:ea typeface="Arial"/>
                <a:cs typeface="Arial"/>
                <a:sym typeface="Calibri"/>
              </a:rPr>
              <a:t>Add the number of points and write in the total number for that specific domain:</a:t>
            </a:r>
          </a:p>
          <a:p>
            <a:pPr marL="742950" marR="0" lvl="1" indent="-285750" algn="l" rtl="0">
              <a:lnSpc>
                <a:spcPct val="100000"/>
              </a:lnSpc>
              <a:spcBef>
                <a:spcPts val="480"/>
              </a:spcBef>
              <a:spcAft>
                <a:spcPts val="0"/>
              </a:spcAft>
              <a:buSzPct val="100000"/>
              <a:buFont typeface="Calibri"/>
              <a:buChar char="–"/>
            </a:pPr>
            <a:r>
              <a:rPr lang="en-US" sz="2000" b="0" i="0" u="none" strike="noStrike" cap="none" baseline="0" dirty="0">
                <a:ea typeface="Arial"/>
                <a:cs typeface="Arial"/>
                <a:sym typeface="Calibri"/>
              </a:rPr>
              <a:t>Communication Total ___, Gross Motor Total___ etc.</a:t>
            </a:r>
          </a:p>
          <a:p>
            <a:pPr marL="457200" marR="0" lvl="1" indent="0" algn="l" rtl="0">
              <a:lnSpc>
                <a:spcPct val="100000"/>
              </a:lnSpc>
              <a:spcBef>
                <a:spcPts val="480"/>
              </a:spcBef>
              <a:spcAft>
                <a:spcPts val="0"/>
              </a:spcAft>
              <a:buSzPct val="100000"/>
              <a:buNone/>
            </a:pPr>
            <a:endParaRPr lang="en-US" sz="2000" b="0" i="0" u="none" strike="noStrike" cap="none" baseline="0" dirty="0">
              <a:ea typeface="Arial"/>
              <a:cs typeface="Arial"/>
              <a:sym typeface="Calibri"/>
            </a:endParaRPr>
          </a:p>
          <a:p>
            <a:pPr marL="514350" marR="0" lvl="0" indent="-514350" algn="l" rtl="0">
              <a:lnSpc>
                <a:spcPct val="100000"/>
              </a:lnSpc>
              <a:spcBef>
                <a:spcPts val="560"/>
              </a:spcBef>
              <a:spcAft>
                <a:spcPts val="0"/>
              </a:spcAft>
              <a:buSzPct val="100000"/>
              <a:buFont typeface="+mj-lt"/>
              <a:buAutoNum type="arabicPeriod" startAt="2"/>
            </a:pPr>
            <a:r>
              <a:rPr lang="en-US" sz="2400" b="0" i="0" u="none" strike="noStrike" cap="none" baseline="0" dirty="0">
                <a:ea typeface="Arial"/>
                <a:cs typeface="Arial"/>
                <a:sym typeface="Calibri"/>
              </a:rPr>
              <a:t>In Section 1 of “ASQ-3 Information Summary” page:</a:t>
            </a:r>
          </a:p>
          <a:p>
            <a:pPr marL="742950" marR="0" lvl="1" indent="-285750" algn="l" rtl="0">
              <a:lnSpc>
                <a:spcPct val="100000"/>
              </a:lnSpc>
              <a:spcBef>
                <a:spcPts val="480"/>
              </a:spcBef>
              <a:spcAft>
                <a:spcPts val="0"/>
              </a:spcAft>
              <a:buSzPct val="100000"/>
              <a:buFont typeface="Calibri"/>
              <a:buChar char="–"/>
            </a:pPr>
            <a:r>
              <a:rPr lang="en-US" sz="2000" b="0" i="0" u="none" strike="noStrike" cap="none" baseline="0" dirty="0">
                <a:ea typeface="Arial"/>
                <a:cs typeface="Arial"/>
                <a:sym typeface="Calibri"/>
              </a:rPr>
              <a:t>Transfer the total score for each domain in the Total Score column.</a:t>
            </a:r>
          </a:p>
          <a:p>
            <a:pPr marL="0" marR="0" lvl="0" indent="0" algn="l" rtl="0">
              <a:spcBef>
                <a:spcPts val="0"/>
              </a:spcBef>
              <a:buNone/>
            </a:pPr>
            <a:endParaRPr sz="2400" b="0" i="0" u="none" strike="noStrike" cap="none" baseline="0" dirty="0">
              <a:solidFill>
                <a:schemeClr val="lt1"/>
              </a:solidFill>
              <a:ea typeface="Arial"/>
              <a:cs typeface="Arial"/>
              <a:sym typeface="Calibri"/>
            </a:endParaRPr>
          </a:p>
        </p:txBody>
      </p:sp>
    </p:spTree>
    <p:extLst>
      <p:ext uri="{BB962C8B-B14F-4D97-AF65-F5344CB8AC3E}">
        <p14:creationId xmlns:p14="http://schemas.microsoft.com/office/powerpoint/2010/main" val="3044156593"/>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04800" y="207298"/>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ASQ-3: Scoring Steps (cont’d)</a:t>
            </a:r>
            <a:r>
              <a:rPr lang="en-US" sz="3600" b="1" i="0" strike="noStrike" cap="none" baseline="0" dirty="0">
                <a:solidFill>
                  <a:schemeClr val="lt1"/>
                </a:solidFill>
                <a:latin typeface="Arial"/>
                <a:ea typeface="Arial"/>
                <a:cs typeface="Arial"/>
                <a:sym typeface="Calibri"/>
              </a:rPr>
              <a:t>s</a:t>
            </a:r>
          </a:p>
        </p:txBody>
      </p:sp>
      <p:sp>
        <p:nvSpPr>
          <p:cNvPr id="294" name="Shape 294"/>
          <p:cNvSpPr txBox="1">
            <a:spLocks noGrp="1"/>
          </p:cNvSpPr>
          <p:nvPr>
            <p:ph type="body" idx="1"/>
          </p:nvPr>
        </p:nvSpPr>
        <p:spPr>
          <a:xfrm>
            <a:off x="381000" y="1066800"/>
            <a:ext cx="8381999" cy="3252132"/>
          </a:xfrm>
          <a:prstGeom prst="rect">
            <a:avLst/>
          </a:prstGeom>
          <a:noFill/>
          <a:ln>
            <a:noFill/>
          </a:ln>
        </p:spPr>
        <p:txBody>
          <a:bodyPr lIns="91425" tIns="45700" rIns="91425" bIns="45700" anchor="t" anchorCtr="0">
            <a:spAutoFit/>
          </a:bodyPr>
          <a:lstStyle/>
          <a:p>
            <a:pPr marL="514350" indent="-514350">
              <a:lnSpc>
                <a:spcPct val="100000"/>
              </a:lnSpc>
              <a:spcBef>
                <a:spcPts val="560"/>
              </a:spcBef>
              <a:buSzPct val="100000"/>
              <a:buFont typeface="+mj-lt"/>
              <a:buAutoNum type="arabicPeriod" startAt="4"/>
            </a:pPr>
            <a:r>
              <a:rPr lang="en-US" sz="2800" dirty="0">
                <a:ea typeface="Arial"/>
                <a:cs typeface="Arial"/>
                <a:sym typeface="Calibri"/>
              </a:rPr>
              <a:t>Fill in the circles with the corresponding score for each domain.</a:t>
            </a:r>
          </a:p>
          <a:p>
            <a:pPr marL="0" indent="0">
              <a:lnSpc>
                <a:spcPct val="100000"/>
              </a:lnSpc>
              <a:spcBef>
                <a:spcPts val="560"/>
              </a:spcBef>
              <a:buSzPct val="100000"/>
              <a:buNone/>
            </a:pPr>
            <a:endParaRPr lang="en-US" sz="2800" dirty="0">
              <a:ea typeface="Arial"/>
              <a:cs typeface="Arial"/>
              <a:sym typeface="Calibri"/>
            </a:endParaRPr>
          </a:p>
          <a:p>
            <a:pPr marL="514350" marR="0" lvl="0" indent="-514350" algn="l" rtl="0">
              <a:lnSpc>
                <a:spcPct val="100000"/>
              </a:lnSpc>
              <a:spcBef>
                <a:spcPts val="560"/>
              </a:spcBef>
              <a:spcAft>
                <a:spcPts val="0"/>
              </a:spcAft>
              <a:buSzPct val="100000"/>
              <a:buFont typeface="+mj-lt"/>
              <a:buAutoNum type="arabicPeriod" startAt="5"/>
            </a:pPr>
            <a:r>
              <a:rPr lang="en-US" sz="2800" b="0" i="0" u="none" strike="noStrike" cap="none" baseline="0" dirty="0">
                <a:ea typeface="Arial"/>
                <a:cs typeface="Arial"/>
                <a:sym typeface="Calibri"/>
              </a:rPr>
              <a:t>Transfer the </a:t>
            </a:r>
            <a:r>
              <a:rPr lang="en-US" sz="2800" b="1" i="0" u="none" strike="noStrike" cap="none" baseline="0" dirty="0">
                <a:ea typeface="Arial"/>
                <a:cs typeface="Arial"/>
                <a:sym typeface="Calibri"/>
              </a:rPr>
              <a:t>Overall</a:t>
            </a:r>
            <a:r>
              <a:rPr lang="en-US" sz="2800" b="0" i="0" u="none" strike="noStrike" cap="none" baseline="0" dirty="0">
                <a:ea typeface="Arial"/>
                <a:cs typeface="Arial"/>
                <a:sym typeface="Calibri"/>
              </a:rPr>
              <a:t> responses into Section 2 of the scoring sheet by </a:t>
            </a:r>
            <a:r>
              <a:rPr lang="en-US" sz="2800" dirty="0">
                <a:cs typeface="Arial"/>
                <a:sym typeface="Calibri"/>
              </a:rPr>
              <a:t>circling “yes” or “no” (depending on the parent’s response to each question).</a:t>
            </a:r>
          </a:p>
        </p:txBody>
      </p:sp>
    </p:spTree>
    <p:extLst>
      <p:ext uri="{BB962C8B-B14F-4D97-AF65-F5344CB8AC3E}">
        <p14:creationId xmlns:p14="http://schemas.microsoft.com/office/powerpoint/2010/main" val="41624993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rm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rgbClr val="FFFFFF"/>
                </a:solidFill>
              </a:rPr>
              <a:t>PRACTICE </a:t>
            </a:r>
            <a:r>
              <a:rPr lang="en-US" sz="4500" dirty="0">
                <a:solidFill>
                  <a:srgbClr val="E4A37F"/>
                </a:solidFill>
              </a:rPr>
              <a:t>SCORING</a:t>
            </a:r>
          </a:p>
        </p:txBody>
      </p:sp>
    </p:spTree>
    <p:extLst>
      <p:ext uri="{BB962C8B-B14F-4D97-AF65-F5344CB8AC3E}">
        <p14:creationId xmlns:p14="http://schemas.microsoft.com/office/powerpoint/2010/main" val="388587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04800" y="293946"/>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latin typeface="Arial"/>
                <a:ea typeface="Arial"/>
                <a:cs typeface="Arial"/>
                <a:sym typeface="Calibri"/>
              </a:rPr>
              <a:t>The Perez Family: Miguel</a:t>
            </a:r>
          </a:p>
        </p:txBody>
      </p:sp>
      <p:sp>
        <p:nvSpPr>
          <p:cNvPr id="5" name="Shape 86"/>
          <p:cNvSpPr txBox="1">
            <a:spLocks/>
          </p:cNvSpPr>
          <p:nvPr/>
        </p:nvSpPr>
        <p:spPr>
          <a:xfrm>
            <a:off x="381000" y="1182033"/>
            <a:ext cx="8534400" cy="3847167"/>
          </a:xfrm>
          <a:prstGeom prst="rect">
            <a:avLst/>
          </a:prstGeom>
          <a:noFill/>
          <a:ln>
            <a:noFill/>
          </a:ln>
        </p:spPr>
        <p:txBody>
          <a:bodyPr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chemeClr val="lt1"/>
              </a:buClr>
              <a:buSzPct val="25000"/>
              <a:tabLst/>
              <a:defRPr/>
            </a:pPr>
            <a:r>
              <a:rPr kumimoji="0" lang="en-US" sz="2400" i="0" u="none" strike="noStrike" kern="0" cap="none" spc="0" normalizeH="0" noProof="0" dirty="0">
                <a:ln>
                  <a:noFill/>
                </a:ln>
                <a:effectLst/>
                <a:uLnTx/>
                <a:uFillTx/>
                <a:latin typeface="Arial"/>
                <a:ea typeface="Arial"/>
                <a:cs typeface="Arial"/>
                <a:sym typeface="Calibri"/>
              </a:rPr>
              <a:t>Miguel is a 9-</a:t>
            </a:r>
            <a:r>
              <a:rPr kumimoji="0" lang="en-US" sz="2400" i="0" u="none" strike="noStrike" kern="0" cap="none" spc="0" normalizeH="0" noProof="0" dirty="0">
                <a:ln>
                  <a:noFill/>
                </a:ln>
                <a:effectLst/>
                <a:uLnTx/>
                <a:uFillTx/>
                <a:latin typeface="Arial"/>
                <a:ea typeface="Arial"/>
                <a:cs typeface="Trebuchet MS"/>
                <a:sym typeface="Calibri"/>
              </a:rPr>
              <a:t>month-</a:t>
            </a:r>
            <a:r>
              <a:rPr kumimoji="0" lang="en-US" sz="2400" i="0" u="none" strike="noStrike" kern="0" cap="none" spc="0" normalizeH="0" noProof="0" dirty="0">
                <a:ln>
                  <a:noFill/>
                </a:ln>
                <a:effectLst/>
                <a:uLnTx/>
                <a:uFillTx/>
                <a:latin typeface="Arial"/>
                <a:ea typeface="Arial"/>
                <a:cs typeface="Arial"/>
                <a:sym typeface="Calibri"/>
              </a:rPr>
              <a:t>old </a:t>
            </a:r>
            <a:r>
              <a:rPr lang="en-US" sz="2400" dirty="0">
                <a:latin typeface="Arial"/>
                <a:ea typeface="Arial"/>
                <a:cs typeface="Arial"/>
                <a:sym typeface="Calibri"/>
              </a:rPr>
              <a:t>boy.</a:t>
            </a:r>
          </a:p>
          <a:p>
            <a:pPr marL="457200" lvl="0" indent="-457200">
              <a:buClr>
                <a:schemeClr val="tx1"/>
              </a:buClr>
              <a:buSzPct val="100000"/>
              <a:buFont typeface="Arial"/>
              <a:buChar char="•"/>
              <a:defRPr/>
            </a:pPr>
            <a:r>
              <a:rPr lang="en-US" sz="2400" dirty="0">
                <a:latin typeface="Arial"/>
                <a:ea typeface="Arial"/>
                <a:cs typeface="Arial"/>
                <a:sym typeface="Calibri"/>
              </a:rPr>
              <a:t>Miguel’s mother completed the </a:t>
            </a:r>
            <a:r>
              <a:rPr lang="en-US" sz="2400" dirty="0">
                <a:latin typeface="Arial"/>
              </a:rPr>
              <a:t>ASQ-3</a:t>
            </a:r>
            <a:r>
              <a:rPr lang="en-US" sz="2400" baseline="30000" dirty="0">
                <a:latin typeface="Arial"/>
              </a:rPr>
              <a:t> </a:t>
            </a:r>
            <a:r>
              <a:rPr lang="en-US" sz="2400" dirty="0">
                <a:latin typeface="Arial"/>
                <a:ea typeface="Arial"/>
                <a:cs typeface="Arial"/>
                <a:sym typeface="Calibri"/>
              </a:rPr>
              <a:t>and ASQ:SE-2 questionnaires at intake.</a:t>
            </a:r>
          </a:p>
          <a:p>
            <a:pPr marL="457200" marR="0" lvl="0" indent="-457200" defTabSz="914400" rtl="0" eaLnBrk="1" fontAlgn="auto" latinLnBrk="0" hangingPunct="1">
              <a:lnSpc>
                <a:spcPct val="100000"/>
              </a:lnSpc>
              <a:spcBef>
                <a:spcPts val="0"/>
              </a:spcBef>
              <a:spcAft>
                <a:spcPts val="0"/>
              </a:spcAft>
              <a:buClr>
                <a:schemeClr val="tx1"/>
              </a:buClr>
              <a:buSzPct val="100000"/>
              <a:buFont typeface="Arial"/>
              <a:buChar char="•"/>
              <a:tabLst/>
              <a:defRPr/>
            </a:pPr>
            <a:r>
              <a:rPr lang="en-US" sz="2400" dirty="0">
                <a:latin typeface="Arial"/>
                <a:ea typeface="Arial"/>
                <a:cs typeface="Arial"/>
                <a:sym typeface="Calibri"/>
              </a:rPr>
              <a:t>She expressed concerns because Miguel cries “all the time” and it is hard for her to keep him on a consistent feeding and eating schedule.</a:t>
            </a:r>
          </a:p>
          <a:p>
            <a:pPr marL="457200" marR="0" lvl="0" indent="-457200" defTabSz="914400" rtl="0" eaLnBrk="1" fontAlgn="auto" latinLnBrk="0" hangingPunct="1">
              <a:lnSpc>
                <a:spcPct val="100000"/>
              </a:lnSpc>
              <a:spcBef>
                <a:spcPts val="0"/>
              </a:spcBef>
              <a:spcAft>
                <a:spcPts val="0"/>
              </a:spcAft>
              <a:buClr>
                <a:schemeClr val="tx1"/>
              </a:buClr>
              <a:buSzPct val="100000"/>
              <a:buFont typeface="Arial"/>
              <a:buChar char="•"/>
              <a:tabLst/>
              <a:defRPr/>
            </a:pPr>
            <a:r>
              <a:rPr lang="en-US" sz="2400" dirty="0">
                <a:latin typeface="Arial"/>
                <a:ea typeface="Arial"/>
                <a:cs typeface="Arial"/>
                <a:sym typeface="Calibri"/>
              </a:rPr>
              <a:t>Miguel’s mother was anxious to hear the results of the screening …</a:t>
            </a:r>
          </a:p>
          <a:p>
            <a:pPr marL="457200" marR="0" lvl="0" indent="-457200" defTabSz="914400" rtl="0" eaLnBrk="1" fontAlgn="auto" latinLnBrk="0" hangingPunct="1">
              <a:lnSpc>
                <a:spcPct val="100000"/>
              </a:lnSpc>
              <a:spcBef>
                <a:spcPts val="0"/>
              </a:spcBef>
              <a:spcAft>
                <a:spcPts val="0"/>
              </a:spcAft>
              <a:buClr>
                <a:schemeClr val="lt1"/>
              </a:buClr>
              <a:buSzPct val="25000"/>
              <a:buFont typeface="Arial"/>
              <a:buChar char="•"/>
              <a:tabLst/>
              <a:defRPr/>
            </a:pPr>
            <a:endParaRPr lang="en-US" sz="2000" dirty="0">
              <a:latin typeface="Arial"/>
              <a:ea typeface="Arial"/>
              <a:cs typeface="Arial"/>
              <a:sym typeface="Calibri"/>
            </a:endParaRPr>
          </a:p>
          <a:p>
            <a:pPr marL="457200" marR="0" lvl="0" indent="-457200" defTabSz="914400" rtl="0" eaLnBrk="1" fontAlgn="auto" latinLnBrk="0" hangingPunct="1">
              <a:lnSpc>
                <a:spcPct val="100000"/>
              </a:lnSpc>
              <a:spcBef>
                <a:spcPts val="0"/>
              </a:spcBef>
              <a:spcAft>
                <a:spcPts val="0"/>
              </a:spcAft>
              <a:buClr>
                <a:schemeClr val="lt1"/>
              </a:buClr>
              <a:buSzPct val="25000"/>
              <a:tabLst/>
              <a:defRPr/>
            </a:pPr>
            <a:r>
              <a:rPr lang="en-US" sz="2400" dirty="0">
                <a:latin typeface="Arial"/>
                <a:ea typeface="Arial"/>
                <a:cs typeface="Arial"/>
                <a:sym typeface="Calibri"/>
              </a:rPr>
              <a:t>TO BE CONTINUED . . . </a:t>
            </a:r>
          </a:p>
        </p:txBody>
      </p:sp>
    </p:spTree>
    <p:extLst>
      <p:ext uri="{BB962C8B-B14F-4D97-AF65-F5344CB8AC3E}">
        <p14:creationId xmlns:p14="http://schemas.microsoft.com/office/powerpoint/2010/main" val="337043040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04800" y="189121"/>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ASQ-3: Omitted Items</a:t>
            </a:r>
          </a:p>
        </p:txBody>
      </p:sp>
      <p:sp>
        <p:nvSpPr>
          <p:cNvPr id="312" name="Shape 312"/>
          <p:cNvSpPr txBox="1">
            <a:spLocks noGrp="1"/>
          </p:cNvSpPr>
          <p:nvPr>
            <p:ph type="body" idx="1"/>
          </p:nvPr>
        </p:nvSpPr>
        <p:spPr>
          <a:xfrm>
            <a:off x="304800" y="1103521"/>
            <a:ext cx="8458200" cy="4611479"/>
          </a:xfrm>
          <a:prstGeom prst="rect">
            <a:avLst/>
          </a:prstGeom>
          <a:noFill/>
          <a:ln>
            <a:noFill/>
          </a:ln>
        </p:spPr>
        <p:txBody>
          <a:bodyPr wrap="square" lIns="91425" tIns="45700" rIns="91425" bIns="45700" anchor="t" anchorCtr="0">
            <a:spAutoFit/>
          </a:bodyPr>
          <a:lstStyle/>
          <a:p>
            <a:pPr>
              <a:spcBef>
                <a:spcPts val="0"/>
              </a:spcBef>
              <a:buSzPct val="100000"/>
            </a:pPr>
            <a:r>
              <a:rPr lang="en-US" sz="2800" b="0" i="0" u="none" strike="noStrike" cap="none" baseline="0" dirty="0">
                <a:ea typeface="Arial"/>
                <a:cs typeface="Arial"/>
                <a:sym typeface="Calibri"/>
              </a:rPr>
              <a:t> Try to obtain answers from parent; encourage them to make their “best guess.”</a:t>
            </a:r>
          </a:p>
          <a:p>
            <a:pPr marL="342900" marR="0" lvl="0" indent="-342900" algn="l" rtl="0">
              <a:lnSpc>
                <a:spcPct val="90000"/>
              </a:lnSpc>
              <a:spcBef>
                <a:spcPts val="640"/>
              </a:spcBef>
              <a:spcAft>
                <a:spcPts val="0"/>
              </a:spcAft>
              <a:buSzPct val="100000"/>
              <a:buFont typeface="Calibri"/>
              <a:buChar char="•"/>
            </a:pPr>
            <a:r>
              <a:rPr lang="en-US" sz="2800" b="0" i="0" u="none" strike="noStrike" cap="none" baseline="0" dirty="0">
                <a:ea typeface="Arial"/>
                <a:cs typeface="Arial"/>
                <a:sym typeface="Calibri"/>
              </a:rPr>
              <a:t>A maximum of two (2) items </a:t>
            </a:r>
            <a:r>
              <a:rPr lang="en-US" sz="2800" dirty="0">
                <a:ea typeface="Arial"/>
                <a:cs typeface="Arial"/>
                <a:sym typeface="Calibri"/>
              </a:rPr>
              <a:t>can be omitted.</a:t>
            </a:r>
            <a:br>
              <a:rPr lang="en-US" sz="2800" dirty="0">
                <a:ea typeface="Arial"/>
                <a:cs typeface="Arial"/>
                <a:sym typeface="Calibri"/>
              </a:rPr>
            </a:br>
            <a:r>
              <a:rPr lang="en-US" sz="2800" b="0" i="0" u="none" strike="noStrike" cap="none" baseline="0" dirty="0">
                <a:ea typeface="Arial"/>
                <a:cs typeface="Arial"/>
                <a:sym typeface="Calibri"/>
              </a:rPr>
              <a:t>Steps to take when 1-2 items are omitted:</a:t>
            </a:r>
            <a:endParaRPr sz="2800" b="0" i="0" u="none" strike="noStrike" cap="none" baseline="0" dirty="0">
              <a:ea typeface="Arial"/>
              <a:cs typeface="Arial"/>
              <a:sym typeface="Calibri"/>
            </a:endParaRPr>
          </a:p>
          <a:p>
            <a:pPr marL="514350" marR="0" lvl="0" indent="-514350" algn="l" rtl="0">
              <a:lnSpc>
                <a:spcPct val="90000"/>
              </a:lnSpc>
              <a:spcBef>
                <a:spcPts val="640"/>
              </a:spcBef>
              <a:spcAft>
                <a:spcPts val="0"/>
              </a:spcAft>
              <a:buSzPct val="100000"/>
              <a:buFont typeface="+mj-lt"/>
              <a:buAutoNum type="arabicPeriod"/>
            </a:pPr>
            <a:r>
              <a:rPr lang="en-US" sz="2800" b="0" i="0" u="none" strike="noStrike" cap="none" baseline="0" dirty="0">
                <a:ea typeface="Arial"/>
                <a:cs typeface="Arial"/>
                <a:sym typeface="Calibri"/>
              </a:rPr>
              <a:t>Calculate the average score for the answered questions in that domain (Divide the total score by the number of questions answered in that domain).</a:t>
            </a:r>
          </a:p>
          <a:p>
            <a:pPr marL="514350" marR="0" lvl="0" indent="-514350" algn="l" rtl="0">
              <a:lnSpc>
                <a:spcPct val="90000"/>
              </a:lnSpc>
              <a:spcBef>
                <a:spcPts val="640"/>
              </a:spcBef>
              <a:spcAft>
                <a:spcPts val="0"/>
              </a:spcAft>
              <a:buSzPct val="100000"/>
              <a:buFont typeface="+mj-lt"/>
              <a:buAutoNum type="arabicPeriod"/>
            </a:pPr>
            <a:r>
              <a:rPr lang="en-US" sz="2800" b="0" i="0" u="none" strike="noStrike" cap="none" baseline="0" dirty="0">
                <a:ea typeface="Arial"/>
                <a:cs typeface="Arial"/>
                <a:sym typeface="Calibri"/>
              </a:rPr>
              <a:t>Add that number (th</a:t>
            </a:r>
            <a:r>
              <a:rPr lang="en-US" sz="2800" dirty="0">
                <a:ea typeface="Arial"/>
                <a:cs typeface="Arial"/>
                <a:sym typeface="Calibri"/>
              </a:rPr>
              <a:t>e average score) </a:t>
            </a:r>
            <a:r>
              <a:rPr lang="en-US" sz="2800" b="0" i="0" u="none" strike="noStrike" cap="none" baseline="0" dirty="0">
                <a:ea typeface="Arial"/>
                <a:cs typeface="Arial"/>
                <a:sym typeface="Calibri"/>
              </a:rPr>
              <a:t>to the total score to get a new Total Score for that domain.</a:t>
            </a:r>
          </a:p>
          <a:p>
            <a:pPr marL="0" marR="0" lvl="0" indent="0" algn="l" rtl="0">
              <a:spcBef>
                <a:spcPts val="0"/>
              </a:spcBef>
              <a:buNone/>
            </a:pPr>
            <a:endParaRPr sz="2800" b="0" i="0" u="none" strike="noStrike" cap="none" baseline="0" dirty="0">
              <a:solidFill>
                <a:schemeClr val="lt1"/>
              </a:solidFill>
              <a:ea typeface="Arial"/>
              <a:cs typeface="Arial"/>
              <a:sym typeface="Calibri"/>
            </a:endParaRPr>
          </a:p>
        </p:txBody>
      </p:sp>
    </p:spTree>
    <p:extLst>
      <p:ext uri="{BB962C8B-B14F-4D97-AF65-F5344CB8AC3E}">
        <p14:creationId xmlns:p14="http://schemas.microsoft.com/office/powerpoint/2010/main" val="406394098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323644" y="1143000"/>
            <a:ext cx="8744156" cy="4185721"/>
          </a:xfrm>
          <a:prstGeom prst="rect">
            <a:avLst/>
          </a:prstGeom>
          <a:noFill/>
          <a:ln>
            <a:noFill/>
          </a:ln>
        </p:spPr>
        <p:txBody>
          <a:bodyPr wrap="square" lIns="91425" tIns="45700" rIns="91425" bIns="45700" anchor="t" anchorCtr="0">
            <a:spAutoFit/>
          </a:bodyPr>
          <a:lstStyle/>
          <a:p>
            <a:pPr marL="114300" indent="0">
              <a:lnSpc>
                <a:spcPct val="100000"/>
              </a:lnSpc>
              <a:spcBef>
                <a:spcPts val="560"/>
              </a:spcBef>
              <a:buClr>
                <a:schemeClr val="lt1"/>
              </a:buClr>
              <a:buSzPct val="25000"/>
              <a:buNone/>
            </a:pPr>
            <a:r>
              <a:rPr lang="en-US" sz="2800" b="0" i="0" u="none" strike="noStrike" cap="none" baseline="0" dirty="0">
                <a:ea typeface="Arial"/>
                <a:cs typeface="Arial"/>
                <a:sym typeface="Calibri"/>
              </a:rPr>
              <a:t>1. Divide total domain score by the number of items answered in that domain.</a:t>
            </a:r>
            <a:r>
              <a:rPr lang="en-US" sz="2800" b="1" i="0" u="none" strike="noStrike" cap="none" baseline="0" dirty="0">
                <a:ea typeface="Arial"/>
                <a:cs typeface="Arial"/>
                <a:sym typeface="Calibri"/>
              </a:rPr>
              <a:t>  </a:t>
            </a:r>
            <a:r>
              <a:rPr lang="en-US" sz="2800" i="0" u="none" strike="noStrike" cap="none" baseline="0" dirty="0">
                <a:ea typeface="Arial"/>
                <a:cs typeface="Arial"/>
                <a:sym typeface="Calibri"/>
              </a:rPr>
              <a:t>Example: The domain has 6 items, and the parent only answered 5 of them. The total score for the 5 items that were answered is 45.</a:t>
            </a:r>
          </a:p>
          <a:p>
            <a:pPr marL="1600200" marR="0" lvl="3" indent="-228600" algn="l" rtl="0">
              <a:lnSpc>
                <a:spcPct val="100000"/>
              </a:lnSpc>
              <a:spcBef>
                <a:spcPts val="560"/>
              </a:spcBef>
              <a:spcAft>
                <a:spcPts val="0"/>
              </a:spcAft>
              <a:buClr>
                <a:schemeClr val="lt1"/>
              </a:buClr>
              <a:buSzPct val="25000"/>
              <a:buFont typeface="Calibri"/>
              <a:buNone/>
            </a:pPr>
            <a:r>
              <a:rPr lang="en-US" sz="2800" b="1" i="0" u="none" strike="noStrike" cap="none" baseline="0" dirty="0">
                <a:ea typeface="Arial"/>
                <a:cs typeface="Arial"/>
                <a:sym typeface="Calibri"/>
              </a:rPr>
              <a:t>	</a:t>
            </a:r>
            <a:r>
              <a:rPr lang="en-US" sz="2800" b="0" i="0" u="none" strike="noStrike" cap="none" baseline="0" dirty="0">
                <a:ea typeface="Arial"/>
                <a:cs typeface="Arial"/>
                <a:sym typeface="Calibri"/>
              </a:rPr>
              <a:t>45 (area score) ÷ 5 (items) = </a:t>
            </a:r>
            <a:r>
              <a:rPr lang="en-US" sz="2800" b="0" i="0" u="sng" strike="noStrike" cap="none" baseline="0" dirty="0">
                <a:ea typeface="Arial"/>
                <a:cs typeface="Arial"/>
                <a:sym typeface="Calibri"/>
              </a:rPr>
              <a:t>9 points</a:t>
            </a:r>
            <a:br>
              <a:rPr lang="en-US" sz="2800" b="0" i="0" u="sng" strike="noStrike" cap="none" baseline="0" dirty="0">
                <a:ea typeface="Arial"/>
                <a:cs typeface="Arial"/>
                <a:sym typeface="Calibri"/>
              </a:rPr>
            </a:br>
            <a:endParaRPr lang="en-US" sz="2800" b="0" i="0" u="none" strike="noStrike" cap="none" baseline="0" dirty="0">
              <a:ea typeface="Arial"/>
              <a:cs typeface="Arial"/>
              <a:sym typeface="Calibri"/>
            </a:endParaRPr>
          </a:p>
          <a:p>
            <a:pPr marL="118872" indent="0">
              <a:lnSpc>
                <a:spcPct val="100000"/>
              </a:lnSpc>
              <a:spcBef>
                <a:spcPts val="560"/>
              </a:spcBef>
              <a:buClr>
                <a:schemeClr val="lt1"/>
              </a:buClr>
              <a:buSzPct val="25000"/>
              <a:buFont typeface="+mj-lt"/>
              <a:buAutoNum type="arabicPeriod"/>
            </a:pPr>
            <a:r>
              <a:rPr lang="en-US" sz="2800" b="0" i="0" u="none" strike="noStrike" cap="none" baseline="0" dirty="0">
                <a:ea typeface="Arial"/>
                <a:cs typeface="Arial"/>
                <a:sym typeface="Calibri"/>
              </a:rPr>
              <a:t>2. Add this average item score to the total domain score to get a new total score.</a:t>
            </a:r>
          </a:p>
          <a:p>
            <a:pPr marL="1600200" marR="0" lvl="3" indent="-228600" algn="l" rtl="0">
              <a:lnSpc>
                <a:spcPct val="100000"/>
              </a:lnSpc>
              <a:spcBef>
                <a:spcPts val="560"/>
              </a:spcBef>
              <a:spcAft>
                <a:spcPts val="0"/>
              </a:spcAft>
              <a:buClr>
                <a:schemeClr val="lt1"/>
              </a:buClr>
              <a:buSzPct val="25000"/>
              <a:buFont typeface="Calibri"/>
              <a:buNone/>
            </a:pPr>
            <a:r>
              <a:rPr lang="en-US" sz="2800" b="0" i="0" u="none" strike="noStrike" cap="none" baseline="0" dirty="0">
                <a:ea typeface="Arial"/>
                <a:cs typeface="Arial"/>
                <a:sym typeface="Calibri"/>
              </a:rPr>
              <a:t>	 45 + 9 points = new total of </a:t>
            </a:r>
            <a:r>
              <a:rPr lang="en-US" sz="2800" b="0" i="0" u="sng" strike="noStrike" cap="none" baseline="0" dirty="0">
                <a:ea typeface="Arial"/>
                <a:cs typeface="Arial"/>
                <a:sym typeface="Calibri"/>
              </a:rPr>
              <a:t>54 points</a:t>
            </a:r>
          </a:p>
        </p:txBody>
      </p:sp>
      <p:sp>
        <p:nvSpPr>
          <p:cNvPr id="320" name="Shape 320"/>
          <p:cNvSpPr txBox="1">
            <a:spLocks noGrp="1"/>
          </p:cNvSpPr>
          <p:nvPr>
            <p:ph type="title"/>
          </p:nvPr>
        </p:nvSpPr>
        <p:spPr>
          <a:xfrm>
            <a:off x="304800" y="217676"/>
            <a:ext cx="7156450" cy="630902"/>
          </a:xfrm>
          <a:prstGeom prst="rect">
            <a:avLst/>
          </a:prstGeom>
          <a:noFill/>
          <a:ln>
            <a:noFill/>
          </a:ln>
        </p:spPr>
        <p:txBody>
          <a:bodyPr wrap="square"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b="1" i="0" strike="noStrike" cap="none" baseline="0" dirty="0">
                <a:latin typeface="Arial"/>
                <a:ea typeface="Arial"/>
                <a:cs typeface="Arial"/>
                <a:sym typeface="Calibri"/>
              </a:rPr>
              <a:t>Sample: ASQ-3 Omitted </a:t>
            </a:r>
            <a:r>
              <a:rPr lang="en-US" b="1" dirty="0">
                <a:latin typeface="Arial"/>
                <a:ea typeface="Arial"/>
                <a:cs typeface="Arial"/>
                <a:sym typeface="Calibri"/>
              </a:rPr>
              <a:t>I</a:t>
            </a:r>
            <a:r>
              <a:rPr lang="en-US" b="1" i="0" strike="noStrike" cap="none" baseline="0" dirty="0">
                <a:latin typeface="Arial"/>
                <a:ea typeface="Arial"/>
                <a:cs typeface="Arial"/>
                <a:sym typeface="Calibri"/>
              </a:rPr>
              <a:t>tems</a:t>
            </a:r>
          </a:p>
        </p:txBody>
      </p:sp>
    </p:spTree>
    <p:extLst>
      <p:ext uri="{BB962C8B-B14F-4D97-AF65-F5344CB8AC3E}">
        <p14:creationId xmlns:p14="http://schemas.microsoft.com/office/powerpoint/2010/main" val="14274644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chemeClr val="bg1"/>
                </a:solidFill>
              </a:rPr>
              <a:t>PRACTICE</a:t>
            </a:r>
            <a:br>
              <a:rPr lang="en-US" sz="4500" dirty="0">
                <a:solidFill>
                  <a:schemeClr val="bg1"/>
                </a:solidFill>
              </a:rPr>
            </a:br>
            <a:r>
              <a:rPr lang="en-US" sz="4500" dirty="0">
                <a:solidFill>
                  <a:srgbClr val="E4A37F"/>
                </a:solidFill>
              </a:rPr>
              <a:t>OMITTED ITEMS</a:t>
            </a:r>
          </a:p>
        </p:txBody>
      </p:sp>
    </p:spTree>
    <p:extLst>
      <p:ext uri="{BB962C8B-B14F-4D97-AF65-F5344CB8AC3E}">
        <p14:creationId xmlns:p14="http://schemas.microsoft.com/office/powerpoint/2010/main" val="132184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2" name="Rectangle 1"/>
          <p:cNvSpPr/>
          <p:nvPr/>
        </p:nvSpPr>
        <p:spPr>
          <a:xfrm>
            <a:off x="381000" y="1600200"/>
            <a:ext cx="8458200" cy="2971800"/>
          </a:xfrm>
          <a:prstGeom prst="rect">
            <a:avLst/>
          </a:prstGeom>
          <a:solidFill>
            <a:srgbClr val="E4A37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Shape 369"/>
          <p:cNvSpPr txBox="1">
            <a:spLocks noGrp="1"/>
          </p:cNvSpPr>
          <p:nvPr>
            <p:ph type="title"/>
          </p:nvPr>
        </p:nvSpPr>
        <p:spPr>
          <a:xfrm>
            <a:off x="304800" y="207298"/>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ASQ-3: Interpretation</a:t>
            </a:r>
          </a:p>
        </p:txBody>
      </p:sp>
      <p:sp>
        <p:nvSpPr>
          <p:cNvPr id="370" name="Shape 370"/>
          <p:cNvSpPr txBox="1">
            <a:spLocks noGrp="1"/>
          </p:cNvSpPr>
          <p:nvPr>
            <p:ph type="body" idx="1"/>
          </p:nvPr>
        </p:nvSpPr>
        <p:spPr>
          <a:xfrm>
            <a:off x="1514475" y="2057400"/>
            <a:ext cx="7162800" cy="1921511"/>
          </a:xfrm>
          <a:prstGeom prst="rect">
            <a:avLst/>
          </a:prstGeom>
          <a:noFill/>
          <a:ln>
            <a:noFill/>
          </a:ln>
        </p:spPr>
        <p:txBody>
          <a:bodyPr wrap="square" lIns="91425" tIns="45700" rIns="91425" bIns="45700" anchor="t" anchorCtr="0">
            <a:spAutoFit/>
          </a:bodyPr>
          <a:lstStyle/>
          <a:p>
            <a:pPr marL="0" marR="0" lvl="0" indent="0" algn="l" rtl="0">
              <a:lnSpc>
                <a:spcPct val="90000"/>
              </a:lnSpc>
              <a:spcBef>
                <a:spcPts val="0"/>
              </a:spcBef>
              <a:spcAft>
                <a:spcPts val="600"/>
              </a:spcAft>
              <a:buClr>
                <a:schemeClr val="tx1"/>
              </a:buClr>
              <a:buSzPct val="112500"/>
              <a:buNone/>
            </a:pPr>
            <a:r>
              <a:rPr lang="en-US" sz="3600" b="1" i="0" u="none" strike="noStrike" cap="none" baseline="0" dirty="0">
                <a:ea typeface="Arial"/>
                <a:cs typeface="Arial"/>
                <a:sym typeface="Calibri"/>
              </a:rPr>
              <a:t>Black</a:t>
            </a:r>
            <a:r>
              <a:rPr lang="en-US" sz="3600" b="0" i="0" u="none" strike="noStrike" cap="none" baseline="0" dirty="0">
                <a:ea typeface="Arial"/>
                <a:cs typeface="Arial"/>
                <a:sym typeface="Calibri"/>
              </a:rPr>
              <a:t> </a:t>
            </a:r>
            <a:r>
              <a:rPr lang="en-US" sz="3600" b="1" i="0" u="none" strike="noStrike" cap="none" baseline="0" dirty="0">
                <a:ea typeface="Arial"/>
                <a:cs typeface="Arial"/>
                <a:sym typeface="Calibri"/>
              </a:rPr>
              <a:t>Area:</a:t>
            </a:r>
            <a:r>
              <a:rPr lang="en-US" sz="3600" b="0" i="0" u="none" strike="noStrike" cap="none" baseline="0" dirty="0">
                <a:solidFill>
                  <a:schemeClr val="lt1"/>
                </a:solidFill>
                <a:ea typeface="Arial"/>
                <a:cs typeface="Arial"/>
                <a:sym typeface="Calibri"/>
              </a:rPr>
              <a:t> </a:t>
            </a:r>
            <a:r>
              <a:rPr lang="en-US" sz="3600" b="1" i="0" u="none" strike="noStrike" cap="none" baseline="0" dirty="0">
                <a:solidFill>
                  <a:srgbClr val="FF0000"/>
                </a:solidFill>
                <a:ea typeface="Arial"/>
                <a:cs typeface="Arial"/>
                <a:sym typeface="Calibri"/>
              </a:rPr>
              <a:t>Problem</a:t>
            </a:r>
          </a:p>
          <a:p>
            <a:pPr marL="0" marR="0" lvl="2" indent="0" algn="l" rtl="0">
              <a:lnSpc>
                <a:spcPct val="90000"/>
              </a:lnSpc>
              <a:spcBef>
                <a:spcPts val="720"/>
              </a:spcBef>
              <a:spcAft>
                <a:spcPts val="600"/>
              </a:spcAft>
              <a:buClr>
                <a:schemeClr val="tx1"/>
              </a:buClr>
              <a:buSzPct val="112500"/>
              <a:buNone/>
            </a:pPr>
            <a:r>
              <a:rPr lang="en-US" sz="3600" b="1" i="0" u="none" strike="noStrike" cap="none" baseline="0" dirty="0">
                <a:solidFill>
                  <a:srgbClr val="7E7F7E"/>
                </a:solidFill>
                <a:ea typeface="Arial"/>
                <a:cs typeface="Arial"/>
                <a:sym typeface="Calibri"/>
              </a:rPr>
              <a:t>Gray</a:t>
            </a:r>
            <a:r>
              <a:rPr lang="en-US" sz="3600" b="1" i="0" u="none" strike="noStrike" cap="none" baseline="0" dirty="0">
                <a:ea typeface="Arial"/>
                <a:cs typeface="Arial"/>
                <a:sym typeface="Calibri"/>
              </a:rPr>
              <a:t> Area: </a:t>
            </a:r>
            <a:r>
              <a:rPr lang="en-US" sz="3600" b="1" i="0" u="none" strike="noStrike" cap="none" baseline="0" dirty="0">
                <a:solidFill>
                  <a:srgbClr val="FF6600"/>
                </a:solidFill>
                <a:ea typeface="Arial"/>
                <a:cs typeface="Arial"/>
                <a:sym typeface="Calibri"/>
              </a:rPr>
              <a:t>May Have a Problem</a:t>
            </a:r>
          </a:p>
          <a:p>
            <a:pPr marL="0" marR="0" lvl="1" indent="0" algn="l" rtl="0">
              <a:lnSpc>
                <a:spcPct val="90000"/>
              </a:lnSpc>
              <a:spcBef>
                <a:spcPts val="720"/>
              </a:spcBef>
              <a:spcAft>
                <a:spcPts val="600"/>
              </a:spcAft>
              <a:buClr>
                <a:schemeClr val="tx1"/>
              </a:buClr>
              <a:buSzPct val="112500"/>
              <a:buNone/>
            </a:pPr>
            <a:r>
              <a:rPr lang="en-US" sz="3600" b="1" i="0" u="none" strike="noStrike" cap="none" baseline="0" dirty="0">
                <a:ln>
                  <a:solidFill>
                    <a:schemeClr val="tx1"/>
                  </a:solidFill>
                </a:ln>
                <a:solidFill>
                  <a:schemeClr val="bg1"/>
                </a:solidFill>
                <a:ea typeface="Arial"/>
                <a:cs typeface="Arial"/>
                <a:sym typeface="Calibri"/>
              </a:rPr>
              <a:t>White Area: </a:t>
            </a:r>
            <a:r>
              <a:rPr lang="en-US" sz="3600" b="1" i="0" u="none" strike="noStrike" cap="none" baseline="0" dirty="0">
                <a:solidFill>
                  <a:srgbClr val="92D050"/>
                </a:solidFill>
                <a:ea typeface="Arial"/>
                <a:cs typeface="Arial"/>
                <a:sym typeface="Calibri"/>
              </a:rPr>
              <a:t>No Problem </a:t>
            </a:r>
          </a:p>
        </p:txBody>
      </p:sp>
      <p:sp>
        <p:nvSpPr>
          <p:cNvPr id="3" name="Rectangle 2">
            <a:extLst>
              <a:ext uri="{FF2B5EF4-FFF2-40B4-BE49-F238E27FC236}">
                <a16:creationId xmlns:a16="http://schemas.microsoft.com/office/drawing/2014/main" id="{22AF3D38-2D90-8A46-8408-94016F4AC977}"/>
              </a:ext>
            </a:extLst>
          </p:cNvPr>
          <p:cNvSpPr/>
          <p:nvPr/>
        </p:nvSpPr>
        <p:spPr>
          <a:xfrm>
            <a:off x="914400" y="4800600"/>
            <a:ext cx="7543800" cy="461665"/>
          </a:xfrm>
          <a:prstGeom prst="rect">
            <a:avLst/>
          </a:prstGeom>
        </p:spPr>
        <p:txBody>
          <a:bodyPr wrap="square">
            <a:spAutoFit/>
          </a:bodyPr>
          <a:lstStyle/>
          <a:p>
            <a:pPr>
              <a:spcBef>
                <a:spcPts val="640"/>
              </a:spcBef>
              <a:buClr>
                <a:schemeClr val="lt1"/>
              </a:buClr>
              <a:buSzPct val="100000"/>
            </a:pPr>
            <a:r>
              <a:rPr lang="en-US" sz="2400" i="1" dirty="0">
                <a:latin typeface="Arial"/>
                <a:ea typeface="Arial"/>
                <a:cs typeface="Arial"/>
                <a:sym typeface="Calibri"/>
              </a:rPr>
              <a:t>Note: Parental concerns may also signify a problem.</a:t>
            </a:r>
          </a:p>
        </p:txBody>
      </p:sp>
      <p:grpSp>
        <p:nvGrpSpPr>
          <p:cNvPr id="5" name="Group 4">
            <a:extLst>
              <a:ext uri="{FF2B5EF4-FFF2-40B4-BE49-F238E27FC236}">
                <a16:creationId xmlns:a16="http://schemas.microsoft.com/office/drawing/2014/main" id="{AA82E28F-98D6-1442-A73A-E01F1C9A2CC3}"/>
              </a:ext>
            </a:extLst>
          </p:cNvPr>
          <p:cNvGrpSpPr/>
          <p:nvPr/>
        </p:nvGrpSpPr>
        <p:grpSpPr>
          <a:xfrm>
            <a:off x="976313" y="2116707"/>
            <a:ext cx="457200" cy="1769492"/>
            <a:chOff x="976313" y="2116707"/>
            <a:chExt cx="457200" cy="1769492"/>
          </a:xfrm>
        </p:grpSpPr>
        <p:sp>
          <p:nvSpPr>
            <p:cNvPr id="4" name="Rectangle 3">
              <a:extLst>
                <a:ext uri="{FF2B5EF4-FFF2-40B4-BE49-F238E27FC236}">
                  <a16:creationId xmlns:a16="http://schemas.microsoft.com/office/drawing/2014/main" id="{34D30BB1-E044-AA4A-836C-EF8C094D0191}"/>
                </a:ext>
              </a:extLst>
            </p:cNvPr>
            <p:cNvSpPr/>
            <p:nvPr/>
          </p:nvSpPr>
          <p:spPr>
            <a:xfrm>
              <a:off x="976313" y="2116707"/>
              <a:ext cx="4572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 name="Rectangle 6">
              <a:extLst>
                <a:ext uri="{FF2B5EF4-FFF2-40B4-BE49-F238E27FC236}">
                  <a16:creationId xmlns:a16="http://schemas.microsoft.com/office/drawing/2014/main" id="{A59A89AF-72F4-0B45-A2A7-D2875635A663}"/>
                </a:ext>
              </a:extLst>
            </p:cNvPr>
            <p:cNvSpPr/>
            <p:nvPr/>
          </p:nvSpPr>
          <p:spPr>
            <a:xfrm>
              <a:off x="976313" y="2757883"/>
              <a:ext cx="4572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Rectangle 7">
              <a:extLst>
                <a:ext uri="{FF2B5EF4-FFF2-40B4-BE49-F238E27FC236}">
                  <a16:creationId xmlns:a16="http://schemas.microsoft.com/office/drawing/2014/main" id="{C54F03CB-A941-124C-B931-5E4BC510A7F8}"/>
                </a:ext>
              </a:extLst>
            </p:cNvPr>
            <p:cNvSpPr/>
            <p:nvPr/>
          </p:nvSpPr>
          <p:spPr>
            <a:xfrm>
              <a:off x="976313" y="3428999"/>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Tree>
    <p:extLst>
      <p:ext uri="{BB962C8B-B14F-4D97-AF65-F5344CB8AC3E}">
        <p14:creationId xmlns:p14="http://schemas.microsoft.com/office/powerpoint/2010/main" val="538236056"/>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304800" y="231379"/>
            <a:ext cx="8229600" cy="1292621"/>
          </a:xfrm>
          <a:prstGeom prst="rect">
            <a:avLst/>
          </a:prstGeom>
          <a:noFill/>
          <a:ln>
            <a:noFill/>
          </a:ln>
        </p:spPr>
        <p:txBody>
          <a:bodyPr lIns="91425" tIns="45700" rIns="91425" bIns="45700" anchor="t" anchorCtr="0">
            <a:spAutoFit/>
          </a:bodyPr>
          <a:lstStyle/>
          <a:p>
            <a:pPr marL="342900" marR="0" lvl="0" indent="-342900" rtl="0">
              <a:lnSpc>
                <a:spcPct val="100000"/>
              </a:lnSpc>
              <a:spcBef>
                <a:spcPts val="720"/>
              </a:spcBef>
              <a:spcAft>
                <a:spcPts val="0"/>
              </a:spcAft>
              <a:buClr>
                <a:schemeClr val="lt1"/>
              </a:buClr>
              <a:buSzPct val="25000"/>
              <a:buFont typeface="Calibri"/>
              <a:buNone/>
            </a:pPr>
            <a:r>
              <a:rPr lang="en-US" sz="3600" b="1" i="0" strike="noStrike" cap="none" baseline="0" dirty="0">
                <a:solidFill>
                  <a:srgbClr val="0C8A7D"/>
                </a:solidFill>
                <a:ea typeface="Arial"/>
                <a:cs typeface="Arial"/>
                <a:sym typeface="Calibri"/>
              </a:rPr>
              <a:t>Ages and Stages Questionnaire:</a:t>
            </a:r>
          </a:p>
          <a:p>
            <a:pPr marL="342900" marR="0" lvl="0" indent="-342900" rtl="0">
              <a:lnSpc>
                <a:spcPct val="100000"/>
              </a:lnSpc>
              <a:spcBef>
                <a:spcPts val="720"/>
              </a:spcBef>
              <a:spcAft>
                <a:spcPts val="0"/>
              </a:spcAft>
              <a:buClr>
                <a:schemeClr val="lt1"/>
              </a:buClr>
              <a:buSzPct val="25000"/>
              <a:buFont typeface="Calibri"/>
              <a:buNone/>
            </a:pPr>
            <a:r>
              <a:rPr lang="en-US" sz="3600" b="1" i="0" strike="noStrike" cap="none" baseline="0" dirty="0">
                <a:solidFill>
                  <a:srgbClr val="0C8A7D"/>
                </a:solidFill>
                <a:ea typeface="Arial"/>
                <a:cs typeface="Arial"/>
                <a:sym typeface="Calibri"/>
              </a:rPr>
              <a:t>Social-Emotional (ASQ:SE-2)</a:t>
            </a:r>
          </a:p>
        </p:txBody>
      </p:sp>
      <p:pic>
        <p:nvPicPr>
          <p:cNvPr id="387" name="Shape 387"/>
          <p:cNvPicPr preferRelativeResize="0"/>
          <p:nvPr/>
        </p:nvPicPr>
        <p:blipFill rotWithShape="1">
          <a:blip r:embed="rId3">
            <a:alphaModFix/>
          </a:blip>
          <a:srcRect/>
          <a:stretch/>
        </p:blipFill>
        <p:spPr>
          <a:xfrm>
            <a:off x="2057400" y="1555412"/>
            <a:ext cx="5105400" cy="4464388"/>
          </a:xfrm>
          <a:prstGeom prst="rect">
            <a:avLst/>
          </a:prstGeom>
          <a:noFill/>
          <a:ln>
            <a:noFill/>
          </a:ln>
        </p:spPr>
      </p:pic>
    </p:spTree>
    <p:extLst>
      <p:ext uri="{BB962C8B-B14F-4D97-AF65-F5344CB8AC3E}">
        <p14:creationId xmlns:p14="http://schemas.microsoft.com/office/powerpoint/2010/main" val="287351681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12729"/>
            <a:ext cx="7886700" cy="854071"/>
          </a:xfrm>
        </p:spPr>
        <p:txBody>
          <a:bodyPr>
            <a:normAutofit/>
          </a:bodyPr>
          <a:lstStyle/>
          <a:p>
            <a:pPr>
              <a:lnSpc>
                <a:spcPct val="100000"/>
              </a:lnSpc>
              <a:defRPr/>
            </a:pPr>
            <a:r>
              <a:rPr lang="en-US" sz="3600" b="1" dirty="0">
                <a:latin typeface="Arial"/>
              </a:rPr>
              <a:t>What is the ASQ:SE-2?</a:t>
            </a:r>
            <a:endParaRPr lang="en-US" sz="3600" b="1" baseline="30000" dirty="0">
              <a:latin typeface="Arial"/>
            </a:endParaRPr>
          </a:p>
        </p:txBody>
      </p:sp>
      <p:sp>
        <p:nvSpPr>
          <p:cNvPr id="3" name="Content Placeholder 2"/>
          <p:cNvSpPr>
            <a:spLocks noGrp="1"/>
          </p:cNvSpPr>
          <p:nvPr>
            <p:ph idx="1"/>
          </p:nvPr>
        </p:nvSpPr>
        <p:spPr>
          <a:xfrm>
            <a:off x="228600" y="1139825"/>
            <a:ext cx="8229600" cy="3965575"/>
          </a:xfrm>
        </p:spPr>
        <p:txBody>
          <a:bodyPr>
            <a:normAutofit/>
          </a:bodyPr>
          <a:lstStyle/>
          <a:p>
            <a:pPr>
              <a:lnSpc>
                <a:spcPct val="100000"/>
              </a:lnSpc>
              <a:spcBef>
                <a:spcPts val="1200"/>
              </a:spcBef>
              <a:spcAft>
                <a:spcPts val="1200"/>
              </a:spcAft>
              <a:defRPr/>
            </a:pPr>
            <a:r>
              <a:rPr lang="en-US" sz="2800" dirty="0">
                <a:solidFill>
                  <a:schemeClr val="tx1">
                    <a:lumMod val="75000"/>
                  </a:schemeClr>
                </a:solidFill>
              </a:rPr>
              <a:t>Questionnaire that identifies young children at risk for social or emotional difficulties</a:t>
            </a:r>
          </a:p>
          <a:p>
            <a:pPr>
              <a:spcBef>
                <a:spcPts val="1200"/>
              </a:spcBef>
              <a:spcAft>
                <a:spcPts val="1200"/>
              </a:spcAft>
            </a:pPr>
            <a:r>
              <a:rPr lang="en-US" sz="2800" dirty="0">
                <a:solidFill>
                  <a:schemeClr val="tx1">
                    <a:lumMod val="75000"/>
                  </a:schemeClr>
                </a:solidFill>
              </a:rPr>
              <a:t>Designed for parents to complete </a:t>
            </a:r>
          </a:p>
          <a:p>
            <a:pPr>
              <a:lnSpc>
                <a:spcPct val="100000"/>
              </a:lnSpc>
              <a:spcBef>
                <a:spcPts val="1200"/>
              </a:spcBef>
              <a:spcAft>
                <a:spcPts val="1200"/>
              </a:spcAft>
              <a:defRPr/>
            </a:pPr>
            <a:r>
              <a:rPr lang="en-US" sz="2800" dirty="0">
                <a:solidFill>
                  <a:schemeClr val="tx1">
                    <a:lumMod val="75000"/>
                  </a:schemeClr>
                </a:solidFill>
              </a:rPr>
              <a:t>Research shows that if only the ASQ-3 is administered, many children who have social-emotional needs will be missed.</a:t>
            </a:r>
            <a:endParaRPr lang="en-US" sz="2000" dirty="0"/>
          </a:p>
        </p:txBody>
      </p:sp>
      <p:sp>
        <p:nvSpPr>
          <p:cNvPr id="4" name="Slide Number Placeholder 3"/>
          <p:cNvSpPr>
            <a:spLocks noGrp="1"/>
          </p:cNvSpPr>
          <p:nvPr>
            <p:ph type="sldNum" sz="quarter" idx="12"/>
          </p:nvPr>
        </p:nvSpPr>
        <p:spPr/>
        <p:txBody>
          <a:bodyPr/>
          <a:lstStyle/>
          <a:p>
            <a:pPr>
              <a:defRPr/>
            </a:pPr>
            <a:fld id="{65EA12B8-4633-4419-A020-F838634BECB8}" type="slidenum">
              <a:rPr lang="en-US" smtClean="0">
                <a:solidFill>
                  <a:srgbClr val="006699"/>
                </a:solidFill>
              </a:rPr>
              <a:pPr>
                <a:defRPr/>
              </a:pPr>
              <a:t>25</a:t>
            </a:fld>
            <a:endParaRPr lang="en-US" dirty="0">
              <a:solidFill>
                <a:srgbClr val="006699"/>
              </a:solidFill>
            </a:endParaRPr>
          </a:p>
        </p:txBody>
      </p:sp>
    </p:spTree>
    <p:extLst>
      <p:ext uri="{BB962C8B-B14F-4D97-AF65-F5344CB8AC3E}">
        <p14:creationId xmlns:p14="http://schemas.microsoft.com/office/powerpoint/2010/main" val="400381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244168"/>
            <a:ext cx="4953000" cy="898832"/>
          </a:xfrm>
        </p:spPr>
        <p:txBody>
          <a:bodyPr>
            <a:normAutofit/>
          </a:bodyPr>
          <a:lstStyle/>
          <a:p>
            <a:pPr>
              <a:defRPr/>
            </a:pPr>
            <a:r>
              <a:rPr lang="en-US" altLang="en-US" sz="3600" dirty="0">
                <a:latin typeface="Arial"/>
              </a:rPr>
              <a:t>ASQ:SE-2 Domains</a:t>
            </a:r>
          </a:p>
        </p:txBody>
      </p:sp>
      <p:sp>
        <p:nvSpPr>
          <p:cNvPr id="4" name="Slide Number Placeholder 3"/>
          <p:cNvSpPr>
            <a:spLocks noGrp="1"/>
          </p:cNvSpPr>
          <p:nvPr>
            <p:ph type="sldNum" sz="quarter" idx="12"/>
          </p:nvPr>
        </p:nvSpPr>
        <p:spPr/>
        <p:txBody>
          <a:bodyPr/>
          <a:lstStyle/>
          <a:p>
            <a:pPr>
              <a:defRPr/>
            </a:pPr>
            <a:fld id="{51C2D4F9-97E2-45A6-9778-A32AD97A097B}" type="slidenum">
              <a:rPr lang="en-US" smtClean="0">
                <a:solidFill>
                  <a:srgbClr val="006699"/>
                </a:solidFill>
              </a:rPr>
              <a:pPr>
                <a:defRPr/>
              </a:pPr>
              <a:t>26</a:t>
            </a:fld>
            <a:endParaRPr lang="en-US" dirty="0">
              <a:solidFill>
                <a:srgbClr val="006699"/>
              </a:solidFill>
            </a:endParaRPr>
          </a:p>
        </p:txBody>
      </p:sp>
      <p:grpSp>
        <p:nvGrpSpPr>
          <p:cNvPr id="2" name="Group 1"/>
          <p:cNvGrpSpPr/>
          <p:nvPr/>
        </p:nvGrpSpPr>
        <p:grpSpPr>
          <a:xfrm>
            <a:off x="304800" y="1250149"/>
            <a:ext cx="8458200" cy="4653981"/>
            <a:chOff x="304800" y="1250149"/>
            <a:chExt cx="8458200" cy="4653981"/>
          </a:xfrm>
        </p:grpSpPr>
        <p:sp>
          <p:nvSpPr>
            <p:cNvPr id="6" name="TextBox 5"/>
            <p:cNvSpPr txBox="1"/>
            <p:nvPr/>
          </p:nvSpPr>
          <p:spPr>
            <a:xfrm>
              <a:off x="304800" y="1256704"/>
              <a:ext cx="4114800" cy="4647426"/>
            </a:xfrm>
            <a:prstGeom prst="rect">
              <a:avLst/>
            </a:prstGeom>
            <a:noFill/>
          </p:spPr>
          <p:txBody>
            <a:bodyPr wrap="square">
              <a:spAutoFit/>
            </a:bodyPr>
            <a:lstStyle/>
            <a:p>
              <a:pPr eaLnBrk="0" fontAlgn="base" hangingPunct="0">
                <a:spcBef>
                  <a:spcPct val="0"/>
                </a:spcBef>
                <a:spcAft>
                  <a:spcPct val="0"/>
                </a:spcAft>
                <a:defRPr/>
              </a:pPr>
              <a:r>
                <a:rPr lang="en-US" sz="2400" b="1" kern="1200" dirty="0">
                  <a:solidFill>
                    <a:srgbClr val="7030A0"/>
                  </a:solidFill>
                  <a:latin typeface="Arial"/>
                  <a:cs typeface="Arial"/>
                </a:rPr>
                <a:t>Self-Regulation: </a:t>
              </a:r>
              <a:r>
                <a:rPr lang="en-US" kern="1200" dirty="0">
                  <a:solidFill>
                    <a:srgbClr val="006699">
                      <a:lumMod val="75000"/>
                    </a:srgbClr>
                  </a:solidFill>
                  <a:latin typeface="Arial"/>
                  <a:cs typeface="Arial"/>
                </a:rPr>
                <a:t>Does your child settle herself down after exciting activities?</a:t>
              </a:r>
              <a:endParaRPr lang="en-US" sz="2400" kern="1200" dirty="0">
                <a:solidFill>
                  <a:srgbClr val="006699">
                    <a:lumMod val="75000"/>
                  </a:srgbClr>
                </a:solidFill>
                <a:latin typeface="Arial"/>
                <a:cs typeface="Arial"/>
              </a:endParaRPr>
            </a:p>
            <a:p>
              <a:pPr eaLnBrk="0" fontAlgn="base" hangingPunct="0">
                <a:spcBef>
                  <a:spcPct val="0"/>
                </a:spcBef>
                <a:spcAft>
                  <a:spcPct val="0"/>
                </a:spcAft>
                <a:defRPr/>
              </a:pPr>
              <a:endParaRPr lang="en-US" sz="2400" kern="1200" dirty="0">
                <a:solidFill>
                  <a:srgbClr val="006699"/>
                </a:solidFill>
                <a:latin typeface="Arial"/>
                <a:cs typeface="Arial"/>
              </a:endParaRPr>
            </a:p>
            <a:p>
              <a:pPr eaLnBrk="0" fontAlgn="base" hangingPunct="0">
                <a:spcBef>
                  <a:spcPct val="0"/>
                </a:spcBef>
                <a:spcAft>
                  <a:spcPct val="0"/>
                </a:spcAft>
                <a:defRPr/>
              </a:pPr>
              <a:r>
                <a:rPr lang="en-US" sz="2400" b="1" kern="1200" dirty="0">
                  <a:solidFill>
                    <a:srgbClr val="00B050"/>
                  </a:solidFill>
                  <a:latin typeface="Arial"/>
                  <a:cs typeface="Arial"/>
                </a:rPr>
                <a:t>Compliance: </a:t>
              </a:r>
              <a:r>
                <a:rPr lang="en-US" kern="1200" dirty="0">
                  <a:solidFill>
                    <a:srgbClr val="006699">
                      <a:lumMod val="75000"/>
                    </a:srgbClr>
                  </a:solidFill>
                  <a:latin typeface="Arial"/>
                  <a:cs typeface="Arial"/>
                </a:rPr>
                <a:t>Does your child do what you ask him to do?</a:t>
              </a:r>
            </a:p>
            <a:p>
              <a:pPr eaLnBrk="0" fontAlgn="base" hangingPunct="0">
                <a:spcBef>
                  <a:spcPct val="0"/>
                </a:spcBef>
                <a:spcAft>
                  <a:spcPct val="0"/>
                </a:spcAft>
                <a:defRPr/>
              </a:pPr>
              <a:endParaRPr lang="en-US" sz="2400" kern="1200" dirty="0">
                <a:solidFill>
                  <a:srgbClr val="FF0000"/>
                </a:solidFill>
                <a:latin typeface="Arial"/>
                <a:cs typeface="Arial"/>
              </a:endParaRPr>
            </a:p>
            <a:p>
              <a:pPr eaLnBrk="0" fontAlgn="base" hangingPunct="0">
                <a:spcBef>
                  <a:spcPct val="0"/>
                </a:spcBef>
                <a:spcAft>
                  <a:spcPct val="0"/>
                </a:spcAft>
                <a:defRPr/>
              </a:pPr>
              <a:r>
                <a:rPr lang="en-US" sz="2400" b="1" kern="1200" dirty="0">
                  <a:solidFill>
                    <a:srgbClr val="FF0000"/>
                  </a:solidFill>
                  <a:latin typeface="Arial"/>
                  <a:cs typeface="Arial"/>
                </a:rPr>
                <a:t>Communication: </a:t>
              </a:r>
              <a:r>
                <a:rPr lang="en-US" kern="1200" dirty="0">
                  <a:solidFill>
                    <a:srgbClr val="006699">
                      <a:lumMod val="75000"/>
                    </a:srgbClr>
                  </a:solidFill>
                  <a:latin typeface="Arial"/>
                  <a:cs typeface="Arial"/>
                </a:rPr>
                <a:t>Does your child look at you when you talk to her?</a:t>
              </a:r>
            </a:p>
            <a:p>
              <a:pPr eaLnBrk="0" fontAlgn="base" hangingPunct="0">
                <a:spcBef>
                  <a:spcPct val="0"/>
                </a:spcBef>
                <a:spcAft>
                  <a:spcPct val="0"/>
                </a:spcAft>
                <a:defRPr/>
              </a:pPr>
              <a:endParaRPr lang="en-US" sz="2400" kern="1200" dirty="0">
                <a:solidFill>
                  <a:srgbClr val="006699"/>
                </a:solidFill>
                <a:latin typeface="Arial"/>
                <a:cs typeface="Arial"/>
              </a:endParaRPr>
            </a:p>
            <a:p>
              <a:pPr eaLnBrk="0" fontAlgn="base" hangingPunct="0">
                <a:spcBef>
                  <a:spcPct val="0"/>
                </a:spcBef>
                <a:spcAft>
                  <a:spcPct val="0"/>
                </a:spcAft>
                <a:defRPr/>
              </a:pPr>
              <a:r>
                <a:rPr lang="en-US" sz="2400" b="1" kern="1200" dirty="0">
                  <a:solidFill>
                    <a:srgbClr val="FFC000"/>
                  </a:solidFill>
                  <a:latin typeface="Arial"/>
                  <a:cs typeface="Arial"/>
                </a:rPr>
                <a:t>Adaptive Functioning</a:t>
              </a:r>
              <a:r>
                <a:rPr lang="en-US" sz="2400" kern="1200" dirty="0">
                  <a:solidFill>
                    <a:srgbClr val="FFC000"/>
                  </a:solidFill>
                  <a:latin typeface="Arial"/>
                  <a:cs typeface="Arial"/>
                </a:rPr>
                <a:t>:</a:t>
              </a:r>
              <a:r>
                <a:rPr lang="en-US" sz="2400" kern="1200" dirty="0">
                  <a:solidFill>
                    <a:srgbClr val="006699"/>
                  </a:solidFill>
                  <a:latin typeface="Arial"/>
                  <a:cs typeface="Arial"/>
                </a:rPr>
                <a:t> </a:t>
              </a:r>
              <a:r>
                <a:rPr lang="en-US" kern="1200" dirty="0">
                  <a:solidFill>
                    <a:srgbClr val="006699">
                      <a:lumMod val="75000"/>
                    </a:srgbClr>
                  </a:solidFill>
                  <a:latin typeface="Arial"/>
                  <a:cs typeface="Arial"/>
                </a:rPr>
                <a:t>Does your child stay away from dangerous things</a:t>
              </a:r>
              <a:r>
                <a:rPr lang="en-US" dirty="0">
                  <a:solidFill>
                    <a:srgbClr val="006699">
                      <a:lumMod val="75000"/>
                    </a:srgbClr>
                  </a:solidFill>
                  <a:latin typeface="Arial"/>
                  <a:cs typeface="Arial"/>
                </a:rPr>
                <a:t> </a:t>
              </a:r>
              <a:r>
                <a:rPr lang="en-US" kern="1200" dirty="0">
                  <a:solidFill>
                    <a:srgbClr val="006699">
                      <a:lumMod val="75000"/>
                    </a:srgbClr>
                  </a:solidFill>
                  <a:latin typeface="Arial"/>
                  <a:cs typeface="Arial"/>
                </a:rPr>
                <a:t>such as fire and moving cars?</a:t>
              </a:r>
            </a:p>
            <a:p>
              <a:pPr eaLnBrk="0" fontAlgn="base" hangingPunct="0">
                <a:spcBef>
                  <a:spcPct val="0"/>
                </a:spcBef>
                <a:spcAft>
                  <a:spcPct val="0"/>
                </a:spcAft>
                <a:defRPr/>
              </a:pPr>
              <a:endParaRPr lang="en-US" sz="2000" kern="1200" dirty="0">
                <a:solidFill>
                  <a:srgbClr val="006699"/>
                </a:solidFill>
                <a:latin typeface="Arial"/>
                <a:cs typeface="Arial"/>
              </a:endParaRPr>
            </a:p>
          </p:txBody>
        </p:sp>
        <p:sp>
          <p:nvSpPr>
            <p:cNvPr id="11" name="TextBox 10"/>
            <p:cNvSpPr txBox="1"/>
            <p:nvPr/>
          </p:nvSpPr>
          <p:spPr>
            <a:xfrm>
              <a:off x="4648200" y="1250149"/>
              <a:ext cx="4114800" cy="3323987"/>
            </a:xfrm>
            <a:prstGeom prst="rect">
              <a:avLst/>
            </a:prstGeom>
            <a:noFill/>
          </p:spPr>
          <p:txBody>
            <a:bodyPr wrap="square">
              <a:spAutoFit/>
            </a:bodyPr>
            <a:lstStyle/>
            <a:p>
              <a:pPr eaLnBrk="0" fontAlgn="base" hangingPunct="0">
                <a:spcBef>
                  <a:spcPct val="0"/>
                </a:spcBef>
                <a:spcAft>
                  <a:spcPct val="0"/>
                </a:spcAft>
                <a:defRPr/>
              </a:pPr>
              <a:r>
                <a:rPr lang="en-US" sz="2400" b="1" kern="1200" dirty="0">
                  <a:solidFill>
                    <a:srgbClr val="00B050"/>
                  </a:solidFill>
                  <a:latin typeface="Arial"/>
                  <a:ea typeface="+mn-ea"/>
                  <a:cs typeface="Arial"/>
                </a:rPr>
                <a:t>Autonomy: </a:t>
              </a:r>
              <a:r>
                <a:rPr lang="en-US" kern="1200" dirty="0">
                  <a:solidFill>
                    <a:srgbClr val="006699">
                      <a:lumMod val="75000"/>
                    </a:srgbClr>
                  </a:solidFill>
                  <a:latin typeface="Arial"/>
                  <a:ea typeface="+mn-ea"/>
                  <a:cs typeface="Arial"/>
                </a:rPr>
                <a:t>Does your child cling to you more than you expect?</a:t>
              </a:r>
            </a:p>
            <a:p>
              <a:pPr eaLnBrk="0" fontAlgn="base" hangingPunct="0">
                <a:spcBef>
                  <a:spcPct val="0"/>
                </a:spcBef>
                <a:spcAft>
                  <a:spcPct val="0"/>
                </a:spcAft>
                <a:defRPr/>
              </a:pPr>
              <a:endParaRPr lang="en-US" sz="2400" kern="1200" dirty="0">
                <a:solidFill>
                  <a:srgbClr val="006699"/>
                </a:solidFill>
                <a:latin typeface="Arial"/>
                <a:ea typeface="+mn-ea"/>
                <a:cs typeface="Arial"/>
              </a:endParaRPr>
            </a:p>
            <a:p>
              <a:pPr eaLnBrk="0" fontAlgn="base" hangingPunct="0">
                <a:spcBef>
                  <a:spcPct val="0"/>
                </a:spcBef>
                <a:spcAft>
                  <a:spcPct val="0"/>
                </a:spcAft>
                <a:defRPr/>
              </a:pPr>
              <a:r>
                <a:rPr lang="en-US" sz="2400" b="1" kern="1200" dirty="0">
                  <a:solidFill>
                    <a:srgbClr val="FF0000"/>
                  </a:solidFill>
                  <a:latin typeface="Arial"/>
                  <a:ea typeface="+mn-ea"/>
                  <a:cs typeface="Arial"/>
                </a:rPr>
                <a:t>Affect (mood): </a:t>
              </a:r>
              <a:r>
                <a:rPr lang="en-US" kern="1200" dirty="0">
                  <a:solidFill>
                    <a:srgbClr val="006699">
                      <a:lumMod val="75000"/>
                    </a:srgbClr>
                  </a:solidFill>
                  <a:latin typeface="Arial"/>
                  <a:ea typeface="+mn-ea"/>
                  <a:cs typeface="Arial"/>
                </a:rPr>
                <a:t>Does your child seem happy?</a:t>
              </a:r>
            </a:p>
            <a:p>
              <a:pPr eaLnBrk="0" fontAlgn="base" hangingPunct="0">
                <a:spcBef>
                  <a:spcPct val="0"/>
                </a:spcBef>
                <a:spcAft>
                  <a:spcPct val="0"/>
                </a:spcAft>
                <a:defRPr/>
              </a:pPr>
              <a:endParaRPr lang="en-US" sz="2400" b="1" kern="1200" dirty="0">
                <a:solidFill>
                  <a:srgbClr val="7030A0"/>
                </a:solidFill>
                <a:latin typeface="Arial"/>
                <a:ea typeface="+mn-ea"/>
                <a:cs typeface="Arial"/>
              </a:endParaRPr>
            </a:p>
            <a:p>
              <a:pPr eaLnBrk="0" fontAlgn="base" hangingPunct="0">
                <a:spcBef>
                  <a:spcPct val="0"/>
                </a:spcBef>
                <a:spcAft>
                  <a:spcPct val="0"/>
                </a:spcAft>
                <a:defRPr/>
              </a:pPr>
              <a:r>
                <a:rPr lang="en-US" sz="2400" b="1" kern="1200" dirty="0">
                  <a:solidFill>
                    <a:srgbClr val="7030A0"/>
                  </a:solidFill>
                  <a:latin typeface="Arial"/>
                  <a:ea typeface="+mn-ea"/>
                  <a:cs typeface="Arial"/>
                </a:rPr>
                <a:t>Interactions with People: </a:t>
              </a:r>
              <a:r>
                <a:rPr lang="en-US" kern="1200" dirty="0">
                  <a:solidFill>
                    <a:srgbClr val="006699">
                      <a:lumMod val="75000"/>
                    </a:srgbClr>
                  </a:solidFill>
                  <a:latin typeface="Arial"/>
                  <a:ea typeface="+mn-ea"/>
                  <a:cs typeface="Arial"/>
                </a:rPr>
                <a:t>Does your child try to hurt other children, adults or animals (for example, by kicking or biting)?</a:t>
              </a:r>
            </a:p>
          </p:txBody>
        </p:sp>
      </p:grpSp>
    </p:spTree>
    <p:extLst>
      <p:ext uri="{BB962C8B-B14F-4D97-AF65-F5344CB8AC3E}">
        <p14:creationId xmlns:p14="http://schemas.microsoft.com/office/powerpoint/2010/main" val="1448666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04800" y="207298"/>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ASQ:SE-2 Scoring</a:t>
            </a:r>
          </a:p>
        </p:txBody>
      </p:sp>
      <p:sp>
        <p:nvSpPr>
          <p:cNvPr id="281" name="Shape 281"/>
          <p:cNvSpPr txBox="1">
            <a:spLocks noGrp="1"/>
          </p:cNvSpPr>
          <p:nvPr>
            <p:ph type="body" idx="1"/>
          </p:nvPr>
        </p:nvSpPr>
        <p:spPr>
          <a:xfrm>
            <a:off x="304801" y="1035587"/>
            <a:ext cx="8305799" cy="3046948"/>
          </a:xfrm>
          <a:prstGeom prst="rect">
            <a:avLst/>
          </a:prstGeom>
          <a:noFill/>
          <a:ln>
            <a:noFill/>
          </a:ln>
        </p:spPr>
        <p:txBody>
          <a:bodyPr lIns="91425" tIns="45700" rIns="91425" bIns="45700" anchor="t" anchorCtr="0">
            <a:spAutoFit/>
          </a:bodyPr>
          <a:lstStyle/>
          <a:p>
            <a:pPr marL="0" lvl="2" indent="0">
              <a:lnSpc>
                <a:spcPct val="100000"/>
              </a:lnSpc>
              <a:spcBef>
                <a:spcPts val="720"/>
              </a:spcBef>
              <a:buClr>
                <a:schemeClr val="lt1"/>
              </a:buClr>
              <a:buSzPct val="100000"/>
              <a:buNone/>
            </a:pPr>
            <a:r>
              <a:rPr lang="en-US" sz="2800" b="0" i="0" u="none" strike="noStrike" cap="none" baseline="0" dirty="0">
                <a:ea typeface="Arial"/>
                <a:cs typeface="Arial"/>
                <a:sym typeface="Calibri"/>
              </a:rPr>
              <a:t>Response to each item can be:</a:t>
            </a:r>
          </a:p>
          <a:p>
            <a:pPr marL="0" lvl="2" indent="-342900">
              <a:lnSpc>
                <a:spcPct val="100000"/>
              </a:lnSpc>
              <a:spcBef>
                <a:spcPts val="720"/>
              </a:spcBef>
              <a:buSzPct val="100000"/>
              <a:buFont typeface="Calibri"/>
              <a:buChar char="•"/>
            </a:pPr>
            <a:r>
              <a:rPr lang="en-US" sz="2800" b="0" i="0" u="none" strike="noStrike" cap="none" baseline="0" dirty="0">
                <a:ea typeface="Arial"/>
                <a:cs typeface="Arial"/>
                <a:sym typeface="Calibri"/>
              </a:rPr>
              <a:t>“Often or always”</a:t>
            </a:r>
          </a:p>
          <a:p>
            <a:pPr marL="0" lvl="2" indent="-342900">
              <a:lnSpc>
                <a:spcPct val="100000"/>
              </a:lnSpc>
              <a:spcBef>
                <a:spcPts val="720"/>
              </a:spcBef>
              <a:buSzPct val="100000"/>
              <a:buFont typeface="Calibri"/>
              <a:buChar char="•"/>
            </a:pPr>
            <a:r>
              <a:rPr lang="en-US" sz="2800" b="0" i="0" u="none" strike="noStrike" cap="none" baseline="0" dirty="0">
                <a:ea typeface="Arial"/>
                <a:cs typeface="Arial"/>
                <a:sym typeface="Calibri"/>
              </a:rPr>
              <a:t>“Somewhat”</a:t>
            </a:r>
          </a:p>
          <a:p>
            <a:pPr marL="0" lvl="2" indent="-342900">
              <a:lnSpc>
                <a:spcPct val="100000"/>
              </a:lnSpc>
              <a:spcBef>
                <a:spcPts val="720"/>
              </a:spcBef>
              <a:buSzPct val="100000"/>
              <a:buFont typeface="Calibri"/>
              <a:buChar char="•"/>
            </a:pPr>
            <a:r>
              <a:rPr lang="en-US" sz="2800" dirty="0">
                <a:ea typeface="Arial"/>
                <a:cs typeface="Arial"/>
                <a:sym typeface="Calibri"/>
              </a:rPr>
              <a:t>“Rarely or Never”</a:t>
            </a:r>
          </a:p>
          <a:p>
            <a:pPr marL="0" lvl="2" indent="0">
              <a:lnSpc>
                <a:spcPct val="100000"/>
              </a:lnSpc>
              <a:spcBef>
                <a:spcPts val="720"/>
              </a:spcBef>
              <a:buSzPct val="100000"/>
              <a:buNone/>
            </a:pPr>
            <a:r>
              <a:rPr lang="en-US" sz="2800" b="0" i="0" u="none" strike="noStrike" cap="none" baseline="0" dirty="0">
                <a:ea typeface="Arial"/>
                <a:cs typeface="Arial"/>
                <a:sym typeface="Calibri"/>
              </a:rPr>
              <a:t>In addition, parents are asked to check items that they are concerned about.</a:t>
            </a:r>
          </a:p>
        </p:txBody>
      </p:sp>
    </p:spTree>
    <p:extLst>
      <p:ext uri="{BB962C8B-B14F-4D97-AF65-F5344CB8AC3E}">
        <p14:creationId xmlns:p14="http://schemas.microsoft.com/office/powerpoint/2010/main" val="1354334603"/>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04801" y="200644"/>
            <a:ext cx="8229600" cy="646290"/>
          </a:xfrm>
          <a:prstGeom prst="rect">
            <a:avLst/>
          </a:prstGeom>
          <a:noFill/>
          <a:ln>
            <a:noFill/>
          </a:ln>
        </p:spPr>
        <p:txBody>
          <a:bodyPr lIns="91425" tIns="45700" rIns="91425" bIns="45700" anchor="t"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strike="noStrike" cap="none" baseline="0" dirty="0">
                <a:latin typeface="Arial"/>
                <a:ea typeface="Arial"/>
                <a:cs typeface="Arial"/>
                <a:sym typeface="Calibri"/>
              </a:rPr>
              <a:t>ASQ:SE-2 Scoring</a:t>
            </a:r>
          </a:p>
        </p:txBody>
      </p:sp>
      <p:sp>
        <p:nvSpPr>
          <p:cNvPr id="281" name="Shape 281"/>
          <p:cNvSpPr txBox="1">
            <a:spLocks noGrp="1"/>
          </p:cNvSpPr>
          <p:nvPr>
            <p:ph type="body" idx="1"/>
          </p:nvPr>
        </p:nvSpPr>
        <p:spPr>
          <a:xfrm>
            <a:off x="304801" y="990600"/>
            <a:ext cx="8458199" cy="4985940"/>
          </a:xfrm>
          <a:prstGeom prst="rect">
            <a:avLst/>
          </a:prstGeom>
          <a:noFill/>
          <a:ln>
            <a:noFill/>
          </a:ln>
        </p:spPr>
        <p:txBody>
          <a:bodyPr wrap="square" lIns="91425" tIns="45700" rIns="91425" bIns="45700" anchor="t" anchorCtr="0">
            <a:spAutoFit/>
          </a:bodyPr>
          <a:lstStyle/>
          <a:p>
            <a:pPr marL="457200" lvl="2" indent="-457200">
              <a:lnSpc>
                <a:spcPct val="100000"/>
              </a:lnSpc>
              <a:spcBef>
                <a:spcPts val="720"/>
              </a:spcBef>
              <a:buClr>
                <a:schemeClr val="tx1"/>
              </a:buClr>
              <a:buSzPct val="100000"/>
            </a:pPr>
            <a:r>
              <a:rPr lang="en-US" sz="2800" b="0" i="0" u="none" strike="noStrike" cap="none" baseline="0" dirty="0">
                <a:ea typeface="Arial"/>
                <a:cs typeface="Arial"/>
                <a:sym typeface="Calibri"/>
              </a:rPr>
              <a:t>Each response option has a </a:t>
            </a:r>
            <a:r>
              <a:rPr lang="en-US" sz="2800" dirty="0">
                <a:ea typeface="Arial"/>
                <a:cs typeface="Arial"/>
                <a:sym typeface="Calibri"/>
              </a:rPr>
              <a:t>letter (z, v, or x) next to it that indicates what numerical score to give that response.</a:t>
            </a:r>
            <a:r>
              <a:rPr lang="en-US" sz="2800" b="0" i="0" u="none" strike="noStrike" cap="none" baseline="0" dirty="0">
                <a:solidFill>
                  <a:schemeClr val="lt1"/>
                </a:solidFill>
                <a:ea typeface="Arial"/>
                <a:cs typeface="Arial"/>
                <a:sym typeface="Calibri"/>
              </a:rPr>
              <a:t>:</a:t>
            </a:r>
          </a:p>
          <a:p>
            <a:pPr marL="1028700" lvl="5" indent="0">
              <a:lnSpc>
                <a:spcPct val="100000"/>
              </a:lnSpc>
              <a:spcBef>
                <a:spcPts val="720"/>
              </a:spcBef>
              <a:buClr>
                <a:schemeClr val="lt1"/>
              </a:buClr>
              <a:buSzPct val="100000"/>
              <a:buNone/>
            </a:pPr>
            <a:r>
              <a:rPr lang="en-US" sz="2800" b="0" i="0" u="none" strike="noStrike" cap="none" baseline="0" dirty="0">
                <a:latin typeface="Arial"/>
                <a:ea typeface="Arial"/>
                <a:cs typeface="Arial"/>
                <a:sym typeface="Calibri"/>
              </a:rPr>
              <a:t>z = 0 points</a:t>
            </a:r>
          </a:p>
          <a:p>
            <a:pPr marL="1028700" lvl="5" indent="0">
              <a:lnSpc>
                <a:spcPct val="100000"/>
              </a:lnSpc>
              <a:spcBef>
                <a:spcPts val="720"/>
              </a:spcBef>
              <a:buClr>
                <a:schemeClr val="lt1"/>
              </a:buClr>
              <a:buSzPct val="100000"/>
              <a:buNone/>
            </a:pPr>
            <a:r>
              <a:rPr lang="en-US" sz="2800" dirty="0">
                <a:latin typeface="Arial"/>
                <a:ea typeface="Arial"/>
                <a:cs typeface="Arial"/>
                <a:sym typeface="Calibri"/>
              </a:rPr>
              <a:t>v = 5 points</a:t>
            </a:r>
          </a:p>
          <a:p>
            <a:pPr marL="1028700" lvl="5" indent="0">
              <a:lnSpc>
                <a:spcPct val="100000"/>
              </a:lnSpc>
              <a:spcBef>
                <a:spcPts val="720"/>
              </a:spcBef>
              <a:buClr>
                <a:schemeClr val="lt1"/>
              </a:buClr>
              <a:buSzPct val="100000"/>
              <a:buNone/>
            </a:pPr>
            <a:r>
              <a:rPr lang="en-US" sz="2800" b="0" i="0" u="none" strike="noStrike" cap="none" baseline="0" dirty="0">
                <a:latin typeface="Arial"/>
                <a:ea typeface="Arial"/>
                <a:cs typeface="Arial"/>
                <a:sym typeface="Calibri"/>
              </a:rPr>
              <a:t>x = 10 points</a:t>
            </a:r>
          </a:p>
          <a:p>
            <a:pPr marL="457200" lvl="3" indent="-457200">
              <a:lnSpc>
                <a:spcPct val="100000"/>
              </a:lnSpc>
              <a:spcBef>
                <a:spcPts val="1200"/>
              </a:spcBef>
              <a:buClr>
                <a:schemeClr val="tx1"/>
              </a:buClr>
              <a:buSzPct val="100000"/>
            </a:pPr>
            <a:r>
              <a:rPr lang="en-US" sz="2800" dirty="0">
                <a:ea typeface="Arial"/>
                <a:cs typeface="Arial"/>
                <a:sym typeface="Calibri"/>
              </a:rPr>
              <a:t>If the parent also checked the “concern” box, add 5 </a:t>
            </a:r>
            <a:r>
              <a:rPr lang="en-US" sz="2800" dirty="0">
                <a:cs typeface="Arial"/>
                <a:sym typeface="Calibri"/>
              </a:rPr>
              <a:t>additional</a:t>
            </a:r>
            <a:r>
              <a:rPr lang="en-US" sz="2800" dirty="0">
                <a:ea typeface="Arial"/>
                <a:cs typeface="Arial"/>
                <a:sym typeface="Calibri"/>
              </a:rPr>
              <a:t> points.</a:t>
            </a:r>
          </a:p>
          <a:p>
            <a:pPr marL="457200" lvl="3" indent="-457200">
              <a:lnSpc>
                <a:spcPct val="100000"/>
              </a:lnSpc>
              <a:spcBef>
                <a:spcPts val="1200"/>
              </a:spcBef>
              <a:buClr>
                <a:schemeClr val="tx1"/>
              </a:buClr>
              <a:buSzPct val="100000"/>
            </a:pPr>
            <a:r>
              <a:rPr lang="en-US" sz="2800" b="0" i="0" u="none" strike="noStrike" cap="none" baseline="0" dirty="0">
                <a:ea typeface="Arial"/>
                <a:cs typeface="Arial"/>
                <a:sym typeface="Calibri"/>
              </a:rPr>
              <a:t>Write the </a:t>
            </a:r>
            <a:r>
              <a:rPr lang="en-US" sz="2800" dirty="0">
                <a:ea typeface="Arial"/>
                <a:cs typeface="Arial"/>
                <a:sym typeface="Calibri"/>
              </a:rPr>
              <a:t>total number of points in the blank to the right of the question for each item.</a:t>
            </a:r>
            <a:endParaRPr lang="en-US" sz="2800" b="0" i="0" u="none" strike="noStrike" cap="none" baseline="0" dirty="0">
              <a:ea typeface="Arial"/>
              <a:cs typeface="Arial"/>
              <a:sym typeface="Calibri"/>
            </a:endParaRPr>
          </a:p>
        </p:txBody>
      </p:sp>
    </p:spTree>
    <p:extLst>
      <p:ext uri="{BB962C8B-B14F-4D97-AF65-F5344CB8AC3E}">
        <p14:creationId xmlns:p14="http://schemas.microsoft.com/office/powerpoint/2010/main" val="951600418"/>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chemeClr val="bg1"/>
                </a:solidFill>
              </a:rPr>
              <a:t>PRACTICE SCORING</a:t>
            </a:r>
            <a:br>
              <a:rPr lang="en-US" sz="4500" dirty="0">
                <a:solidFill>
                  <a:schemeClr val="bg1"/>
                </a:solidFill>
              </a:rPr>
            </a:br>
            <a:r>
              <a:rPr lang="en-US" sz="4500" dirty="0">
                <a:solidFill>
                  <a:srgbClr val="E4A37F"/>
                </a:solidFill>
              </a:rPr>
              <a:t>ASQ:SE-2</a:t>
            </a:r>
          </a:p>
        </p:txBody>
      </p:sp>
    </p:spTree>
    <p:extLst>
      <p:ext uri="{BB962C8B-B14F-4D97-AF65-F5344CB8AC3E}">
        <p14:creationId xmlns:p14="http://schemas.microsoft.com/office/powerpoint/2010/main" val="219402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66D7-FAB1-4D15-A8FF-A065BB974F68}"/>
              </a:ext>
            </a:extLst>
          </p:cNvPr>
          <p:cNvSpPr>
            <a:spLocks noGrp="1"/>
          </p:cNvSpPr>
          <p:nvPr>
            <p:ph type="title"/>
          </p:nvPr>
        </p:nvSpPr>
        <p:spPr>
          <a:xfrm>
            <a:off x="266700" y="198437"/>
            <a:ext cx="7886700" cy="1325563"/>
          </a:xfrm>
        </p:spPr>
        <p:txBody>
          <a:bodyPr>
            <a:normAutofit/>
          </a:bodyPr>
          <a:lstStyle/>
          <a:p>
            <a:r>
              <a:rPr lang="en-US" sz="3600" dirty="0">
                <a:latin typeface="Arial"/>
              </a:rPr>
              <a:t>It Takes a Whole Team!</a:t>
            </a:r>
          </a:p>
        </p:txBody>
      </p:sp>
      <p:sp>
        <p:nvSpPr>
          <p:cNvPr id="3" name="Content Placeholder 2">
            <a:extLst>
              <a:ext uri="{FF2B5EF4-FFF2-40B4-BE49-F238E27FC236}">
                <a16:creationId xmlns:a16="http://schemas.microsoft.com/office/drawing/2014/main" id="{D309A9CE-8BCF-49A3-9FA5-EE7EBA144587}"/>
              </a:ext>
            </a:extLst>
          </p:cNvPr>
          <p:cNvSpPr>
            <a:spLocks noGrp="1"/>
          </p:cNvSpPr>
          <p:nvPr>
            <p:ph idx="1"/>
          </p:nvPr>
        </p:nvSpPr>
        <p:spPr/>
        <p:txBody>
          <a:bodyPr/>
          <a:lstStyle/>
          <a:p>
            <a:r>
              <a:rPr lang="en-US" dirty="0"/>
              <a:t>[add your team’s picture]</a:t>
            </a:r>
          </a:p>
        </p:txBody>
      </p:sp>
      <p:sp>
        <p:nvSpPr>
          <p:cNvPr id="4" name="Slide Number Placeholder 3">
            <a:extLst>
              <a:ext uri="{FF2B5EF4-FFF2-40B4-BE49-F238E27FC236}">
                <a16:creationId xmlns:a16="http://schemas.microsoft.com/office/drawing/2014/main" id="{76CE28D0-A24F-422A-8B94-9775FEC95E9D}"/>
              </a:ext>
            </a:extLst>
          </p:cNvPr>
          <p:cNvSpPr>
            <a:spLocks noGrp="1"/>
          </p:cNvSpPr>
          <p:nvPr>
            <p:ph type="sldNum" sz="quarter" idx="12"/>
          </p:nvPr>
        </p:nvSpPr>
        <p:spPr/>
        <p:txBody>
          <a:bodyPr/>
          <a:lstStyle/>
          <a:p>
            <a:fld id="{C0D807CB-5B1A-418C-A20A-893A08BAD7BC}" type="slidenum">
              <a:rPr lang="en-US" smtClean="0"/>
              <a:pPr/>
              <a:t>3</a:t>
            </a:fld>
            <a:endParaRPr lang="en-US" dirty="0"/>
          </a:p>
        </p:txBody>
      </p:sp>
    </p:spTree>
    <p:extLst>
      <p:ext uri="{BB962C8B-B14F-4D97-AF65-F5344CB8AC3E}">
        <p14:creationId xmlns:p14="http://schemas.microsoft.com/office/powerpoint/2010/main" val="129644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C93E-3D28-4EA1-9B6C-7E2824561A43}"/>
              </a:ext>
            </a:extLst>
          </p:cNvPr>
          <p:cNvSpPr>
            <a:spLocks noGrp="1"/>
          </p:cNvSpPr>
          <p:nvPr>
            <p:ph type="title"/>
          </p:nvPr>
        </p:nvSpPr>
        <p:spPr>
          <a:xfrm>
            <a:off x="251951" y="175374"/>
            <a:ext cx="7886700" cy="1006471"/>
          </a:xfrm>
        </p:spPr>
        <p:txBody>
          <a:bodyPr>
            <a:normAutofit/>
          </a:bodyPr>
          <a:lstStyle/>
          <a:p>
            <a:r>
              <a:rPr lang="en-US" sz="3600" b="1" dirty="0"/>
              <a:t>ASQ:SE-2 Summary Sheet</a:t>
            </a:r>
          </a:p>
        </p:txBody>
      </p:sp>
      <p:sp>
        <p:nvSpPr>
          <p:cNvPr id="3" name="Content Placeholder 2">
            <a:extLst>
              <a:ext uri="{FF2B5EF4-FFF2-40B4-BE49-F238E27FC236}">
                <a16:creationId xmlns:a16="http://schemas.microsoft.com/office/drawing/2014/main" id="{C45363AA-A009-4E17-80DD-85E9D050DF76}"/>
              </a:ext>
            </a:extLst>
          </p:cNvPr>
          <p:cNvSpPr>
            <a:spLocks noGrp="1"/>
          </p:cNvSpPr>
          <p:nvPr>
            <p:ph idx="1"/>
          </p:nvPr>
        </p:nvSpPr>
        <p:spPr>
          <a:xfrm>
            <a:off x="266700" y="1013574"/>
            <a:ext cx="8496300" cy="4472826"/>
          </a:xfrm>
        </p:spPr>
        <p:txBody>
          <a:bodyPr wrap="square" bIns="0">
            <a:noAutofit/>
          </a:bodyPr>
          <a:lstStyle/>
          <a:p>
            <a:pPr marL="285750" indent="-285750" eaLnBrk="0" fontAlgn="base" hangingPunct="0">
              <a:lnSpc>
                <a:spcPct val="100000"/>
              </a:lnSpc>
              <a:spcBef>
                <a:spcPts val="0"/>
              </a:spcBef>
              <a:defRPr/>
            </a:pPr>
            <a:r>
              <a:rPr lang="en-US" altLang="en-US" sz="2800" dirty="0"/>
              <a:t>Transfer “Total Points” on each page to the summary sheet.</a:t>
            </a:r>
          </a:p>
          <a:p>
            <a:pPr marL="285750" indent="-285750" eaLnBrk="0" fontAlgn="base" hangingPunct="0">
              <a:lnSpc>
                <a:spcPct val="100000"/>
              </a:lnSpc>
              <a:spcBef>
                <a:spcPts val="0"/>
              </a:spcBef>
              <a:defRPr/>
            </a:pPr>
            <a:r>
              <a:rPr lang="en-US" altLang="en-US" sz="2800" dirty="0"/>
              <a:t>Add up all Total Points in section 1 for the “Total Score”</a:t>
            </a:r>
          </a:p>
          <a:p>
            <a:pPr marL="285750" indent="-285750" eaLnBrk="0" fontAlgn="base" hangingPunct="0">
              <a:lnSpc>
                <a:spcPct val="100000"/>
              </a:lnSpc>
              <a:spcBef>
                <a:spcPts val="0"/>
              </a:spcBef>
              <a:defRPr/>
            </a:pPr>
            <a:r>
              <a:rPr lang="en-US" altLang="en-US" sz="2800" dirty="0"/>
              <a:t>Transfer Total Score to the box next to the cutoff score.</a:t>
            </a:r>
          </a:p>
          <a:p>
            <a:pPr marL="285750" indent="-285750" eaLnBrk="0" fontAlgn="base" hangingPunct="0">
              <a:lnSpc>
                <a:spcPct val="100000"/>
              </a:lnSpc>
              <a:spcBef>
                <a:spcPts val="0"/>
              </a:spcBef>
              <a:defRPr/>
            </a:pPr>
            <a:r>
              <a:rPr lang="en-US" altLang="en-US" sz="2800" dirty="0"/>
              <a:t>If the Total Score is </a:t>
            </a:r>
            <a:r>
              <a:rPr lang="en-US" altLang="en-US" sz="2800" dirty="0">
                <a:solidFill>
                  <a:srgbClr val="0070C0"/>
                </a:solidFill>
              </a:rPr>
              <a:t>higher</a:t>
            </a:r>
            <a:r>
              <a:rPr lang="en-US" altLang="en-US" sz="2800" dirty="0"/>
              <a:t> than the cutoff, then there is a concern, and a referral should be made. </a:t>
            </a:r>
          </a:p>
          <a:p>
            <a:pPr marL="285750" indent="-285750" eaLnBrk="0" fontAlgn="base" hangingPunct="0">
              <a:lnSpc>
                <a:spcPct val="100000"/>
              </a:lnSpc>
              <a:spcBef>
                <a:spcPts val="0"/>
              </a:spcBef>
              <a:defRPr/>
            </a:pPr>
            <a:r>
              <a:rPr lang="en-US" altLang="en-US" sz="2800" dirty="0"/>
              <a:t>Section 3: Circle “yes” or “no” for each question. </a:t>
            </a:r>
            <a:endParaRPr lang="en-US" altLang="en-US" sz="2800" dirty="0">
              <a:solidFill>
                <a:srgbClr val="006699"/>
              </a:solidFill>
            </a:endParaRPr>
          </a:p>
          <a:p>
            <a:pPr eaLnBrk="0" fontAlgn="base" hangingPunct="0">
              <a:lnSpc>
                <a:spcPct val="100000"/>
              </a:lnSpc>
              <a:spcBef>
                <a:spcPts val="0"/>
              </a:spcBef>
              <a:defRPr/>
            </a:pPr>
            <a:endParaRPr lang="en-US" altLang="en-US" sz="2800" dirty="0">
              <a:solidFill>
                <a:srgbClr val="006699"/>
              </a:solidFill>
            </a:endParaRPr>
          </a:p>
          <a:p>
            <a:pPr>
              <a:lnSpc>
                <a:spcPct val="100000"/>
              </a:lnSpc>
              <a:spcBef>
                <a:spcPts val="0"/>
              </a:spcBef>
            </a:pPr>
            <a:endParaRPr lang="en-US" sz="2800" dirty="0"/>
          </a:p>
        </p:txBody>
      </p:sp>
      <p:sp>
        <p:nvSpPr>
          <p:cNvPr id="4" name="Slide Number Placeholder 3">
            <a:extLst>
              <a:ext uri="{FF2B5EF4-FFF2-40B4-BE49-F238E27FC236}">
                <a16:creationId xmlns:a16="http://schemas.microsoft.com/office/drawing/2014/main" id="{2898BB18-25A6-4F62-9251-3CD32CFD9312}"/>
              </a:ext>
            </a:extLst>
          </p:cNvPr>
          <p:cNvSpPr>
            <a:spLocks noGrp="1"/>
          </p:cNvSpPr>
          <p:nvPr>
            <p:ph type="sldNum" sz="quarter" idx="12"/>
          </p:nvPr>
        </p:nvSpPr>
        <p:spPr/>
        <p:txBody>
          <a:bodyPr/>
          <a:lstStyle/>
          <a:p>
            <a:fld id="{C0D807CB-5B1A-418C-A20A-893A08BAD7BC}" type="slidenum">
              <a:rPr lang="en-US" smtClean="0"/>
              <a:pPr/>
              <a:t>30</a:t>
            </a:fld>
            <a:endParaRPr lang="en-US" dirty="0"/>
          </a:p>
        </p:txBody>
      </p:sp>
    </p:spTree>
    <p:extLst>
      <p:ext uri="{BB962C8B-B14F-4D97-AF65-F5344CB8AC3E}">
        <p14:creationId xmlns:p14="http://schemas.microsoft.com/office/powerpoint/2010/main" val="3160835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chemeClr val="bg1"/>
                </a:solidFill>
              </a:rPr>
              <a:t>ASQ:SE-2 SUMMARY</a:t>
            </a:r>
            <a:br>
              <a:rPr lang="en-US" sz="4500" dirty="0">
                <a:solidFill>
                  <a:schemeClr val="bg1"/>
                </a:solidFill>
              </a:rPr>
            </a:br>
            <a:r>
              <a:rPr lang="en-US" sz="4500" dirty="0">
                <a:solidFill>
                  <a:srgbClr val="E4A37F"/>
                </a:solidFill>
              </a:rPr>
              <a:t>SHEET SAMPLE</a:t>
            </a:r>
          </a:p>
        </p:txBody>
      </p:sp>
    </p:spTree>
    <p:extLst>
      <p:ext uri="{BB962C8B-B14F-4D97-AF65-F5344CB8AC3E}">
        <p14:creationId xmlns:p14="http://schemas.microsoft.com/office/powerpoint/2010/main" val="364674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8437"/>
            <a:ext cx="7429500" cy="715963"/>
          </a:xfrm>
        </p:spPr>
        <p:txBody>
          <a:bodyPr>
            <a:normAutofit/>
          </a:bodyPr>
          <a:lstStyle/>
          <a:p>
            <a:pPr>
              <a:defRPr/>
            </a:pPr>
            <a:r>
              <a:rPr lang="en-US" sz="3600" dirty="0"/>
              <a:t>ASQ:SE-2: Scoring Omitted Items </a:t>
            </a:r>
          </a:p>
        </p:txBody>
      </p:sp>
      <p:sp>
        <p:nvSpPr>
          <p:cNvPr id="3" name="Content Placeholder 2"/>
          <p:cNvSpPr>
            <a:spLocks noGrp="1"/>
          </p:cNvSpPr>
          <p:nvPr>
            <p:ph idx="1"/>
          </p:nvPr>
        </p:nvSpPr>
        <p:spPr>
          <a:xfrm>
            <a:off x="228600" y="1211262"/>
            <a:ext cx="7886700" cy="4351338"/>
          </a:xfrm>
        </p:spPr>
        <p:txBody>
          <a:bodyPr/>
          <a:lstStyle/>
          <a:p>
            <a:pPr>
              <a:defRPr/>
            </a:pPr>
            <a:r>
              <a:rPr lang="en-US" sz="2800" dirty="0"/>
              <a:t> Check for missing items and ask parents to try to answer.</a:t>
            </a:r>
          </a:p>
          <a:p>
            <a:pPr>
              <a:defRPr/>
            </a:pPr>
            <a:r>
              <a:rPr lang="en-US" sz="2800" dirty="0"/>
              <a:t> If 1-2 items are missing: go ahead and score the usual way. </a:t>
            </a:r>
          </a:p>
          <a:p>
            <a:pPr>
              <a:defRPr/>
            </a:pPr>
            <a:r>
              <a:rPr lang="en-US" sz="2800" dirty="0"/>
              <a:t> If 3 or more items are missing: determine if the total score is within 5 points of the cutoff.</a:t>
            </a:r>
          </a:p>
          <a:p>
            <a:pPr lvl="1">
              <a:defRPr/>
            </a:pPr>
            <a:r>
              <a:rPr lang="en-US" sz="2500" dirty="0">
                <a:solidFill>
                  <a:srgbClr val="0070C0"/>
                </a:solidFill>
              </a:rPr>
              <a:t> If no: do not adjust score. </a:t>
            </a:r>
          </a:p>
          <a:p>
            <a:pPr lvl="1">
              <a:defRPr/>
            </a:pPr>
            <a:r>
              <a:rPr lang="en-US" sz="2500" dirty="0">
                <a:solidFill>
                  <a:srgbClr val="0070C0"/>
                </a:solidFill>
              </a:rPr>
              <a:t> If yes: score must be adjusted (see next slide).</a:t>
            </a:r>
          </a:p>
        </p:txBody>
      </p:sp>
      <p:sp>
        <p:nvSpPr>
          <p:cNvPr id="4" name="Slide Number Placeholder 3"/>
          <p:cNvSpPr>
            <a:spLocks noGrp="1"/>
          </p:cNvSpPr>
          <p:nvPr>
            <p:ph type="sldNum" sz="quarter" idx="12"/>
          </p:nvPr>
        </p:nvSpPr>
        <p:spPr/>
        <p:txBody>
          <a:bodyPr/>
          <a:lstStyle/>
          <a:p>
            <a:pPr>
              <a:defRPr/>
            </a:pPr>
            <a:fld id="{1B90166F-DD29-4B53-82B8-F62224528609}" type="slidenum">
              <a:rPr lang="en-US" smtClean="0">
                <a:solidFill>
                  <a:srgbClr val="006699"/>
                </a:solidFill>
              </a:rPr>
              <a:pPr>
                <a:defRPr/>
              </a:pPr>
              <a:t>32</a:t>
            </a:fld>
            <a:endParaRPr lang="en-US" dirty="0">
              <a:solidFill>
                <a:srgbClr val="006699"/>
              </a:solidFill>
            </a:endParaRPr>
          </a:p>
        </p:txBody>
      </p:sp>
    </p:spTree>
    <p:extLst>
      <p:ext uri="{BB962C8B-B14F-4D97-AF65-F5344CB8AC3E}">
        <p14:creationId xmlns:p14="http://schemas.microsoft.com/office/powerpoint/2010/main" val="1360746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12729"/>
            <a:ext cx="7124700" cy="701671"/>
          </a:xfrm>
        </p:spPr>
        <p:txBody>
          <a:bodyPr>
            <a:normAutofit/>
          </a:bodyPr>
          <a:lstStyle/>
          <a:p>
            <a:pPr>
              <a:defRPr/>
            </a:pPr>
            <a:r>
              <a:rPr lang="en-US" sz="3600" b="1" dirty="0"/>
              <a:t>ASQ:SE-2: Adjusting the Score</a:t>
            </a:r>
          </a:p>
        </p:txBody>
      </p:sp>
      <p:sp>
        <p:nvSpPr>
          <p:cNvPr id="3" name="Content Placeholder 2"/>
          <p:cNvSpPr>
            <a:spLocks noGrp="1"/>
          </p:cNvSpPr>
          <p:nvPr>
            <p:ph idx="1"/>
          </p:nvPr>
        </p:nvSpPr>
        <p:spPr>
          <a:xfrm>
            <a:off x="228600" y="1058862"/>
            <a:ext cx="8458200" cy="5037138"/>
          </a:xfrm>
        </p:spPr>
        <p:txBody>
          <a:bodyPr>
            <a:noAutofit/>
          </a:bodyPr>
          <a:lstStyle/>
          <a:p>
            <a:pPr>
              <a:defRPr/>
            </a:pPr>
            <a:r>
              <a:rPr lang="en-US" sz="2600" dirty="0"/>
              <a:t>Divide the total score by the number of items parents answered. That gives you the </a:t>
            </a:r>
            <a:r>
              <a:rPr lang="en-US" sz="2600" i="1" dirty="0"/>
              <a:t>average score </a:t>
            </a:r>
            <a:r>
              <a:rPr lang="en-US" sz="2600" dirty="0"/>
              <a:t>per item. </a:t>
            </a:r>
          </a:p>
          <a:p>
            <a:pPr>
              <a:defRPr/>
            </a:pPr>
            <a:r>
              <a:rPr lang="en-US" sz="2600" dirty="0"/>
              <a:t>Use that average score for each missing item. For example:</a:t>
            </a:r>
          </a:p>
          <a:p>
            <a:pPr lvl="1">
              <a:defRPr/>
            </a:pPr>
            <a:r>
              <a:rPr lang="en-US" sz="2600" dirty="0"/>
              <a:t>Parent omitted 3 items (answered 30 out of 33 questions)</a:t>
            </a:r>
          </a:p>
          <a:p>
            <a:pPr lvl="1">
              <a:defRPr/>
            </a:pPr>
            <a:r>
              <a:rPr lang="en-US" sz="2600" dirty="0"/>
              <a:t>Total score = 80 </a:t>
            </a:r>
          </a:p>
          <a:p>
            <a:pPr lvl="1">
              <a:defRPr/>
            </a:pPr>
            <a:r>
              <a:rPr lang="en-US" sz="2600" dirty="0"/>
              <a:t>Divide 80 by 30 = 2.66 (the average score)</a:t>
            </a:r>
          </a:p>
          <a:p>
            <a:pPr lvl="1">
              <a:defRPr/>
            </a:pPr>
            <a:r>
              <a:rPr lang="en-US" sz="2600" dirty="0"/>
              <a:t>Add 2.66 to each unanswered question:</a:t>
            </a:r>
            <a:br>
              <a:rPr lang="en-US" sz="2600" dirty="0"/>
            </a:br>
            <a:r>
              <a:rPr lang="en-US" sz="2600" dirty="0"/>
              <a:t>3 (no. of missing items) x 2.66 points = 7.98 (Can round up to 8)</a:t>
            </a:r>
          </a:p>
          <a:p>
            <a:pPr lvl="1">
              <a:defRPr/>
            </a:pPr>
            <a:r>
              <a:rPr lang="en-US" sz="2600" dirty="0"/>
              <a:t>Add to total score: 80 + 8 = 88</a:t>
            </a:r>
          </a:p>
        </p:txBody>
      </p:sp>
      <p:sp>
        <p:nvSpPr>
          <p:cNvPr id="4" name="Slide Number Placeholder 3"/>
          <p:cNvSpPr>
            <a:spLocks noGrp="1"/>
          </p:cNvSpPr>
          <p:nvPr>
            <p:ph type="sldNum" sz="quarter" idx="12"/>
          </p:nvPr>
        </p:nvSpPr>
        <p:spPr/>
        <p:txBody>
          <a:bodyPr/>
          <a:lstStyle/>
          <a:p>
            <a:pPr>
              <a:defRPr/>
            </a:pPr>
            <a:fld id="{817660D2-C45C-4CB0-8434-D5913526F60B}" type="slidenum">
              <a:rPr lang="en-US" smtClean="0">
                <a:solidFill>
                  <a:srgbClr val="006699"/>
                </a:solidFill>
              </a:rPr>
              <a:pPr>
                <a:defRPr/>
              </a:pPr>
              <a:t>33</a:t>
            </a:fld>
            <a:endParaRPr lang="en-US" dirty="0">
              <a:solidFill>
                <a:srgbClr val="006699"/>
              </a:solidFill>
            </a:endParaRPr>
          </a:p>
        </p:txBody>
      </p:sp>
    </p:spTree>
    <p:extLst>
      <p:ext uri="{BB962C8B-B14F-4D97-AF65-F5344CB8AC3E}">
        <p14:creationId xmlns:p14="http://schemas.microsoft.com/office/powerpoint/2010/main" val="2449346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04800" y="252838"/>
            <a:ext cx="8229600" cy="646290"/>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Rokkitt"/>
              <a:buNone/>
            </a:pPr>
            <a:r>
              <a:rPr lang="en-US" sz="3600" b="1" i="0" u="none" strike="noStrike" cap="none" baseline="0" dirty="0">
                <a:latin typeface="Arial" panose="020B0604020202020204" pitchFamily="34" charset="0"/>
                <a:ea typeface="Rokkitt"/>
                <a:cs typeface="Arial" panose="020B0604020202020204" pitchFamily="34" charset="0"/>
                <a:sym typeface="Rokkitt"/>
              </a:rPr>
              <a:t>Miguel’s</a:t>
            </a:r>
            <a:r>
              <a:rPr lang="en-US" sz="3600" b="1" i="0" u="none" strike="noStrike" cap="none" baseline="0" dirty="0">
                <a:latin typeface="Rokkitt"/>
                <a:ea typeface="Rokkitt"/>
                <a:cs typeface="Rokkitt"/>
                <a:sym typeface="Rokkitt"/>
              </a:rPr>
              <a:t> </a:t>
            </a:r>
            <a:r>
              <a:rPr lang="en-US" sz="3600" dirty="0">
                <a:latin typeface="Arial" panose="020B0604020202020204" pitchFamily="34" charset="0"/>
                <a:cs typeface="Arial" panose="020B0604020202020204" pitchFamily="34" charset="0"/>
                <a:sym typeface="Rokkitt"/>
              </a:rPr>
              <a:t>Results…</a:t>
            </a:r>
          </a:p>
        </p:txBody>
      </p:sp>
      <p:sp>
        <p:nvSpPr>
          <p:cNvPr id="498" name="Shape 498"/>
          <p:cNvSpPr txBox="1">
            <a:spLocks noGrp="1"/>
          </p:cNvSpPr>
          <p:nvPr>
            <p:ph type="body" idx="1"/>
          </p:nvPr>
        </p:nvSpPr>
        <p:spPr>
          <a:xfrm>
            <a:off x="451200" y="1107322"/>
            <a:ext cx="8083200" cy="2200582"/>
          </a:xfrm>
          <a:prstGeom prst="rect">
            <a:avLst/>
          </a:prstGeom>
          <a:noFill/>
          <a:ln>
            <a:noFill/>
          </a:ln>
        </p:spPr>
        <p:txBody>
          <a:bodyPr lIns="0" tIns="45700" rIns="91425" bIns="0" anchor="t" anchorCtr="0">
            <a:spAutoFit/>
          </a:bodyPr>
          <a:lstStyle/>
          <a:p>
            <a:pPr marL="0" marR="0" lvl="0" indent="0" rtl="0">
              <a:lnSpc>
                <a:spcPct val="100000"/>
              </a:lnSpc>
              <a:spcBef>
                <a:spcPts val="0"/>
              </a:spcBef>
              <a:spcAft>
                <a:spcPts val="0"/>
              </a:spcAft>
              <a:buClr>
                <a:schemeClr val="lt1"/>
              </a:buClr>
              <a:buSzPct val="100000"/>
              <a:buNone/>
            </a:pPr>
            <a:r>
              <a:rPr lang="en-US" sz="2800" b="0" i="0" u="none" strike="noStrike" cap="none" baseline="0" dirty="0">
                <a:latin typeface="Rokkitt"/>
                <a:ea typeface="Rokkitt"/>
                <a:cs typeface="Rokkitt"/>
                <a:sym typeface="Rokkitt"/>
              </a:rPr>
              <a:t>Please score the ASQ-3 and ASQ:SE-2 screening measures and determine if there are any areas of concern based on the results.</a:t>
            </a:r>
          </a:p>
          <a:p>
            <a:pPr marL="0" marR="0" lvl="0" indent="-139700" rtl="0">
              <a:lnSpc>
                <a:spcPct val="100000"/>
              </a:lnSpc>
              <a:spcBef>
                <a:spcPts val="0"/>
              </a:spcBef>
              <a:spcAft>
                <a:spcPts val="0"/>
              </a:spcAft>
              <a:buClr>
                <a:schemeClr val="lt1"/>
              </a:buClr>
              <a:buFont typeface="Calibri"/>
              <a:buNone/>
            </a:pPr>
            <a:endParaRPr sz="2800" b="0" i="0" u="none" strike="noStrike" cap="none" baseline="0" dirty="0">
              <a:latin typeface="Rokkitt"/>
              <a:ea typeface="Rokkitt"/>
              <a:cs typeface="Rokkitt"/>
              <a:sym typeface="Rokkitt"/>
            </a:endParaRPr>
          </a:p>
          <a:p>
            <a:pPr marL="0" marR="0" lvl="0" indent="0" rtl="0">
              <a:lnSpc>
                <a:spcPct val="100000"/>
              </a:lnSpc>
              <a:spcBef>
                <a:spcPts val="0"/>
              </a:spcBef>
              <a:spcAft>
                <a:spcPts val="0"/>
              </a:spcAft>
              <a:buClr>
                <a:schemeClr val="lt1"/>
              </a:buClr>
              <a:buSzPct val="100000"/>
              <a:buNone/>
            </a:pPr>
            <a:r>
              <a:rPr lang="en-US" sz="2800" b="0" i="0" u="none" strike="noStrike" cap="none" baseline="0" dirty="0">
                <a:latin typeface="Rokkitt"/>
                <a:ea typeface="Rokkitt"/>
                <a:cs typeface="Rokkitt"/>
                <a:sym typeface="Rokkitt"/>
              </a:rPr>
              <a:t>Please</a:t>
            </a:r>
            <a:r>
              <a:rPr lang="en-US" sz="2800" b="0" i="0" u="none" strike="noStrike" cap="none" dirty="0">
                <a:latin typeface="Rokkitt"/>
                <a:ea typeface="Rokkitt"/>
                <a:cs typeface="Rokkitt"/>
                <a:sym typeface="Rokkitt"/>
              </a:rPr>
              <a:t> </a:t>
            </a:r>
            <a:r>
              <a:rPr lang="en-US" sz="2800" b="0" i="0" u="none" strike="noStrike" cap="none" baseline="0" dirty="0">
                <a:latin typeface="Rokkitt"/>
                <a:ea typeface="Rokkitt"/>
                <a:cs typeface="Rokkitt"/>
                <a:sym typeface="Rokkitt"/>
              </a:rPr>
              <a:t>debrief with your partner and as a group.</a:t>
            </a:r>
          </a:p>
        </p:txBody>
      </p:sp>
    </p:spTree>
    <p:extLst>
      <p:ext uri="{BB962C8B-B14F-4D97-AF65-F5344CB8AC3E}">
        <p14:creationId xmlns:p14="http://schemas.microsoft.com/office/powerpoint/2010/main" val="2058595410"/>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6845"/>
            <a:ext cx="7886700" cy="930271"/>
          </a:xfrm>
        </p:spPr>
        <p:txBody>
          <a:bodyPr>
            <a:normAutofit/>
          </a:bodyPr>
          <a:lstStyle/>
          <a:p>
            <a:r>
              <a:rPr lang="en-US" sz="3600" dirty="0"/>
              <a:t>ASQs: Frequently Asked Questions</a:t>
            </a:r>
          </a:p>
        </p:txBody>
      </p:sp>
      <p:sp>
        <p:nvSpPr>
          <p:cNvPr id="3" name="Content Placeholder 2"/>
          <p:cNvSpPr>
            <a:spLocks noGrp="1"/>
          </p:cNvSpPr>
          <p:nvPr>
            <p:ph idx="1"/>
          </p:nvPr>
        </p:nvSpPr>
        <p:spPr>
          <a:xfrm>
            <a:off x="304800" y="882645"/>
            <a:ext cx="8458200" cy="5060955"/>
          </a:xfrm>
        </p:spPr>
        <p:txBody>
          <a:bodyPr>
            <a:noAutofit/>
          </a:bodyPr>
          <a:lstStyle/>
          <a:p>
            <a:pPr marL="0" indent="0">
              <a:lnSpc>
                <a:spcPct val="100000"/>
              </a:lnSpc>
              <a:spcBef>
                <a:spcPts val="0"/>
              </a:spcBef>
              <a:buNone/>
            </a:pPr>
            <a:r>
              <a:rPr lang="en-US" sz="1900" dirty="0"/>
              <a:t>Q: Isn’t the staff member’s impression of the child’s development more accurate than that of the parents? </a:t>
            </a:r>
          </a:p>
          <a:p>
            <a:pPr marL="0" indent="0">
              <a:lnSpc>
                <a:spcPct val="100000"/>
              </a:lnSpc>
              <a:spcBef>
                <a:spcPts val="0"/>
              </a:spcBef>
              <a:buNone/>
            </a:pPr>
            <a:r>
              <a:rPr lang="en-US" sz="1900" dirty="0"/>
              <a:t>A: </a:t>
            </a:r>
            <a:r>
              <a:rPr lang="en-US" sz="1900" dirty="0">
                <a:solidFill>
                  <a:srgbClr val="0070C0"/>
                </a:solidFill>
              </a:rPr>
              <a:t>The ASQ is designed to be completed by a parent who knows the child well. This information is then combined with the staff member’s expertise to determine the best approach for any concerns that arise.</a:t>
            </a:r>
          </a:p>
          <a:p>
            <a:pPr marL="0" indent="0">
              <a:lnSpc>
                <a:spcPct val="100000"/>
              </a:lnSpc>
              <a:spcBef>
                <a:spcPts val="0"/>
              </a:spcBef>
              <a:buNone/>
            </a:pPr>
            <a:r>
              <a:rPr lang="en-US" sz="1900" dirty="0"/>
              <a:t>Q: What if the provider does not see the problems that the parent is reporting on the questionnaire?</a:t>
            </a:r>
          </a:p>
          <a:p>
            <a:pPr marL="0" indent="0">
              <a:lnSpc>
                <a:spcPct val="100000"/>
              </a:lnSpc>
              <a:spcBef>
                <a:spcPts val="0"/>
              </a:spcBef>
              <a:buNone/>
            </a:pPr>
            <a:r>
              <a:rPr lang="en-US" sz="1900" dirty="0"/>
              <a:t>A: </a:t>
            </a:r>
            <a:r>
              <a:rPr lang="en-US" sz="1900" dirty="0">
                <a:solidFill>
                  <a:srgbClr val="0070C0"/>
                </a:solidFill>
              </a:rPr>
              <a:t>Defer to the parent because they have the opportunity to observe the child in many different settings.</a:t>
            </a:r>
            <a:endParaRPr lang="en-US" sz="1900" dirty="0"/>
          </a:p>
          <a:p>
            <a:pPr marL="0" indent="0">
              <a:lnSpc>
                <a:spcPts val="2640"/>
              </a:lnSpc>
              <a:spcBef>
                <a:spcPts val="0"/>
              </a:spcBef>
              <a:buNone/>
            </a:pPr>
            <a:r>
              <a:rPr lang="en-US" sz="1900" dirty="0"/>
              <a:t>Q: Can the questionnaire be completed by a babysitter/other family member?</a:t>
            </a:r>
          </a:p>
          <a:p>
            <a:pPr marL="0" indent="0">
              <a:lnSpc>
                <a:spcPct val="100000"/>
              </a:lnSpc>
              <a:spcBef>
                <a:spcPts val="0"/>
              </a:spcBef>
              <a:buNone/>
            </a:pPr>
            <a:r>
              <a:rPr lang="en-US" sz="1900" dirty="0"/>
              <a:t>A: </a:t>
            </a:r>
            <a:r>
              <a:rPr lang="en-US" sz="1900" dirty="0">
                <a:solidFill>
                  <a:srgbClr val="0070C0"/>
                </a:solidFill>
              </a:rPr>
              <a:t>The ASQ:SE-2 can be completed by anyone who has 20 or more contact hours per week with a child.</a:t>
            </a:r>
            <a:endParaRPr lang="en-US" sz="1900" dirty="0"/>
          </a:p>
          <a:p>
            <a:pPr marL="0" indent="0">
              <a:lnSpc>
                <a:spcPts val="2640"/>
              </a:lnSpc>
              <a:spcBef>
                <a:spcPts val="0"/>
              </a:spcBef>
              <a:buNone/>
            </a:pPr>
            <a:r>
              <a:rPr lang="en-US" sz="1900" dirty="0"/>
              <a:t>Q: I’ve noticed when the ASQ:SE-2 is completed by two different caregivers, the scores come out different. How do we know which one is right?</a:t>
            </a:r>
          </a:p>
          <a:p>
            <a:pPr marL="0" indent="0">
              <a:lnSpc>
                <a:spcPct val="100000"/>
              </a:lnSpc>
              <a:spcBef>
                <a:spcPts val="0"/>
              </a:spcBef>
              <a:buNone/>
            </a:pPr>
            <a:r>
              <a:rPr lang="en-US" sz="1900" dirty="0"/>
              <a:t>A: </a:t>
            </a:r>
            <a:r>
              <a:rPr lang="en-US" sz="1900" dirty="0">
                <a:solidFill>
                  <a:srgbClr val="0070C0"/>
                </a:solidFill>
              </a:rPr>
              <a:t>Scores may differ since a child's behavior will often be different in different settings and with different caregivers. There are no right and wrong answers.</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35</a:t>
            </a:fld>
            <a:endParaRPr lang="en-US" dirty="0">
              <a:solidFill>
                <a:prstClr val="white">
                  <a:tint val="75000"/>
                </a:prstClr>
              </a:solidFill>
            </a:endParaRPr>
          </a:p>
        </p:txBody>
      </p:sp>
    </p:spTree>
    <p:extLst>
      <p:ext uri="{BB962C8B-B14F-4D97-AF65-F5344CB8AC3E}">
        <p14:creationId xmlns:p14="http://schemas.microsoft.com/office/powerpoint/2010/main" val="252391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04165" y="198759"/>
            <a:ext cx="8230235" cy="1706241"/>
          </a:xfrm>
        </p:spPr>
        <p:txBody>
          <a:bodyPr>
            <a:normAutofit/>
          </a:bodyPr>
          <a:lstStyle/>
          <a:p>
            <a:r>
              <a:rPr lang="en-US" sz="3600" dirty="0"/>
              <a:t>M-CHAT-R: Modified Checklist for Autism in Toddlers (Revised)</a:t>
            </a:r>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36</a:t>
            </a:fld>
            <a:endParaRPr lang="en-US" dirty="0">
              <a:solidFill>
                <a:prstClr val="white">
                  <a:tint val="75000"/>
                </a:prstClr>
              </a:solidFill>
            </a:endParaRPr>
          </a:p>
        </p:txBody>
      </p:sp>
      <p:pic>
        <p:nvPicPr>
          <p:cNvPr id="4" name="Picture 3" descr="5497714796_173897604a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7400"/>
            <a:ext cx="6019800" cy="4008177"/>
          </a:xfrm>
          <a:prstGeom prst="rect">
            <a:avLst/>
          </a:prstGeom>
        </p:spPr>
      </p:pic>
    </p:spTree>
    <p:extLst>
      <p:ext uri="{BB962C8B-B14F-4D97-AF65-F5344CB8AC3E}">
        <p14:creationId xmlns:p14="http://schemas.microsoft.com/office/powerpoint/2010/main" val="133188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04800" y="212720"/>
            <a:ext cx="8458200" cy="625480"/>
          </a:xfrm>
        </p:spPr>
        <p:txBody>
          <a:bodyPr>
            <a:normAutofit/>
          </a:bodyPr>
          <a:lstStyle/>
          <a:p>
            <a:r>
              <a:rPr lang="en-US" sz="3600" b="1" dirty="0"/>
              <a:t>Disparities in Screening for ASD?</a:t>
            </a:r>
            <a:endParaRPr lang="en-US" sz="4800" b="1" dirty="0"/>
          </a:p>
        </p:txBody>
      </p:sp>
      <p:sp>
        <p:nvSpPr>
          <p:cNvPr id="99331" name="Content Placeholder 2"/>
          <p:cNvSpPr>
            <a:spLocks noGrp="1"/>
          </p:cNvSpPr>
          <p:nvPr>
            <p:ph idx="1"/>
          </p:nvPr>
        </p:nvSpPr>
        <p:spPr>
          <a:xfrm>
            <a:off x="304800" y="1066800"/>
            <a:ext cx="8458200" cy="4267200"/>
          </a:xfrm>
        </p:spPr>
        <p:txBody>
          <a:bodyPr>
            <a:normAutofit/>
          </a:bodyPr>
          <a:lstStyle/>
          <a:p>
            <a:r>
              <a:rPr lang="en-US" sz="2800" dirty="0"/>
              <a:t>Referral, diagnosis and treatment may be late or reduced for: </a:t>
            </a:r>
          </a:p>
          <a:p>
            <a:pPr lvl="1"/>
            <a:r>
              <a:rPr lang="en-US" sz="2800" dirty="0"/>
              <a:t>Children of color, particularly Latino and Black children</a:t>
            </a:r>
          </a:p>
          <a:p>
            <a:pPr lvl="1"/>
            <a:r>
              <a:rPr lang="en-US" sz="2800" dirty="0"/>
              <a:t>Children with less severe symptoms and delays </a:t>
            </a:r>
          </a:p>
          <a:p>
            <a:pPr lvl="1"/>
            <a:r>
              <a:rPr lang="en-US" sz="2800" dirty="0"/>
              <a:t> Children from lower socioeconomic backgrounds</a:t>
            </a:r>
          </a:p>
          <a:p>
            <a:r>
              <a:rPr lang="en-US" sz="2800" dirty="0"/>
              <a:t>Consistent screening helps reduce disparities and ensures children get connected with early intervention.</a:t>
            </a:r>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37</a:t>
            </a:fld>
            <a:endParaRPr lang="en-US" dirty="0">
              <a:solidFill>
                <a:prstClr val="white">
                  <a:tint val="75000"/>
                </a:prstClr>
              </a:solidFill>
            </a:endParaRPr>
          </a:p>
        </p:txBody>
      </p:sp>
    </p:spTree>
    <p:extLst>
      <p:ext uri="{BB962C8B-B14F-4D97-AF65-F5344CB8AC3E}">
        <p14:creationId xmlns:p14="http://schemas.microsoft.com/office/powerpoint/2010/main" val="1954171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3" y="198760"/>
            <a:ext cx="4953000" cy="685800"/>
          </a:xfrm>
        </p:spPr>
        <p:txBody>
          <a:bodyPr>
            <a:normAutofit/>
          </a:bodyPr>
          <a:lstStyle/>
          <a:p>
            <a:r>
              <a:rPr lang="en-US" sz="3600" b="1" dirty="0"/>
              <a:t>M-CHAT-R: Overview</a:t>
            </a:r>
          </a:p>
        </p:txBody>
      </p:sp>
      <p:sp>
        <p:nvSpPr>
          <p:cNvPr id="101379" name="Content Placeholder 2"/>
          <p:cNvSpPr>
            <a:spLocks noGrp="1"/>
          </p:cNvSpPr>
          <p:nvPr>
            <p:ph idx="1"/>
          </p:nvPr>
        </p:nvSpPr>
        <p:spPr>
          <a:xfrm>
            <a:off x="304800" y="1066800"/>
            <a:ext cx="7543800" cy="3657600"/>
          </a:xfrm>
        </p:spPr>
        <p:txBody>
          <a:bodyPr>
            <a:normAutofit/>
          </a:bodyPr>
          <a:lstStyle/>
          <a:p>
            <a:r>
              <a:rPr lang="en-US" sz="2800" dirty="0"/>
              <a:t>Parent-report screening tool</a:t>
            </a:r>
          </a:p>
          <a:p>
            <a:r>
              <a:rPr lang="en-US" sz="2800" dirty="0"/>
              <a:t>Standardized questionnaire</a:t>
            </a:r>
          </a:p>
          <a:p>
            <a:r>
              <a:rPr lang="en-US" sz="2800" dirty="0"/>
              <a:t>Validated for children between 16-30 months</a:t>
            </a:r>
          </a:p>
          <a:p>
            <a:r>
              <a:rPr lang="en-US" sz="2800" dirty="0"/>
              <a:t>20 items with Yes/No responses</a:t>
            </a:r>
          </a:p>
          <a:p>
            <a:r>
              <a:rPr lang="en-US" sz="2800" dirty="0"/>
              <a:t>Translated into multiple languages and used in many countries</a:t>
            </a:r>
          </a:p>
          <a:p>
            <a:r>
              <a:rPr lang="en-US" sz="2800" dirty="0"/>
              <a:t>Available for free at </a:t>
            </a:r>
            <a:r>
              <a:rPr lang="en-US" sz="2800" dirty="0">
                <a:hlinkClick r:id="rId3"/>
              </a:rPr>
              <a:t>www.mchatscreen.com</a:t>
            </a:r>
            <a:endParaRPr lang="en-US" sz="2800" dirty="0"/>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38</a:t>
            </a:fld>
            <a:endParaRPr lang="en-US" dirty="0">
              <a:solidFill>
                <a:prstClr val="white">
                  <a:tint val="75000"/>
                </a:prstClr>
              </a:solidFill>
            </a:endParaRPr>
          </a:p>
        </p:txBody>
      </p:sp>
    </p:spTree>
    <p:extLst>
      <p:ext uri="{BB962C8B-B14F-4D97-AF65-F5344CB8AC3E}">
        <p14:creationId xmlns:p14="http://schemas.microsoft.com/office/powerpoint/2010/main" val="143565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04165" y="227965"/>
            <a:ext cx="5410835" cy="610235"/>
          </a:xfrm>
        </p:spPr>
        <p:txBody>
          <a:bodyPr>
            <a:normAutofit/>
          </a:bodyPr>
          <a:lstStyle/>
          <a:p>
            <a:r>
              <a:rPr lang="en-US" sz="3600" b="1" dirty="0"/>
              <a:t>M-CHAT-R: Overview</a:t>
            </a:r>
          </a:p>
        </p:txBody>
      </p:sp>
      <p:sp>
        <p:nvSpPr>
          <p:cNvPr id="103427" name="Content Placeholder 2"/>
          <p:cNvSpPr>
            <a:spLocks noGrp="1"/>
          </p:cNvSpPr>
          <p:nvPr>
            <p:ph idx="1"/>
          </p:nvPr>
        </p:nvSpPr>
        <p:spPr>
          <a:xfrm>
            <a:off x="304800" y="990600"/>
            <a:ext cx="8686800" cy="5029200"/>
          </a:xfrm>
        </p:spPr>
        <p:txBody>
          <a:bodyPr>
            <a:noAutofit/>
          </a:bodyPr>
          <a:lstStyle/>
          <a:p>
            <a:pPr>
              <a:buFontTx/>
              <a:buNone/>
            </a:pPr>
            <a:r>
              <a:rPr lang="en-US" sz="2600" dirty="0"/>
              <a:t>MCHAT-R Items as Predictors of ASD</a:t>
            </a:r>
          </a:p>
          <a:p>
            <a:pPr>
              <a:buFontTx/>
              <a:buNone/>
            </a:pPr>
            <a:endParaRPr lang="en-US" sz="2600" dirty="0"/>
          </a:p>
          <a:p>
            <a:pPr>
              <a:buFontTx/>
              <a:buNone/>
            </a:pPr>
            <a:r>
              <a:rPr lang="en-US" sz="2600" b="1" dirty="0"/>
              <a:t>Best discriminators of ASD:</a:t>
            </a:r>
          </a:p>
          <a:p>
            <a:r>
              <a:rPr lang="en-US" sz="2600" dirty="0"/>
              <a:t>Points to show interest</a:t>
            </a:r>
          </a:p>
          <a:p>
            <a:r>
              <a:rPr lang="en-US" sz="2600" dirty="0"/>
              <a:t>Responds to name</a:t>
            </a:r>
          </a:p>
          <a:p>
            <a:r>
              <a:rPr lang="en-US" sz="2600" dirty="0"/>
              <a:t>Shows interest in other children</a:t>
            </a:r>
          </a:p>
          <a:p>
            <a:r>
              <a:rPr lang="en-US" sz="2600" dirty="0"/>
              <a:t>Brings objects to show</a:t>
            </a:r>
          </a:p>
          <a:p>
            <a:r>
              <a:rPr lang="en-US" sz="2600" dirty="0"/>
              <a:t>Follows point</a:t>
            </a:r>
          </a:p>
          <a:p>
            <a:r>
              <a:rPr lang="en-US" sz="2600" dirty="0"/>
              <a:t>Imitates actions</a:t>
            </a:r>
          </a:p>
          <a:p>
            <a:r>
              <a:rPr lang="en-US" sz="2600" dirty="0"/>
              <a:t>Responds to smile</a:t>
            </a:r>
          </a:p>
        </p:txBody>
      </p:sp>
      <p:pic>
        <p:nvPicPr>
          <p:cNvPr id="103428" name="Picture 3"/>
          <p:cNvPicPr>
            <a:picLocks noChangeAspect="1"/>
          </p:cNvPicPr>
          <p:nvPr/>
        </p:nvPicPr>
        <p:blipFill>
          <a:blip r:embed="rId3" cstate="print"/>
          <a:srcRect/>
          <a:stretch>
            <a:fillRect/>
          </a:stretch>
        </p:blipFill>
        <p:spPr bwMode="auto">
          <a:xfrm>
            <a:off x="5410200" y="1985818"/>
            <a:ext cx="3144124" cy="296718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39</a:t>
            </a:fld>
            <a:endParaRPr lang="en-US" dirty="0">
              <a:solidFill>
                <a:prstClr val="white">
                  <a:tint val="75000"/>
                </a:prstClr>
              </a:solidFill>
            </a:endParaRPr>
          </a:p>
        </p:txBody>
      </p:sp>
    </p:spTree>
    <p:extLst>
      <p:ext uri="{BB962C8B-B14F-4D97-AF65-F5344CB8AC3E}">
        <p14:creationId xmlns:p14="http://schemas.microsoft.com/office/powerpoint/2010/main" val="46087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228600" y="228600"/>
            <a:ext cx="6477000" cy="1219200"/>
          </a:xfrm>
        </p:spPr>
        <p:txBody>
          <a:bodyPr>
            <a:normAutofit/>
          </a:bodyPr>
          <a:lstStyle/>
          <a:p>
            <a:r>
              <a:rPr lang="en-US" altLang="en-US" sz="3600" b="1" dirty="0">
                <a:ea typeface="ＭＳ Ｐゴシック" pitchFamily="34" charset="-128"/>
              </a:rPr>
              <a:t>Workflow: </a:t>
            </a:r>
            <a:br>
              <a:rPr lang="en-US" altLang="en-US" sz="3600" b="1" dirty="0">
                <a:ea typeface="ＭＳ Ｐゴシック" pitchFamily="34" charset="-128"/>
              </a:rPr>
            </a:br>
            <a:r>
              <a:rPr lang="en-US" altLang="en-US" sz="3600" b="1" dirty="0">
                <a:ea typeface="ＭＳ Ｐゴシック" pitchFamily="34" charset="-128"/>
              </a:rPr>
              <a:t>Roles of Care Team Members</a:t>
            </a:r>
          </a:p>
        </p:txBody>
      </p:sp>
      <p:sp>
        <p:nvSpPr>
          <p:cNvPr id="11"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2/12/2021</a:t>
            </a:fld>
            <a:endParaRPr lang="en-US" dirty="0"/>
          </a:p>
        </p:txBody>
      </p:sp>
      <p:sp>
        <p:nvSpPr>
          <p:cNvPr id="14"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16" name="Rectangle 15"/>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8" name="Rectangle 17"/>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21" name="Group 20"/>
          <p:cNvGrpSpPr/>
          <p:nvPr/>
        </p:nvGrpSpPr>
        <p:grpSpPr>
          <a:xfrm rot="10800000">
            <a:off x="8551791" y="76201"/>
            <a:ext cx="516009" cy="514407"/>
            <a:chOff x="76200" y="6199660"/>
            <a:chExt cx="516009" cy="514407"/>
          </a:xfrm>
        </p:grpSpPr>
        <p:sp>
          <p:nvSpPr>
            <p:cNvPr id="22" name="Rectangle 21"/>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Rectangle 22"/>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6" name="Group 25"/>
          <p:cNvGrpSpPr/>
          <p:nvPr/>
        </p:nvGrpSpPr>
        <p:grpSpPr>
          <a:xfrm>
            <a:off x="76201" y="6468533"/>
            <a:ext cx="314243" cy="313267"/>
            <a:chOff x="76200" y="6199660"/>
            <a:chExt cx="516009" cy="514407"/>
          </a:xfrm>
        </p:grpSpPr>
        <p:sp>
          <p:nvSpPr>
            <p:cNvPr id="27" name="Rectangle 26"/>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1" name="Group 30"/>
          <p:cNvGrpSpPr/>
          <p:nvPr/>
        </p:nvGrpSpPr>
        <p:grpSpPr>
          <a:xfrm>
            <a:off x="5334000" y="6324600"/>
            <a:ext cx="3733800" cy="535541"/>
            <a:chOff x="4399807" y="5378796"/>
            <a:chExt cx="4591793" cy="658603"/>
          </a:xfrm>
        </p:grpSpPr>
        <p:pic>
          <p:nvPicPr>
            <p:cNvPr id="32" name="Picture 31" descr="F5LA_Logo_color-201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33" name="Picture 32" descr="CHLA Butterfly Logo®_No Tag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34" name="Picture 33" descr="Allies For Every Child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35" name="Picture 34" descr="FoothillFamily_Logo_Vert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
        <p:nvSpPr>
          <p:cNvPr id="57" name="Rectangle 56">
            <a:extLst>
              <a:ext uri="{FF2B5EF4-FFF2-40B4-BE49-F238E27FC236}">
                <a16:creationId xmlns:a16="http://schemas.microsoft.com/office/drawing/2014/main" id="{F00A42D8-BE70-46B1-8233-2FD9A2D6CF63}"/>
              </a:ext>
            </a:extLst>
          </p:cNvPr>
          <p:cNvSpPr/>
          <p:nvPr/>
        </p:nvSpPr>
        <p:spPr>
          <a:xfrm>
            <a:off x="381000" y="5097200"/>
            <a:ext cx="4953000" cy="914400"/>
          </a:xfrm>
          <a:prstGeom prst="rect">
            <a:avLst/>
          </a:prstGeom>
          <a:solidFill>
            <a:srgbClr val="CCDCBC"/>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200" dirty="0">
                <a:solidFill>
                  <a:schemeClr val="tx1"/>
                </a:solidFill>
                <a:latin typeface="Arial"/>
                <a:ea typeface="+mn-lt"/>
                <a:cs typeface="+mn-lt"/>
              </a:rPr>
              <a:t>Parent completes screening measures at home before appointment </a:t>
            </a:r>
          </a:p>
        </p:txBody>
      </p:sp>
      <p:sp>
        <p:nvSpPr>
          <p:cNvPr id="58" name="Rectangle 57">
            <a:extLst>
              <a:ext uri="{FF2B5EF4-FFF2-40B4-BE49-F238E27FC236}">
                <a16:creationId xmlns:a16="http://schemas.microsoft.com/office/drawing/2014/main" id="{8584F082-5A74-472E-85B5-973D60574777}"/>
              </a:ext>
            </a:extLst>
          </p:cNvPr>
          <p:cNvSpPr/>
          <p:nvPr/>
        </p:nvSpPr>
        <p:spPr>
          <a:xfrm>
            <a:off x="5715000" y="2193683"/>
            <a:ext cx="3200400" cy="918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200" dirty="0">
                <a:solidFill>
                  <a:schemeClr val="tx1"/>
                </a:solidFill>
                <a:latin typeface="Arial"/>
                <a:ea typeface="+mn-lt"/>
                <a:cs typeface="+mn-lt"/>
              </a:rPr>
              <a:t>Educational staff collects completed screening measures, and gives parent </a:t>
            </a:r>
            <a:r>
              <a:rPr lang="en-US" sz="1200" i="1" dirty="0">
                <a:solidFill>
                  <a:schemeClr val="tx1"/>
                </a:solidFill>
                <a:latin typeface="Arial"/>
                <a:ea typeface="+mn-lt"/>
                <a:cs typeface="+mn-lt"/>
              </a:rPr>
              <a:t>Milestones Moments</a:t>
            </a:r>
            <a:r>
              <a:rPr lang="en-US" sz="1200" dirty="0">
                <a:solidFill>
                  <a:schemeClr val="tx1"/>
                </a:solidFill>
                <a:latin typeface="Arial"/>
                <a:ea typeface="+mn-lt"/>
                <a:cs typeface="+mn-lt"/>
              </a:rPr>
              <a:t> booklet</a:t>
            </a:r>
            <a:endParaRPr lang="en-US" dirty="0">
              <a:solidFill>
                <a:schemeClr val="tx1"/>
              </a:solidFill>
              <a:latin typeface="Arial"/>
              <a:cs typeface="Calibri"/>
            </a:endParaRPr>
          </a:p>
        </p:txBody>
      </p:sp>
      <p:sp>
        <p:nvSpPr>
          <p:cNvPr id="59" name="Rectangle 58">
            <a:extLst>
              <a:ext uri="{FF2B5EF4-FFF2-40B4-BE49-F238E27FC236}">
                <a16:creationId xmlns:a16="http://schemas.microsoft.com/office/drawing/2014/main" id="{78F30823-F4A4-4673-89B5-78107B86DEDE}"/>
              </a:ext>
            </a:extLst>
          </p:cNvPr>
          <p:cNvSpPr/>
          <p:nvPr/>
        </p:nvSpPr>
        <p:spPr>
          <a:xfrm>
            <a:off x="5715000" y="3658165"/>
            <a:ext cx="32004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solidFill>
                  <a:schemeClr val="tx1"/>
                </a:solidFill>
                <a:latin typeface="Arial"/>
                <a:ea typeface="+mn-lt"/>
                <a:cs typeface="+mn-lt"/>
              </a:rPr>
              <a:t>Educational staff scores screening measures and gives them to case manager for review</a:t>
            </a:r>
            <a:endParaRPr lang="en-US" sz="1200">
              <a:solidFill>
                <a:schemeClr val="tx1"/>
              </a:solidFill>
              <a:latin typeface="Arial"/>
              <a:ea typeface="+mn-lt"/>
              <a:cs typeface="+mn-lt"/>
            </a:endParaRPr>
          </a:p>
        </p:txBody>
      </p:sp>
      <p:sp>
        <p:nvSpPr>
          <p:cNvPr id="60" name="Rectangle 59">
            <a:extLst>
              <a:ext uri="{FF2B5EF4-FFF2-40B4-BE49-F238E27FC236}">
                <a16:creationId xmlns:a16="http://schemas.microsoft.com/office/drawing/2014/main" id="{0D6CBA4C-A206-4688-83F1-2B7E7D92081C}"/>
              </a:ext>
            </a:extLst>
          </p:cNvPr>
          <p:cNvSpPr/>
          <p:nvPr/>
        </p:nvSpPr>
        <p:spPr>
          <a:xfrm>
            <a:off x="5715000" y="5097200"/>
            <a:ext cx="32004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solidFill>
                  <a:schemeClr val="tx1"/>
                </a:solidFill>
                <a:latin typeface="Arial"/>
                <a:ea typeface="+mn-lt"/>
                <a:cs typeface="+mn-lt"/>
              </a:rPr>
              <a:t>Case manager determines if referral is needed [note that referral may also occur before completion of screening measure if a prior concern(s) is specified] </a:t>
            </a:r>
            <a:endParaRPr lang="en-US" sz="1200">
              <a:solidFill>
                <a:schemeClr val="tx1"/>
              </a:solidFill>
              <a:latin typeface="Arial"/>
              <a:cs typeface="Calibri"/>
            </a:endParaRPr>
          </a:p>
        </p:txBody>
      </p:sp>
      <p:cxnSp>
        <p:nvCxnSpPr>
          <p:cNvPr id="61" name="Straight Connector 60">
            <a:extLst>
              <a:ext uri="{FF2B5EF4-FFF2-40B4-BE49-F238E27FC236}">
                <a16:creationId xmlns:a16="http://schemas.microsoft.com/office/drawing/2014/main" id="{F0B3FE3A-C851-4E42-8CDE-584AF5304838}"/>
              </a:ext>
            </a:extLst>
          </p:cNvPr>
          <p:cNvCxnSpPr/>
          <p:nvPr/>
        </p:nvCxnSpPr>
        <p:spPr>
          <a:xfrm>
            <a:off x="5562629" y="3302612"/>
            <a:ext cx="3124200" cy="4241"/>
          </a:xfrm>
          <a:prstGeom prst="line">
            <a:avLst/>
          </a:prstGeom>
          <a:ln w="38100" cmpd="sng">
            <a:solidFill>
              <a:srgbClr val="D05928"/>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05736F9-86A4-4936-9ABD-9108DE786B14}"/>
              </a:ext>
            </a:extLst>
          </p:cNvPr>
          <p:cNvCxnSpPr/>
          <p:nvPr/>
        </p:nvCxnSpPr>
        <p:spPr>
          <a:xfrm>
            <a:off x="5562600" y="4834812"/>
            <a:ext cx="3124200" cy="0"/>
          </a:xfrm>
          <a:prstGeom prst="line">
            <a:avLst/>
          </a:prstGeom>
          <a:ln w="38100" cmpd="sng">
            <a:solidFill>
              <a:srgbClr val="D05928"/>
            </a:solidFill>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3B51A7C7-4A2A-4FE5-A1B1-7D1BD3A8DB44}"/>
              </a:ext>
            </a:extLst>
          </p:cNvPr>
          <p:cNvGrpSpPr/>
          <p:nvPr/>
        </p:nvGrpSpPr>
        <p:grpSpPr>
          <a:xfrm rot="5400000">
            <a:off x="2347602" y="2855773"/>
            <a:ext cx="956771" cy="478849"/>
            <a:chOff x="2347598" y="2779432"/>
            <a:chExt cx="2304195" cy="1143000"/>
          </a:xfrm>
          <a:solidFill>
            <a:srgbClr val="E4A37F"/>
          </a:solidFill>
        </p:grpSpPr>
        <p:sp>
          <p:nvSpPr>
            <p:cNvPr id="74" name="Diamond 73">
              <a:extLst>
                <a:ext uri="{FF2B5EF4-FFF2-40B4-BE49-F238E27FC236}">
                  <a16:creationId xmlns:a16="http://schemas.microsoft.com/office/drawing/2014/main" id="{42243185-72E5-4E44-B4A3-0DBD80F68894}"/>
                </a:ext>
              </a:extLst>
            </p:cNvPr>
            <p:cNvSpPr/>
            <p:nvPr/>
          </p:nvSpPr>
          <p:spPr>
            <a:xfrm>
              <a:off x="3813593" y="2779432"/>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Diamond 74">
              <a:extLst>
                <a:ext uri="{FF2B5EF4-FFF2-40B4-BE49-F238E27FC236}">
                  <a16:creationId xmlns:a16="http://schemas.microsoft.com/office/drawing/2014/main" id="{21D249B5-4424-43B8-900D-21100E03F31C}"/>
                </a:ext>
              </a:extLst>
            </p:cNvPr>
            <p:cNvSpPr/>
            <p:nvPr/>
          </p:nvSpPr>
          <p:spPr>
            <a:xfrm>
              <a:off x="4118393" y="3084232"/>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Diamond 75">
              <a:extLst>
                <a:ext uri="{FF2B5EF4-FFF2-40B4-BE49-F238E27FC236}">
                  <a16:creationId xmlns:a16="http://schemas.microsoft.com/office/drawing/2014/main" id="{8A1DE259-E897-4C77-90C9-B85169323809}"/>
                </a:ext>
              </a:extLst>
            </p:cNvPr>
            <p:cNvSpPr/>
            <p:nvPr/>
          </p:nvSpPr>
          <p:spPr>
            <a:xfrm>
              <a:off x="3813593" y="3389032"/>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Diamond 76">
              <a:extLst>
                <a:ext uri="{FF2B5EF4-FFF2-40B4-BE49-F238E27FC236}">
                  <a16:creationId xmlns:a16="http://schemas.microsoft.com/office/drawing/2014/main" id="{707B3998-9B0A-4428-AD50-FB046358417A}"/>
                </a:ext>
              </a:extLst>
            </p:cNvPr>
            <p:cNvSpPr/>
            <p:nvPr/>
          </p:nvSpPr>
          <p:spPr>
            <a:xfrm>
              <a:off x="3661193" y="3160432"/>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0532966B-FC3B-462B-A196-4DD057E3634B}"/>
                </a:ext>
              </a:extLst>
            </p:cNvPr>
            <p:cNvSpPr/>
            <p:nvPr/>
          </p:nvSpPr>
          <p:spPr>
            <a:xfrm>
              <a:off x="2347598" y="3160432"/>
              <a:ext cx="150091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4" name="Group 63">
            <a:extLst>
              <a:ext uri="{FF2B5EF4-FFF2-40B4-BE49-F238E27FC236}">
                <a16:creationId xmlns:a16="http://schemas.microsoft.com/office/drawing/2014/main" id="{49BF5F29-DFB3-4E57-86DC-FC1BFDB37FF8}"/>
              </a:ext>
            </a:extLst>
          </p:cNvPr>
          <p:cNvGrpSpPr/>
          <p:nvPr/>
        </p:nvGrpSpPr>
        <p:grpSpPr>
          <a:xfrm rot="5400000">
            <a:off x="2349724" y="4322375"/>
            <a:ext cx="956771" cy="474608"/>
            <a:chOff x="2349719" y="4246034"/>
            <a:chExt cx="2304195" cy="1143000"/>
          </a:xfrm>
          <a:solidFill>
            <a:srgbClr val="78B0DF"/>
          </a:solidFill>
        </p:grpSpPr>
        <p:sp>
          <p:nvSpPr>
            <p:cNvPr id="69" name="Diamond 68">
              <a:extLst>
                <a:ext uri="{FF2B5EF4-FFF2-40B4-BE49-F238E27FC236}">
                  <a16:creationId xmlns:a16="http://schemas.microsoft.com/office/drawing/2014/main" id="{CC1B253A-DDD9-4966-947B-EC0636889814}"/>
                </a:ext>
              </a:extLst>
            </p:cNvPr>
            <p:cNvSpPr/>
            <p:nvPr/>
          </p:nvSpPr>
          <p:spPr>
            <a:xfrm>
              <a:off x="3815714" y="4246034"/>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Diamond 69">
              <a:extLst>
                <a:ext uri="{FF2B5EF4-FFF2-40B4-BE49-F238E27FC236}">
                  <a16:creationId xmlns:a16="http://schemas.microsoft.com/office/drawing/2014/main" id="{54840DD8-880B-46A2-8E34-9EBC1026D493}"/>
                </a:ext>
              </a:extLst>
            </p:cNvPr>
            <p:cNvSpPr/>
            <p:nvPr/>
          </p:nvSpPr>
          <p:spPr>
            <a:xfrm>
              <a:off x="4120514" y="4550834"/>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Diamond 70">
              <a:extLst>
                <a:ext uri="{FF2B5EF4-FFF2-40B4-BE49-F238E27FC236}">
                  <a16:creationId xmlns:a16="http://schemas.microsoft.com/office/drawing/2014/main" id="{B7085C7F-88EF-47FF-94C8-393B3618826B}"/>
                </a:ext>
              </a:extLst>
            </p:cNvPr>
            <p:cNvSpPr/>
            <p:nvPr/>
          </p:nvSpPr>
          <p:spPr>
            <a:xfrm>
              <a:off x="3815714" y="4855634"/>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Diamond 71">
              <a:extLst>
                <a:ext uri="{FF2B5EF4-FFF2-40B4-BE49-F238E27FC236}">
                  <a16:creationId xmlns:a16="http://schemas.microsoft.com/office/drawing/2014/main" id="{245A5347-E34F-4AB6-8013-BAA6AFBBE7FD}"/>
                </a:ext>
              </a:extLst>
            </p:cNvPr>
            <p:cNvSpPr/>
            <p:nvPr/>
          </p:nvSpPr>
          <p:spPr>
            <a:xfrm>
              <a:off x="3663314" y="4627034"/>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98F6A1FA-D37C-43F9-ACD0-78570AB9A75F}"/>
                </a:ext>
              </a:extLst>
            </p:cNvPr>
            <p:cNvSpPr/>
            <p:nvPr/>
          </p:nvSpPr>
          <p:spPr>
            <a:xfrm>
              <a:off x="2349719" y="4627034"/>
              <a:ext cx="150091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5" name="Rectangle 64">
            <a:extLst>
              <a:ext uri="{FF2B5EF4-FFF2-40B4-BE49-F238E27FC236}">
                <a16:creationId xmlns:a16="http://schemas.microsoft.com/office/drawing/2014/main" id="{5CA6A254-47F5-4EC6-A234-A56AFCDF59DF}"/>
              </a:ext>
            </a:extLst>
          </p:cNvPr>
          <p:cNvSpPr/>
          <p:nvPr/>
        </p:nvSpPr>
        <p:spPr>
          <a:xfrm>
            <a:off x="381000" y="2193683"/>
            <a:ext cx="4953000" cy="918641"/>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200" dirty="0">
                <a:solidFill>
                  <a:schemeClr val="tx1"/>
                </a:solidFill>
                <a:latin typeface="Arial"/>
                <a:ea typeface="+mn-lt"/>
                <a:cs typeface="+mn-lt"/>
              </a:rPr>
              <a:t>Educational staff provides all new intake clients with a parent handbook, which describes screening procedures </a:t>
            </a:r>
            <a:endParaRPr lang="en-US" dirty="0">
              <a:solidFill>
                <a:schemeClr val="tx1"/>
              </a:solidFill>
              <a:latin typeface="Arial"/>
              <a:ea typeface="Arial"/>
              <a:cs typeface="Calibri"/>
            </a:endParaRPr>
          </a:p>
        </p:txBody>
      </p:sp>
      <p:sp>
        <p:nvSpPr>
          <p:cNvPr id="66" name="Rectangle 65">
            <a:extLst>
              <a:ext uri="{FF2B5EF4-FFF2-40B4-BE49-F238E27FC236}">
                <a16:creationId xmlns:a16="http://schemas.microsoft.com/office/drawing/2014/main" id="{6966A570-8435-4B6C-BF9E-8562E73AC614}"/>
              </a:ext>
            </a:extLst>
          </p:cNvPr>
          <p:cNvSpPr/>
          <p:nvPr/>
        </p:nvSpPr>
        <p:spPr>
          <a:xfrm>
            <a:off x="381000" y="3658165"/>
            <a:ext cx="4953000" cy="9144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200" dirty="0">
                <a:solidFill>
                  <a:schemeClr val="tx1"/>
                </a:solidFill>
                <a:latin typeface="Arial"/>
                <a:ea typeface="+mn-lt"/>
                <a:cs typeface="+mn-lt"/>
              </a:rPr>
              <a:t>Educational staff selects the appropriate screening measures for the child’s age and language of parent, and provides them to parent to complete</a:t>
            </a:r>
            <a:endParaRPr lang="en-US" sz="1200">
              <a:solidFill>
                <a:schemeClr val="tx1"/>
              </a:solidFill>
              <a:latin typeface="Arial"/>
              <a:cs typeface="Calibri"/>
            </a:endParaRPr>
          </a:p>
        </p:txBody>
      </p:sp>
      <p:sp>
        <p:nvSpPr>
          <p:cNvPr id="67" name="Title 1">
            <a:extLst>
              <a:ext uri="{FF2B5EF4-FFF2-40B4-BE49-F238E27FC236}">
                <a16:creationId xmlns:a16="http://schemas.microsoft.com/office/drawing/2014/main" id="{D2FC4397-3683-455E-A933-FFFC1D6D6A4F}"/>
              </a:ext>
            </a:extLst>
          </p:cNvPr>
          <p:cNvSpPr txBox="1">
            <a:spLocks/>
          </p:cNvSpPr>
          <p:nvPr/>
        </p:nvSpPr>
        <p:spPr>
          <a:xfrm>
            <a:off x="385100" y="1695768"/>
            <a:ext cx="3043194" cy="35371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en-US" sz="2000" b="1" dirty="0">
                <a:solidFill>
                  <a:srgbClr val="0C8A7D"/>
                </a:solidFill>
                <a:latin typeface="Arial"/>
                <a:ea typeface="ＭＳ Ｐゴシック"/>
                <a:cs typeface="Arial"/>
              </a:rPr>
              <a:t>Before Appointment</a:t>
            </a:r>
            <a:endParaRPr lang="en-US" sz="2000" b="1">
              <a:solidFill>
                <a:srgbClr val="0C8A7D"/>
              </a:solidFill>
              <a:latin typeface="Arial"/>
              <a:cs typeface="Arial"/>
            </a:endParaRPr>
          </a:p>
        </p:txBody>
      </p:sp>
      <p:sp>
        <p:nvSpPr>
          <p:cNvPr id="68" name="Title 1">
            <a:extLst>
              <a:ext uri="{FF2B5EF4-FFF2-40B4-BE49-F238E27FC236}">
                <a16:creationId xmlns:a16="http://schemas.microsoft.com/office/drawing/2014/main" id="{2BEC7ABA-42DF-47A6-92F9-4AD47B4A53CB}"/>
              </a:ext>
            </a:extLst>
          </p:cNvPr>
          <p:cNvSpPr txBox="1">
            <a:spLocks/>
          </p:cNvSpPr>
          <p:nvPr/>
        </p:nvSpPr>
        <p:spPr>
          <a:xfrm>
            <a:off x="5712031" y="1695768"/>
            <a:ext cx="3043194" cy="35371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en-US" sz="2000" b="1" dirty="0">
                <a:solidFill>
                  <a:srgbClr val="0C8A7D"/>
                </a:solidFill>
                <a:latin typeface="Arial"/>
                <a:ea typeface="ＭＳ Ｐゴシック"/>
                <a:cs typeface="Arial"/>
              </a:rPr>
              <a:t>Day of Appointment</a:t>
            </a:r>
            <a:endParaRPr lang="en-US" sz="2000" b="1">
              <a:solidFill>
                <a:srgbClr val="0C8A7D"/>
              </a:solidFill>
              <a:latin typeface="Arial"/>
              <a:cs typeface="Arial"/>
            </a:endParaRPr>
          </a:p>
        </p:txBody>
      </p:sp>
    </p:spTree>
    <p:extLst>
      <p:ext uri="{BB962C8B-B14F-4D97-AF65-F5344CB8AC3E}">
        <p14:creationId xmlns:p14="http://schemas.microsoft.com/office/powerpoint/2010/main" val="2651217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2" y="274959"/>
            <a:ext cx="8230235" cy="1143635"/>
          </a:xfrm>
        </p:spPr>
        <p:txBody>
          <a:bodyPr>
            <a:normAutofit/>
          </a:bodyPr>
          <a:lstStyle/>
          <a:p>
            <a:r>
              <a:rPr lang="en-US" sz="3600" b="1" dirty="0"/>
              <a:t>M-CHAT-R: Scoring</a:t>
            </a:r>
            <a:endParaRPr lang="en-US" sz="3600" dirty="0"/>
          </a:p>
        </p:txBody>
      </p:sp>
      <p:sp>
        <p:nvSpPr>
          <p:cNvPr id="3" name="Content Placeholder 2"/>
          <p:cNvSpPr>
            <a:spLocks noGrp="1"/>
          </p:cNvSpPr>
          <p:nvPr>
            <p:ph idx="1"/>
          </p:nvPr>
        </p:nvSpPr>
        <p:spPr>
          <a:xfrm>
            <a:off x="381000" y="1112837"/>
            <a:ext cx="8229600" cy="4525963"/>
          </a:xfrm>
        </p:spPr>
        <p:txBody>
          <a:bodyPr>
            <a:noAutofit/>
          </a:bodyPr>
          <a:lstStyle/>
          <a:p>
            <a:pPr>
              <a:defRPr/>
            </a:pPr>
            <a:r>
              <a:rPr lang="en-US" sz="2600" dirty="0"/>
              <a:t>If you point at something across the room, does your child look at it? (FOR </a:t>
            </a:r>
            <a:r>
              <a:rPr lang="en-US" sz="2600" b="1" dirty="0"/>
              <a:t>EXAMPLE, </a:t>
            </a:r>
            <a:r>
              <a:rPr lang="en-US" sz="2600" dirty="0"/>
              <a:t>if you point at a toy or an animal, does your child look at the toy or animal?) </a:t>
            </a:r>
          </a:p>
          <a:p>
            <a:pPr marL="514350" indent="-514350">
              <a:buFontTx/>
              <a:buNone/>
              <a:defRPr/>
            </a:pPr>
            <a:r>
              <a:rPr lang="en-US" sz="2600" dirty="0"/>
              <a:t>	</a:t>
            </a:r>
            <a:r>
              <a:rPr lang="en-US" sz="2600" b="1" dirty="0"/>
              <a:t>Yes (0)				No (1)</a:t>
            </a:r>
          </a:p>
          <a:p>
            <a:pPr marL="514350" indent="-514350">
              <a:buFontTx/>
              <a:buNone/>
              <a:defRPr/>
            </a:pPr>
            <a:endParaRPr lang="en-US" sz="2600" b="1" dirty="0"/>
          </a:p>
          <a:p>
            <a:pPr>
              <a:defRPr/>
            </a:pPr>
            <a:r>
              <a:rPr lang="en-US" sz="2600" dirty="0"/>
              <a:t>Does your child play pretend or make-believe? (FOR </a:t>
            </a:r>
            <a:r>
              <a:rPr lang="en-US" sz="2600" b="1" dirty="0"/>
              <a:t>EXAMPLE, </a:t>
            </a:r>
            <a:r>
              <a:rPr lang="en-US" sz="2600" dirty="0"/>
              <a:t>pretend to drink from an empty cup, pretend to talk on a phone, or pretend to feed a doll or stuffed animal?) </a:t>
            </a:r>
          </a:p>
          <a:p>
            <a:pPr>
              <a:buFontTx/>
              <a:buNone/>
              <a:defRPr/>
            </a:pPr>
            <a:r>
              <a:rPr lang="en-US" sz="2600" dirty="0"/>
              <a:t>	 	</a:t>
            </a:r>
            <a:r>
              <a:rPr lang="en-US" sz="2600" b="1" dirty="0"/>
              <a:t>Yes (0)				No (1)</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40</a:t>
            </a:fld>
            <a:endParaRPr lang="en-US" dirty="0">
              <a:solidFill>
                <a:prstClr val="white">
                  <a:tint val="75000"/>
                </a:prstClr>
              </a:solidFill>
            </a:endParaRPr>
          </a:p>
        </p:txBody>
      </p:sp>
    </p:spTree>
    <p:extLst>
      <p:ext uri="{BB962C8B-B14F-4D97-AF65-F5344CB8AC3E}">
        <p14:creationId xmlns:p14="http://schemas.microsoft.com/office/powerpoint/2010/main" val="3858726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165" y="228600"/>
            <a:ext cx="8230235" cy="1143000"/>
          </a:xfrm>
        </p:spPr>
        <p:txBody>
          <a:bodyPr>
            <a:normAutofit/>
          </a:bodyPr>
          <a:lstStyle/>
          <a:p>
            <a:r>
              <a:rPr lang="en-US" sz="3600" b="1" dirty="0"/>
              <a:t>Reverse Scoring</a:t>
            </a:r>
            <a:br>
              <a:rPr lang="en-US" dirty="0"/>
            </a:br>
            <a:r>
              <a:rPr lang="en-US" sz="2700" dirty="0">
                <a:solidFill>
                  <a:srgbClr val="0070C0"/>
                </a:solidFill>
              </a:rPr>
              <a:t>(</a:t>
            </a:r>
            <a:r>
              <a:rPr lang="en-US" sz="2667" dirty="0">
                <a:solidFill>
                  <a:srgbClr val="0070C0"/>
                </a:solidFill>
              </a:rPr>
              <a:t>For Items 2, 5, and 12: “YES” indicates ASD Risk)</a:t>
            </a:r>
            <a:endParaRPr lang="en-US" dirty="0"/>
          </a:p>
        </p:txBody>
      </p:sp>
      <p:sp>
        <p:nvSpPr>
          <p:cNvPr id="107523" name="Content Placeholder 2"/>
          <p:cNvSpPr>
            <a:spLocks noGrp="1"/>
          </p:cNvSpPr>
          <p:nvPr>
            <p:ph idx="1"/>
          </p:nvPr>
        </p:nvSpPr>
        <p:spPr>
          <a:xfrm>
            <a:off x="304165" y="1371600"/>
            <a:ext cx="6229350" cy="4267200"/>
          </a:xfrm>
        </p:spPr>
        <p:txBody>
          <a:bodyPr>
            <a:noAutofit/>
          </a:bodyPr>
          <a:lstStyle/>
          <a:p>
            <a:pPr>
              <a:buNone/>
            </a:pPr>
            <a:r>
              <a:rPr lang="en-US" sz="2000" dirty="0"/>
              <a:t>2. Have you ever wondered if your child might be deaf?</a:t>
            </a:r>
          </a:p>
          <a:p>
            <a:pPr lvl="1">
              <a:buNone/>
            </a:pPr>
            <a:r>
              <a:rPr lang="en-US" sz="2000" dirty="0"/>
              <a:t>	</a:t>
            </a:r>
            <a:r>
              <a:rPr lang="en-US" sz="2000" b="1" dirty="0"/>
              <a:t>	YES  (1)		NO (0)</a:t>
            </a:r>
          </a:p>
          <a:p>
            <a:pPr>
              <a:buNone/>
            </a:pPr>
            <a:endParaRPr lang="en-US" sz="2000" dirty="0"/>
          </a:p>
          <a:p>
            <a:pPr>
              <a:buNone/>
            </a:pPr>
            <a:r>
              <a:rPr lang="en-US" sz="2000" dirty="0"/>
              <a:t>5. Does your child make unusual finger movements near his or her eyes? (FOR </a:t>
            </a:r>
            <a:r>
              <a:rPr lang="en-US" sz="2000" b="1" dirty="0"/>
              <a:t>EXAMPLE, </a:t>
            </a:r>
            <a:r>
              <a:rPr lang="en-US" sz="2000" dirty="0"/>
              <a:t>does your child wiggle his or her fingers close to his or her eyes?) </a:t>
            </a:r>
          </a:p>
          <a:p>
            <a:pPr marL="342900" lvl="1" indent="-342900">
              <a:buNone/>
            </a:pPr>
            <a:r>
              <a:rPr lang="en-US" sz="2000" dirty="0"/>
              <a:t>		</a:t>
            </a:r>
            <a:r>
              <a:rPr lang="en-US" sz="2000" b="1" dirty="0"/>
              <a:t>YES  (1)		NO (0)</a:t>
            </a:r>
          </a:p>
          <a:p>
            <a:pPr>
              <a:buNone/>
            </a:pPr>
            <a:endParaRPr lang="en-US" sz="2000" dirty="0"/>
          </a:p>
          <a:p>
            <a:pPr>
              <a:buNone/>
            </a:pPr>
            <a:r>
              <a:rPr lang="en-US" sz="2000" dirty="0"/>
              <a:t>12. Does your child get upset by everyday noises? (FOR </a:t>
            </a:r>
            <a:r>
              <a:rPr lang="en-US" sz="2000" b="1" dirty="0"/>
              <a:t>EXAMPLE, </a:t>
            </a:r>
            <a:r>
              <a:rPr lang="en-US" sz="2000" dirty="0"/>
              <a:t>does your child scream or cry in response to noise, such as a vacuum cleaner or loud music?) </a:t>
            </a:r>
          </a:p>
          <a:p>
            <a:pPr marL="342900" lvl="1" indent="-342900">
              <a:buNone/>
            </a:pPr>
            <a:r>
              <a:rPr lang="en-US" sz="2000" dirty="0"/>
              <a:t>		</a:t>
            </a:r>
            <a:r>
              <a:rPr lang="en-US" sz="2000" b="1" dirty="0"/>
              <a:t>YES  (1)		NO (0)</a:t>
            </a:r>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41</a:t>
            </a:fld>
            <a:endParaRPr lang="en-US" dirty="0">
              <a:solidFill>
                <a:prstClr val="white">
                  <a:tint val="75000"/>
                </a:prstClr>
              </a:solidFill>
            </a:endParaRPr>
          </a:p>
        </p:txBody>
      </p:sp>
      <p:sp>
        <p:nvSpPr>
          <p:cNvPr id="6" name="TextBox 5"/>
          <p:cNvSpPr txBox="1"/>
          <p:nvPr/>
        </p:nvSpPr>
        <p:spPr>
          <a:xfrm>
            <a:off x="6705600" y="1447800"/>
            <a:ext cx="2266950" cy="1754327"/>
          </a:xfrm>
          <a:prstGeom prst="rect">
            <a:avLst/>
          </a:prstGeom>
          <a:solidFill>
            <a:srgbClr val="D05928"/>
          </a:solidFill>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en-US" dirty="0">
                <a:solidFill>
                  <a:schemeClr val="bg1"/>
                </a:solidFill>
                <a:latin typeface="Arial"/>
              </a:rPr>
              <a:t>Remember that, </a:t>
            </a:r>
            <a:r>
              <a:rPr lang="en-US" b="1" dirty="0">
                <a:solidFill>
                  <a:schemeClr val="bg1"/>
                </a:solidFill>
                <a:latin typeface="Arial"/>
              </a:rPr>
              <a:t>except </a:t>
            </a:r>
            <a:r>
              <a:rPr lang="en-US" dirty="0">
                <a:solidFill>
                  <a:schemeClr val="bg1"/>
                </a:solidFill>
                <a:latin typeface="Arial"/>
              </a:rPr>
              <a:t>for the reverse scoring questions: </a:t>
            </a:r>
          </a:p>
          <a:p>
            <a:endParaRPr lang="en-US" dirty="0">
              <a:solidFill>
                <a:schemeClr val="bg1"/>
              </a:solidFill>
              <a:latin typeface="Arial"/>
            </a:endParaRPr>
          </a:p>
          <a:p>
            <a:r>
              <a:rPr lang="en-US" b="1" dirty="0">
                <a:solidFill>
                  <a:schemeClr val="bg1"/>
                </a:solidFill>
                <a:latin typeface="Arial"/>
              </a:rPr>
              <a:t> Yes (0)    No (1) </a:t>
            </a:r>
          </a:p>
        </p:txBody>
      </p:sp>
    </p:spTree>
    <p:extLst>
      <p:ext uri="{BB962C8B-B14F-4D97-AF65-F5344CB8AC3E}">
        <p14:creationId xmlns:p14="http://schemas.microsoft.com/office/powerpoint/2010/main" val="2900571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04165" y="167642"/>
            <a:ext cx="8230235" cy="1143635"/>
          </a:xfrm>
        </p:spPr>
        <p:txBody>
          <a:bodyPr>
            <a:normAutofit/>
          </a:bodyPr>
          <a:lstStyle/>
          <a:p>
            <a:r>
              <a:rPr lang="en-US" sz="3600" dirty="0"/>
              <a:t>M-CHAT-R Interpretation and Follow-up Recommendations</a:t>
            </a:r>
          </a:p>
        </p:txBody>
      </p:sp>
      <p:sp>
        <p:nvSpPr>
          <p:cNvPr id="108547" name="Content Placeholder 2"/>
          <p:cNvSpPr>
            <a:spLocks noGrp="1"/>
          </p:cNvSpPr>
          <p:nvPr>
            <p:ph idx="1"/>
          </p:nvPr>
        </p:nvSpPr>
        <p:spPr>
          <a:xfrm>
            <a:off x="304165" y="1492885"/>
            <a:ext cx="8611235" cy="4526915"/>
          </a:xfrm>
        </p:spPr>
        <p:txBody>
          <a:bodyPr>
            <a:noAutofit/>
          </a:bodyPr>
          <a:lstStyle/>
          <a:p>
            <a:pPr>
              <a:buFontTx/>
              <a:buNone/>
            </a:pPr>
            <a:r>
              <a:rPr lang="en-US" sz="2400" b="1" dirty="0">
                <a:solidFill>
                  <a:srgbClr val="FF0000"/>
                </a:solidFill>
              </a:rPr>
              <a:t>HIGH-RISK: </a:t>
            </a:r>
            <a:r>
              <a:rPr lang="en-US" sz="2400" dirty="0"/>
              <a:t>Total score is 8-20 (Problem)</a:t>
            </a:r>
          </a:p>
          <a:p>
            <a:r>
              <a:rPr lang="en-US" sz="2400" dirty="0"/>
              <a:t>Refer for diagnostic evaluation and eligibility evaluation for early intervention.</a:t>
            </a:r>
          </a:p>
          <a:p>
            <a:pPr>
              <a:buFontTx/>
              <a:buNone/>
            </a:pPr>
            <a:endParaRPr lang="en-US" sz="2400" dirty="0"/>
          </a:p>
          <a:p>
            <a:pPr>
              <a:buFontTx/>
              <a:buNone/>
            </a:pPr>
            <a:r>
              <a:rPr lang="en-US" sz="2400" b="1" dirty="0">
                <a:solidFill>
                  <a:srgbClr val="FF6600"/>
                </a:solidFill>
              </a:rPr>
              <a:t>MEDIUM-RISK:</a:t>
            </a:r>
            <a:r>
              <a:rPr lang="en-US" sz="2400" b="1" dirty="0"/>
              <a:t> </a:t>
            </a:r>
            <a:r>
              <a:rPr lang="en-US" sz="2400" dirty="0"/>
              <a:t>Total score is 3-7 (Possible problem)</a:t>
            </a:r>
          </a:p>
          <a:p>
            <a:r>
              <a:rPr lang="en-US" sz="2400" dirty="0"/>
              <a:t>Administer the follow-up interview (second stage of M-CHAT-R/F) to get additional information about at-risk responses.  </a:t>
            </a:r>
          </a:p>
          <a:p>
            <a:pPr>
              <a:buFontTx/>
              <a:buNone/>
            </a:pPr>
            <a:endParaRPr lang="en-US" sz="2400" dirty="0"/>
          </a:p>
          <a:p>
            <a:pPr>
              <a:buFontTx/>
              <a:buNone/>
            </a:pPr>
            <a:r>
              <a:rPr lang="en-US" sz="2400" b="1" dirty="0">
                <a:solidFill>
                  <a:srgbClr val="06541F"/>
                </a:solidFill>
              </a:rPr>
              <a:t>LOW-RISK:</a:t>
            </a:r>
            <a:r>
              <a:rPr lang="en-US" sz="2400" b="1" dirty="0"/>
              <a:t> </a:t>
            </a:r>
            <a:r>
              <a:rPr lang="en-US" sz="2400" dirty="0"/>
              <a:t>Total score is 0-2 (No problem)</a:t>
            </a:r>
          </a:p>
          <a:p>
            <a:r>
              <a:rPr lang="en-US" sz="2400" dirty="0"/>
              <a:t>If child is younger than 24 months, screen again after second birthday.</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42</a:t>
            </a:fld>
            <a:endParaRPr lang="en-US" dirty="0">
              <a:solidFill>
                <a:prstClr val="white">
                  <a:tint val="75000"/>
                </a:prstClr>
              </a:solidFill>
            </a:endParaRPr>
          </a:p>
        </p:txBody>
      </p:sp>
    </p:spTree>
    <p:extLst>
      <p:ext uri="{BB962C8B-B14F-4D97-AF65-F5344CB8AC3E}">
        <p14:creationId xmlns:p14="http://schemas.microsoft.com/office/powerpoint/2010/main" val="2683234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24A4-E46B-4283-8FE1-729AAEFA9028}"/>
              </a:ext>
            </a:extLst>
          </p:cNvPr>
          <p:cNvSpPr>
            <a:spLocks noGrp="1"/>
          </p:cNvSpPr>
          <p:nvPr>
            <p:ph type="title"/>
          </p:nvPr>
        </p:nvSpPr>
        <p:spPr>
          <a:xfrm>
            <a:off x="266700" y="228601"/>
            <a:ext cx="7886700" cy="762000"/>
          </a:xfrm>
        </p:spPr>
        <p:txBody>
          <a:bodyPr>
            <a:normAutofit/>
          </a:bodyPr>
          <a:lstStyle/>
          <a:p>
            <a:r>
              <a:rPr lang="en-US" sz="3600" b="1" dirty="0"/>
              <a:t>M-CHAT-R Follow-up Questions</a:t>
            </a:r>
          </a:p>
        </p:txBody>
      </p:sp>
      <p:sp>
        <p:nvSpPr>
          <p:cNvPr id="3" name="Content Placeholder 2">
            <a:extLst>
              <a:ext uri="{FF2B5EF4-FFF2-40B4-BE49-F238E27FC236}">
                <a16:creationId xmlns:a16="http://schemas.microsoft.com/office/drawing/2014/main" id="{0B893ADE-53D2-4F03-B0AD-41764B4C02C4}"/>
              </a:ext>
            </a:extLst>
          </p:cNvPr>
          <p:cNvSpPr>
            <a:spLocks noGrp="1"/>
          </p:cNvSpPr>
          <p:nvPr>
            <p:ph idx="1"/>
          </p:nvPr>
        </p:nvSpPr>
        <p:spPr>
          <a:xfrm>
            <a:off x="257282" y="1427451"/>
            <a:ext cx="7886700" cy="2704523"/>
          </a:xfrm>
        </p:spPr>
        <p:txBody>
          <a:bodyPr>
            <a:normAutofit/>
          </a:bodyPr>
          <a:lstStyle/>
          <a:p>
            <a:r>
              <a:rPr lang="en-US" sz="2800" dirty="0"/>
              <a:t>If the total score is 3-7, the staff member should use the guide for follow-up questions to get more information that will help decide if the child is at high risk and if they should be referred for additional evaluation.</a:t>
            </a:r>
          </a:p>
        </p:txBody>
      </p:sp>
      <p:sp>
        <p:nvSpPr>
          <p:cNvPr id="4" name="Slide Number Placeholder 3">
            <a:extLst>
              <a:ext uri="{FF2B5EF4-FFF2-40B4-BE49-F238E27FC236}">
                <a16:creationId xmlns:a16="http://schemas.microsoft.com/office/drawing/2014/main" id="{DF15E806-DBA5-4B4A-8566-E94EA1F0323C}"/>
              </a:ext>
            </a:extLst>
          </p:cNvPr>
          <p:cNvSpPr>
            <a:spLocks noGrp="1"/>
          </p:cNvSpPr>
          <p:nvPr>
            <p:ph type="sldNum" sz="quarter" idx="12"/>
          </p:nvPr>
        </p:nvSpPr>
        <p:spPr/>
        <p:txBody>
          <a:bodyPr/>
          <a:lstStyle/>
          <a:p>
            <a:fld id="{C0D807CB-5B1A-418C-A20A-893A08BAD7BC}" type="slidenum">
              <a:rPr lang="en-US" smtClean="0"/>
              <a:pPr/>
              <a:t>43</a:t>
            </a:fld>
            <a:endParaRPr lang="en-US" dirty="0"/>
          </a:p>
        </p:txBody>
      </p:sp>
    </p:spTree>
    <p:extLst>
      <p:ext uri="{BB962C8B-B14F-4D97-AF65-F5344CB8AC3E}">
        <p14:creationId xmlns:p14="http://schemas.microsoft.com/office/powerpoint/2010/main" val="830717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04165" y="167642"/>
            <a:ext cx="8230235" cy="1143635"/>
          </a:xfrm>
        </p:spPr>
        <p:txBody>
          <a:bodyPr>
            <a:normAutofit/>
          </a:bodyPr>
          <a:lstStyle/>
          <a:p>
            <a:r>
              <a:rPr lang="en-US" sz="3600" b="1" dirty="0"/>
              <a:t>M-CHAT-R Case Exercise</a:t>
            </a:r>
          </a:p>
        </p:txBody>
      </p:sp>
      <p:sp>
        <p:nvSpPr>
          <p:cNvPr id="109571" name="Content Placeholder 2"/>
          <p:cNvSpPr>
            <a:spLocks noGrp="1"/>
          </p:cNvSpPr>
          <p:nvPr>
            <p:ph idx="1"/>
          </p:nvPr>
        </p:nvSpPr>
        <p:spPr>
          <a:xfrm>
            <a:off x="304165" y="1492885"/>
            <a:ext cx="8230235" cy="1859915"/>
          </a:xfrm>
        </p:spPr>
        <p:txBody>
          <a:bodyPr>
            <a:normAutofit/>
          </a:bodyPr>
          <a:lstStyle/>
          <a:p>
            <a:r>
              <a:rPr lang="en-US" sz="2800" dirty="0"/>
              <a:t>Please score the sample M-CHAT-R and review the results as a group.</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44</a:t>
            </a:fld>
            <a:endParaRPr lang="en-US" dirty="0">
              <a:solidFill>
                <a:prstClr val="white">
                  <a:tint val="75000"/>
                </a:prstClr>
              </a:solidFill>
            </a:endParaRPr>
          </a:p>
        </p:txBody>
      </p:sp>
    </p:spTree>
    <p:extLst>
      <p:ext uri="{BB962C8B-B14F-4D97-AF65-F5344CB8AC3E}">
        <p14:creationId xmlns:p14="http://schemas.microsoft.com/office/powerpoint/2010/main" val="4100242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793488" y="1212193"/>
            <a:ext cx="7557025" cy="3775812"/>
          </a:xfrm>
          <a:prstGeom prst="rect">
            <a:avLst/>
          </a:prstGeom>
          <a:noFill/>
          <a:ln>
            <a:noFill/>
          </a:ln>
        </p:spPr>
        <p:txBody>
          <a:bodyPr wrap="square"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Calibri"/>
              <a:buNone/>
            </a:pPr>
            <a:r>
              <a:rPr lang="en-US" sz="8000" b="1" i="0" u="none" strike="noStrike" cap="none" baseline="0" dirty="0">
                <a:latin typeface="Arial"/>
                <a:ea typeface="Arial"/>
                <a:cs typeface="Arial"/>
                <a:sym typeface="Calibri"/>
              </a:rPr>
              <a:t>THANK YOU!</a:t>
            </a:r>
          </a:p>
        </p:txBody>
      </p:sp>
    </p:spTree>
    <p:extLst>
      <p:ext uri="{BB962C8B-B14F-4D97-AF65-F5344CB8AC3E}">
        <p14:creationId xmlns:p14="http://schemas.microsoft.com/office/powerpoint/2010/main" val="358581395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6"/>
          <p:cNvSpPr>
            <a:spLocks noChangeArrowheads="1"/>
          </p:cNvSpPr>
          <p:nvPr/>
        </p:nvSpPr>
        <p:spPr bwMode="auto">
          <a:xfrm>
            <a:off x="-2443161" y="1646078"/>
            <a:ext cx="4073525" cy="400050"/>
          </a:xfrm>
          <a:prstGeom prst="rect">
            <a:avLst/>
          </a:prstGeom>
          <a:noFill/>
          <a:ln w="9525">
            <a:noFill/>
            <a:miter lim="800000"/>
            <a:headEnd/>
            <a:tailEnd/>
          </a:ln>
        </p:spPr>
        <p:txBody>
          <a:bodyPr>
            <a:spAutoFit/>
          </a:bodyPr>
          <a:lstStyle/>
          <a:p>
            <a:pPr algn="ctr">
              <a:defRPr/>
            </a:pPr>
            <a:endParaRPr lang="en-US" sz="2000" dirty="0">
              <a:solidFill>
                <a:schemeClr val="tx2">
                  <a:lumMod val="25000"/>
                </a:schemeClr>
              </a:solidFill>
              <a:latin typeface="Arial" pitchFamily="-108" charset="0"/>
              <a:ea typeface="ＭＳ Ｐゴシック" pitchFamily="-108" charset="-128"/>
              <a:cs typeface="ＭＳ Ｐゴシック" pitchFamily="-108" charset="-128"/>
            </a:endParaRPr>
          </a:p>
        </p:txBody>
      </p:sp>
      <p:sp>
        <p:nvSpPr>
          <p:cNvPr id="11"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2/12/2021</a:t>
            </a:fld>
            <a:endParaRPr lang="en-US" dirty="0"/>
          </a:p>
        </p:txBody>
      </p:sp>
      <p:sp>
        <p:nvSpPr>
          <p:cNvPr id="15"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17" name="Rectangle 16"/>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9" name="Rectangle 18"/>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20" name="Group 19"/>
          <p:cNvGrpSpPr/>
          <p:nvPr/>
        </p:nvGrpSpPr>
        <p:grpSpPr>
          <a:xfrm rot="10800000">
            <a:off x="8551791" y="76201"/>
            <a:ext cx="516009" cy="514407"/>
            <a:chOff x="76200" y="6199660"/>
            <a:chExt cx="516009" cy="514407"/>
          </a:xfrm>
        </p:grpSpPr>
        <p:sp>
          <p:nvSpPr>
            <p:cNvPr id="21" name="Rectangle 2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Rectangle 22"/>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4" name="Group 23"/>
          <p:cNvGrpSpPr/>
          <p:nvPr/>
        </p:nvGrpSpPr>
        <p:grpSpPr>
          <a:xfrm>
            <a:off x="76201" y="6468533"/>
            <a:ext cx="314243" cy="313267"/>
            <a:chOff x="76200" y="6199660"/>
            <a:chExt cx="516009" cy="514407"/>
          </a:xfrm>
        </p:grpSpPr>
        <p:sp>
          <p:nvSpPr>
            <p:cNvPr id="25" name="Rectangle 24"/>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9" name="Group 28"/>
          <p:cNvGrpSpPr/>
          <p:nvPr/>
        </p:nvGrpSpPr>
        <p:grpSpPr>
          <a:xfrm>
            <a:off x="5334000" y="6324600"/>
            <a:ext cx="3733800" cy="535541"/>
            <a:chOff x="4399807" y="5378796"/>
            <a:chExt cx="4591793" cy="658603"/>
          </a:xfrm>
        </p:grpSpPr>
        <p:pic>
          <p:nvPicPr>
            <p:cNvPr id="30" name="Picture 29" descr="F5LA_Logo_color-201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31" name="Picture 30" descr="CHLA Butterfly Logo®_No Tag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32" name="Picture 31" descr="Allies For Every Child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33" name="Picture 32" descr="FoothillFamily_Logo_Vert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
        <p:nvSpPr>
          <p:cNvPr id="47" name="Title 1">
            <a:extLst>
              <a:ext uri="{FF2B5EF4-FFF2-40B4-BE49-F238E27FC236}">
                <a16:creationId xmlns:a16="http://schemas.microsoft.com/office/drawing/2014/main" id="{6313D08B-87B9-47C8-86B6-B7B9481B6957}"/>
              </a:ext>
            </a:extLst>
          </p:cNvPr>
          <p:cNvSpPr>
            <a:spLocks noGrp="1"/>
          </p:cNvSpPr>
          <p:nvPr>
            <p:ph type="title"/>
          </p:nvPr>
        </p:nvSpPr>
        <p:spPr>
          <a:xfrm>
            <a:off x="228600" y="228600"/>
            <a:ext cx="6477000" cy="1219200"/>
          </a:xfrm>
        </p:spPr>
        <p:txBody>
          <a:bodyPr>
            <a:normAutofit/>
          </a:bodyPr>
          <a:lstStyle/>
          <a:p>
            <a:r>
              <a:rPr lang="en-US" altLang="en-US" sz="3600" b="1" dirty="0">
                <a:ea typeface="ＭＳ Ｐゴシック" pitchFamily="34" charset="-128"/>
              </a:rPr>
              <a:t>Workflow: </a:t>
            </a:r>
            <a:br>
              <a:rPr lang="en-US" altLang="en-US" sz="3600" b="1" dirty="0">
                <a:ea typeface="ＭＳ Ｐゴシック" pitchFamily="34" charset="-128"/>
              </a:rPr>
            </a:br>
            <a:r>
              <a:rPr lang="en-US" altLang="en-US" sz="3600" b="1" dirty="0">
                <a:ea typeface="ＭＳ Ｐゴシック" pitchFamily="34" charset="-128"/>
              </a:rPr>
              <a:t>Roles of Care Team Members</a:t>
            </a:r>
          </a:p>
        </p:txBody>
      </p:sp>
      <p:grpSp>
        <p:nvGrpSpPr>
          <p:cNvPr id="58" name="Group 57">
            <a:extLst>
              <a:ext uri="{FF2B5EF4-FFF2-40B4-BE49-F238E27FC236}">
                <a16:creationId xmlns:a16="http://schemas.microsoft.com/office/drawing/2014/main" id="{568E492B-F1E1-4AC5-9A3C-8FD47FCCDBAC}"/>
              </a:ext>
            </a:extLst>
          </p:cNvPr>
          <p:cNvGrpSpPr/>
          <p:nvPr/>
        </p:nvGrpSpPr>
        <p:grpSpPr>
          <a:xfrm>
            <a:off x="-9808" y="3361229"/>
            <a:ext cx="2840016" cy="1295400"/>
            <a:chOff x="142875" y="3649630"/>
            <a:chExt cx="2505901" cy="1143000"/>
          </a:xfrm>
          <a:solidFill>
            <a:srgbClr val="0C8A7D"/>
          </a:solidFill>
        </p:grpSpPr>
        <p:sp>
          <p:nvSpPr>
            <p:cNvPr id="65" name="Diamond 64">
              <a:extLst>
                <a:ext uri="{FF2B5EF4-FFF2-40B4-BE49-F238E27FC236}">
                  <a16:creationId xmlns:a16="http://schemas.microsoft.com/office/drawing/2014/main" id="{1C8CCF23-6A7B-4E29-B1C1-1E3F60154A0F}"/>
                </a:ext>
              </a:extLst>
            </p:cNvPr>
            <p:cNvSpPr/>
            <p:nvPr/>
          </p:nvSpPr>
          <p:spPr>
            <a:xfrm>
              <a:off x="1810576" y="364963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Diamond 65">
              <a:extLst>
                <a:ext uri="{FF2B5EF4-FFF2-40B4-BE49-F238E27FC236}">
                  <a16:creationId xmlns:a16="http://schemas.microsoft.com/office/drawing/2014/main" id="{86523F94-DE91-4076-8258-B34DBE1A9B48}"/>
                </a:ext>
              </a:extLst>
            </p:cNvPr>
            <p:cNvSpPr/>
            <p:nvPr/>
          </p:nvSpPr>
          <p:spPr>
            <a:xfrm>
              <a:off x="2115376" y="395443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Diamond 66">
              <a:extLst>
                <a:ext uri="{FF2B5EF4-FFF2-40B4-BE49-F238E27FC236}">
                  <a16:creationId xmlns:a16="http://schemas.microsoft.com/office/drawing/2014/main" id="{07457889-7957-4A79-AFA5-1DFEE1FA7A62}"/>
                </a:ext>
              </a:extLst>
            </p:cNvPr>
            <p:cNvSpPr/>
            <p:nvPr/>
          </p:nvSpPr>
          <p:spPr>
            <a:xfrm>
              <a:off x="1810576" y="425923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Diamond 67">
              <a:extLst>
                <a:ext uri="{FF2B5EF4-FFF2-40B4-BE49-F238E27FC236}">
                  <a16:creationId xmlns:a16="http://schemas.microsoft.com/office/drawing/2014/main" id="{97EC70DF-C5BA-4C09-AAEC-F03E8EDDDAA9}"/>
                </a:ext>
              </a:extLst>
            </p:cNvPr>
            <p:cNvSpPr/>
            <p:nvPr/>
          </p:nvSpPr>
          <p:spPr>
            <a:xfrm>
              <a:off x="1658176" y="403063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00533A6A-FA9C-4265-8C33-3D5A6DCA076A}"/>
                </a:ext>
              </a:extLst>
            </p:cNvPr>
            <p:cNvSpPr/>
            <p:nvPr/>
          </p:nvSpPr>
          <p:spPr>
            <a:xfrm>
              <a:off x="142875" y="4030630"/>
              <a:ext cx="1702621"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9" name="Rectangle 58">
            <a:extLst>
              <a:ext uri="{FF2B5EF4-FFF2-40B4-BE49-F238E27FC236}">
                <a16:creationId xmlns:a16="http://schemas.microsoft.com/office/drawing/2014/main" id="{01C3FE37-46AD-4D91-9EF7-E3566044E26A}"/>
              </a:ext>
            </a:extLst>
          </p:cNvPr>
          <p:cNvSpPr/>
          <p:nvPr/>
        </p:nvSpPr>
        <p:spPr>
          <a:xfrm>
            <a:off x="3038192" y="2125063"/>
            <a:ext cx="5173541" cy="6858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300" dirty="0">
                <a:solidFill>
                  <a:srgbClr val="000000"/>
                </a:solidFill>
                <a:latin typeface="Arial"/>
                <a:ea typeface="+mn-lt"/>
                <a:cs typeface="Arial"/>
              </a:rPr>
              <a:t>Educational staff initiates developmental conversation with parents and discusses screening results</a:t>
            </a:r>
            <a:endParaRPr lang="en-US" sz="1300" dirty="0">
              <a:solidFill>
                <a:srgbClr val="000000"/>
              </a:solidFill>
              <a:latin typeface="Arial"/>
              <a:cs typeface="Arial"/>
            </a:endParaRPr>
          </a:p>
        </p:txBody>
      </p:sp>
      <p:sp>
        <p:nvSpPr>
          <p:cNvPr id="60" name="Rectangle 59">
            <a:extLst>
              <a:ext uri="{FF2B5EF4-FFF2-40B4-BE49-F238E27FC236}">
                <a16:creationId xmlns:a16="http://schemas.microsoft.com/office/drawing/2014/main" id="{F1F7571A-45F0-46E2-9EDE-E8BE9E6C99D0}"/>
              </a:ext>
            </a:extLst>
          </p:cNvPr>
          <p:cNvSpPr/>
          <p:nvPr/>
        </p:nvSpPr>
        <p:spPr>
          <a:xfrm>
            <a:off x="3038192" y="2886781"/>
            <a:ext cx="5173541" cy="685800"/>
          </a:xfrm>
          <a:prstGeom prst="rect">
            <a:avLst/>
          </a:prstGeom>
          <a:solidFill>
            <a:srgbClr val="CCDCBC"/>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300" dirty="0">
                <a:solidFill>
                  <a:srgbClr val="000000"/>
                </a:solidFill>
                <a:latin typeface="Arial"/>
                <a:ea typeface="+mn-lt"/>
                <a:cs typeface="Arial"/>
              </a:rPr>
              <a:t>If case manager recommends referral, educational staff discusses recommendation with parents and provides guidance on process </a:t>
            </a:r>
            <a:endParaRPr lang="en-US" sz="1300">
              <a:solidFill>
                <a:srgbClr val="000000"/>
              </a:solidFill>
              <a:latin typeface="Arial"/>
              <a:ea typeface="+mn-lt"/>
              <a:cs typeface="Arial"/>
            </a:endParaRPr>
          </a:p>
        </p:txBody>
      </p:sp>
      <p:sp>
        <p:nvSpPr>
          <p:cNvPr id="61" name="Rectangle 60">
            <a:extLst>
              <a:ext uri="{FF2B5EF4-FFF2-40B4-BE49-F238E27FC236}">
                <a16:creationId xmlns:a16="http://schemas.microsoft.com/office/drawing/2014/main" id="{5EDA21F8-01E1-4280-BC8B-724D17104A92}"/>
              </a:ext>
            </a:extLst>
          </p:cNvPr>
          <p:cNvSpPr/>
          <p:nvPr/>
        </p:nvSpPr>
        <p:spPr>
          <a:xfrm>
            <a:off x="3038192" y="3665463"/>
            <a:ext cx="5173541" cy="6858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00" dirty="0">
                <a:solidFill>
                  <a:srgbClr val="000000"/>
                </a:solidFill>
                <a:latin typeface="Arial"/>
                <a:ea typeface="+mn-lt"/>
                <a:cs typeface="Arial"/>
              </a:rPr>
              <a:t>Case manager generates a feedback letter that includes developmental guidance activities </a:t>
            </a:r>
            <a:endParaRPr lang="en-US" sz="1300" dirty="0">
              <a:solidFill>
                <a:srgbClr val="000000"/>
              </a:solidFill>
              <a:latin typeface="Arial"/>
              <a:cs typeface="Arial"/>
            </a:endParaRPr>
          </a:p>
        </p:txBody>
      </p:sp>
      <p:sp>
        <p:nvSpPr>
          <p:cNvPr id="62" name="Rectangle 61">
            <a:extLst>
              <a:ext uri="{FF2B5EF4-FFF2-40B4-BE49-F238E27FC236}">
                <a16:creationId xmlns:a16="http://schemas.microsoft.com/office/drawing/2014/main" id="{C82ACFEB-1E0A-49E7-8491-6D09EF47DB34}"/>
              </a:ext>
            </a:extLst>
          </p:cNvPr>
          <p:cNvSpPr/>
          <p:nvPr/>
        </p:nvSpPr>
        <p:spPr>
          <a:xfrm>
            <a:off x="3038192" y="4444145"/>
            <a:ext cx="5173541" cy="6858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1300" dirty="0">
                <a:solidFill>
                  <a:srgbClr val="000000"/>
                </a:solidFill>
                <a:latin typeface="Arial"/>
                <a:ea typeface="+mn-lt"/>
                <a:cs typeface="Arial"/>
              </a:rPr>
              <a:t>Screening results are added to child’s record </a:t>
            </a:r>
          </a:p>
        </p:txBody>
      </p:sp>
      <p:sp>
        <p:nvSpPr>
          <p:cNvPr id="63" name="Rectangle 62">
            <a:extLst>
              <a:ext uri="{FF2B5EF4-FFF2-40B4-BE49-F238E27FC236}">
                <a16:creationId xmlns:a16="http://schemas.microsoft.com/office/drawing/2014/main" id="{07498298-7665-455A-915B-85BF49F5A785}"/>
              </a:ext>
            </a:extLst>
          </p:cNvPr>
          <p:cNvSpPr/>
          <p:nvPr/>
        </p:nvSpPr>
        <p:spPr>
          <a:xfrm>
            <a:off x="3038192" y="5239792"/>
            <a:ext cx="5173541" cy="6858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00" dirty="0">
                <a:solidFill>
                  <a:srgbClr val="000000"/>
                </a:solidFill>
                <a:latin typeface="Arial"/>
                <a:ea typeface="+mn-lt"/>
                <a:cs typeface="Arial"/>
              </a:rPr>
              <a:t>Screening is repeated every 6 months </a:t>
            </a:r>
          </a:p>
        </p:txBody>
      </p:sp>
      <p:sp>
        <p:nvSpPr>
          <p:cNvPr id="64" name="Title 1">
            <a:extLst>
              <a:ext uri="{FF2B5EF4-FFF2-40B4-BE49-F238E27FC236}">
                <a16:creationId xmlns:a16="http://schemas.microsoft.com/office/drawing/2014/main" id="{B1991337-F68C-41AC-BA7E-3AD916A1308E}"/>
              </a:ext>
            </a:extLst>
          </p:cNvPr>
          <p:cNvSpPr txBox="1">
            <a:spLocks/>
          </p:cNvSpPr>
          <p:nvPr/>
        </p:nvSpPr>
        <p:spPr>
          <a:xfrm>
            <a:off x="3013310" y="1660513"/>
            <a:ext cx="3043194" cy="35371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en-US" sz="2000" b="1" dirty="0">
                <a:solidFill>
                  <a:srgbClr val="0C8A7D"/>
                </a:solidFill>
                <a:latin typeface="Arial"/>
                <a:ea typeface="ＭＳ Ｐゴシック"/>
                <a:cs typeface="Arial"/>
              </a:rPr>
              <a:t>After Appointment</a:t>
            </a:r>
            <a:endParaRPr lang="en-US" sz="2000" b="1">
              <a:solidFill>
                <a:srgbClr val="0C8A7D"/>
              </a:solidFill>
              <a:latin typeface="Arial"/>
              <a:cs typeface="Arial"/>
            </a:endParaRPr>
          </a:p>
        </p:txBody>
      </p:sp>
    </p:spTree>
    <p:extLst>
      <p:ext uri="{BB962C8B-B14F-4D97-AF65-F5344CB8AC3E}">
        <p14:creationId xmlns:p14="http://schemas.microsoft.com/office/powerpoint/2010/main" val="129226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04800" y="199604"/>
            <a:ext cx="8229600" cy="646290"/>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latin typeface="Arial"/>
                <a:ea typeface="Arial"/>
                <a:cs typeface="Arial"/>
                <a:sym typeface="Calibri"/>
              </a:rPr>
              <a:t>Tips for Successful Screening</a:t>
            </a:r>
          </a:p>
        </p:txBody>
      </p:sp>
      <p:sp>
        <p:nvSpPr>
          <p:cNvPr id="130" name="Shape 130"/>
          <p:cNvSpPr txBox="1">
            <a:spLocks noGrp="1"/>
          </p:cNvSpPr>
          <p:nvPr>
            <p:ph type="body" idx="1"/>
          </p:nvPr>
        </p:nvSpPr>
        <p:spPr>
          <a:xfrm>
            <a:off x="304801" y="1094006"/>
            <a:ext cx="4038599" cy="3929241"/>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SzPct val="100000"/>
              <a:buFont typeface="Calibri"/>
              <a:buChar char="•"/>
            </a:pPr>
            <a:r>
              <a:rPr lang="en-US" sz="2400" b="0" i="0" u="none" strike="noStrike" cap="none" baseline="0" dirty="0">
                <a:ea typeface="Arial"/>
                <a:cs typeface="Arial"/>
                <a:sym typeface="Calibri"/>
              </a:rPr>
              <a:t>Explain to the parents the screening process</a:t>
            </a:r>
          </a:p>
          <a:p>
            <a:pPr marL="742950" marR="0" lvl="1" indent="-285750" algn="l" rtl="0">
              <a:lnSpc>
                <a:spcPct val="100000"/>
              </a:lnSpc>
              <a:spcBef>
                <a:spcPts val="480"/>
              </a:spcBef>
              <a:spcAft>
                <a:spcPts val="0"/>
              </a:spcAft>
              <a:buSzPct val="100000"/>
              <a:buFont typeface="Calibri"/>
              <a:buChar char="–"/>
            </a:pPr>
            <a:r>
              <a:rPr lang="en-US" sz="2000" b="0" i="0" u="none" strike="noStrike" cap="none" baseline="0" dirty="0">
                <a:ea typeface="Arial"/>
                <a:cs typeface="Arial"/>
                <a:sym typeface="Calibri"/>
              </a:rPr>
              <a:t>Purpose</a:t>
            </a:r>
          </a:p>
          <a:p>
            <a:pPr marL="742950" marR="0" lvl="1" indent="-285750" algn="l" rtl="0">
              <a:lnSpc>
                <a:spcPct val="100000"/>
              </a:lnSpc>
              <a:spcBef>
                <a:spcPts val="480"/>
              </a:spcBef>
              <a:spcAft>
                <a:spcPts val="0"/>
              </a:spcAft>
              <a:buSzPct val="100000"/>
              <a:buFont typeface="Calibri"/>
              <a:buChar char="–"/>
            </a:pPr>
            <a:r>
              <a:rPr lang="en-US" sz="2000" b="0" i="0" u="none" strike="noStrike" cap="none" baseline="0" dirty="0">
                <a:ea typeface="Arial"/>
                <a:cs typeface="Arial"/>
                <a:sym typeface="Calibri"/>
              </a:rPr>
              <a:t>Importance</a:t>
            </a:r>
          </a:p>
          <a:p>
            <a:pPr marL="742950" marR="0" lvl="1" indent="-285750" algn="l" rtl="0">
              <a:lnSpc>
                <a:spcPct val="100000"/>
              </a:lnSpc>
              <a:spcBef>
                <a:spcPts val="480"/>
              </a:spcBef>
              <a:spcAft>
                <a:spcPts val="0"/>
              </a:spcAft>
              <a:buSzPct val="100000"/>
              <a:buFont typeface="Calibri"/>
              <a:buChar char="–"/>
            </a:pPr>
            <a:r>
              <a:rPr lang="en-US" sz="2000" b="0" i="0" u="none" strike="noStrike" cap="none" baseline="0" dirty="0">
                <a:ea typeface="Arial"/>
                <a:cs typeface="Arial"/>
                <a:sym typeface="Calibri"/>
              </a:rPr>
              <a:t>Next steps</a:t>
            </a:r>
          </a:p>
          <a:p>
            <a:pPr marL="342900" marR="0" lvl="0" indent="-342900" algn="l" rtl="0">
              <a:lnSpc>
                <a:spcPct val="100000"/>
              </a:lnSpc>
              <a:spcBef>
                <a:spcPts val="560"/>
              </a:spcBef>
              <a:spcAft>
                <a:spcPts val="0"/>
              </a:spcAft>
              <a:buClr>
                <a:schemeClr val="lt1"/>
              </a:buClr>
              <a:buFont typeface="Calibri"/>
              <a:buNone/>
            </a:pPr>
            <a:endParaRPr sz="2400" b="0" i="0" u="none" strike="noStrike" cap="none" baseline="0" dirty="0">
              <a:ea typeface="Arial"/>
              <a:cs typeface="Arial"/>
              <a:sym typeface="Calibri"/>
            </a:endParaRPr>
          </a:p>
          <a:p>
            <a:pPr marL="342900" marR="0" lvl="0" indent="-342900" algn="l" rtl="0">
              <a:lnSpc>
                <a:spcPct val="100000"/>
              </a:lnSpc>
              <a:spcBef>
                <a:spcPts val="560"/>
              </a:spcBef>
              <a:spcAft>
                <a:spcPts val="0"/>
              </a:spcAft>
              <a:buSzPct val="100000"/>
              <a:buFont typeface="Calibri"/>
              <a:buChar char="•"/>
            </a:pPr>
            <a:r>
              <a:rPr lang="en-US" sz="2400" b="0" i="0" u="none" strike="noStrike" cap="none" baseline="0" dirty="0">
                <a:ea typeface="Arial"/>
                <a:cs typeface="Arial"/>
                <a:sym typeface="Calibri"/>
              </a:rPr>
              <a:t>Determine whether a parent needs additional help with the questionnaires</a:t>
            </a:r>
          </a:p>
        </p:txBody>
      </p:sp>
      <p:sp>
        <p:nvSpPr>
          <p:cNvPr id="131" name="Shape 131"/>
          <p:cNvSpPr txBox="1">
            <a:spLocks noGrp="1"/>
          </p:cNvSpPr>
          <p:nvPr>
            <p:ph type="body" idx="2"/>
          </p:nvPr>
        </p:nvSpPr>
        <p:spPr>
          <a:xfrm>
            <a:off x="4495801" y="1094005"/>
            <a:ext cx="4038599" cy="3457317"/>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SzPct val="100000"/>
              <a:buFont typeface="Calibri"/>
              <a:buChar char="•"/>
            </a:pPr>
            <a:r>
              <a:rPr lang="en-US" sz="2400" b="0" i="0" u="none" strike="noStrike" cap="none" baseline="0" dirty="0">
                <a:ea typeface="Arial"/>
                <a:cs typeface="Arial"/>
                <a:sym typeface="Calibri"/>
              </a:rPr>
              <a:t>If a parent declines to complete measure, share the developmental guidance tools (Milestones Moments and/or ASQ Activity Sheets)</a:t>
            </a:r>
          </a:p>
          <a:p>
            <a:pPr marL="342900" marR="0" lvl="0" indent="-342900" algn="l" rtl="0">
              <a:lnSpc>
                <a:spcPct val="100000"/>
              </a:lnSpc>
              <a:spcBef>
                <a:spcPts val="560"/>
              </a:spcBef>
              <a:spcAft>
                <a:spcPts val="0"/>
              </a:spcAft>
              <a:buClr>
                <a:schemeClr val="lt1"/>
              </a:buClr>
              <a:buFont typeface="Calibri"/>
              <a:buNone/>
            </a:pPr>
            <a:endParaRPr sz="2400" b="0" i="0" u="none" strike="noStrike" cap="none" baseline="0" dirty="0">
              <a:ea typeface="Arial"/>
              <a:cs typeface="Arial"/>
              <a:sym typeface="Calibri"/>
            </a:endParaRPr>
          </a:p>
          <a:p>
            <a:pPr marL="0" marR="0" lvl="0" indent="0" algn="l" rtl="0">
              <a:spcBef>
                <a:spcPts val="0"/>
              </a:spcBef>
              <a:buNone/>
            </a:pPr>
            <a:endParaRPr sz="2400" b="0" i="0" u="none" strike="noStrike" cap="none" baseline="0" dirty="0">
              <a:solidFill>
                <a:schemeClr val="lt1"/>
              </a:solidFill>
              <a:ea typeface="Arial"/>
              <a:cs typeface="Arial"/>
              <a:sym typeface="Calibri"/>
            </a:endParaRPr>
          </a:p>
        </p:txBody>
      </p:sp>
      <p:sp>
        <p:nvSpPr>
          <p:cNvPr id="5"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2/12/2021</a:t>
            </a:fld>
            <a:endParaRPr lang="en-US" dirty="0"/>
          </a:p>
        </p:txBody>
      </p:sp>
      <p:sp>
        <p:nvSpPr>
          <p:cNvPr id="6"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7" name="Rectangle 6"/>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9" name="Group 8"/>
          <p:cNvGrpSpPr/>
          <p:nvPr/>
        </p:nvGrpSpPr>
        <p:grpSpPr>
          <a:xfrm rot="10800000">
            <a:off x="8551791" y="76201"/>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3" name="Group 12"/>
          <p:cNvGrpSpPr/>
          <p:nvPr/>
        </p:nvGrpSpPr>
        <p:grpSpPr>
          <a:xfrm>
            <a:off x="76201" y="6468533"/>
            <a:ext cx="314243" cy="313267"/>
            <a:chOff x="76200" y="6199660"/>
            <a:chExt cx="516009" cy="514407"/>
          </a:xfrm>
        </p:grpSpPr>
        <p:sp>
          <p:nvSpPr>
            <p:cNvPr id="14" name="Rectangle 13"/>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7" name="Group 16"/>
          <p:cNvGrpSpPr/>
          <p:nvPr/>
        </p:nvGrpSpPr>
        <p:grpSpPr>
          <a:xfrm>
            <a:off x="5334000" y="6324600"/>
            <a:ext cx="3733800" cy="535541"/>
            <a:chOff x="4399807" y="5378796"/>
            <a:chExt cx="4591793" cy="658603"/>
          </a:xfrm>
        </p:grpSpPr>
        <p:pic>
          <p:nvPicPr>
            <p:cNvPr id="18" name="Picture 17" descr="F5LA_Logo_color-201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19" name="Picture 18" descr="CHLA Butterfly Logo®_No Tag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0" name="Picture 19" descr="Allies For Every Child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1" name="Picture 20" descr="FoothillFamily_Logo_Vert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177561627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C2F33F-76A8-4881-9450-91384B5217A8}"/>
              </a:ext>
            </a:extLst>
          </p:cNvPr>
          <p:cNvSpPr>
            <a:spLocks noGrp="1"/>
          </p:cNvSpPr>
          <p:nvPr>
            <p:ph type="title"/>
          </p:nvPr>
        </p:nvSpPr>
        <p:spPr>
          <a:xfrm>
            <a:off x="285750" y="182566"/>
            <a:ext cx="7886700" cy="1325563"/>
          </a:xfrm>
        </p:spPr>
        <p:txBody>
          <a:bodyPr rIns="0">
            <a:normAutofit/>
          </a:bodyPr>
          <a:lstStyle/>
          <a:p>
            <a:r>
              <a:rPr lang="en-US" sz="3600" dirty="0">
                <a:latin typeface="Arial"/>
              </a:rPr>
              <a:t>Documents Needed </a:t>
            </a:r>
            <a:br>
              <a:rPr lang="en-US" sz="3600" dirty="0">
                <a:latin typeface="Arial"/>
              </a:rPr>
            </a:br>
            <a:r>
              <a:rPr lang="en-US" sz="3600" dirty="0">
                <a:latin typeface="Arial"/>
              </a:rPr>
              <a:t>Before/After Screening</a:t>
            </a:r>
          </a:p>
        </p:txBody>
      </p:sp>
      <p:sp>
        <p:nvSpPr>
          <p:cNvPr id="7" name="Content Placeholder 6">
            <a:extLst>
              <a:ext uri="{FF2B5EF4-FFF2-40B4-BE49-F238E27FC236}">
                <a16:creationId xmlns:a16="http://schemas.microsoft.com/office/drawing/2014/main" id="{DA80BB69-7614-4618-9F86-6DB822EB776F}"/>
              </a:ext>
            </a:extLst>
          </p:cNvPr>
          <p:cNvSpPr>
            <a:spLocks noGrp="1"/>
          </p:cNvSpPr>
          <p:nvPr>
            <p:ph idx="1"/>
          </p:nvPr>
        </p:nvSpPr>
        <p:spPr>
          <a:xfrm>
            <a:off x="228600" y="1524000"/>
            <a:ext cx="8305800" cy="4667246"/>
          </a:xfrm>
        </p:spPr>
        <p:txBody>
          <a:bodyPr>
            <a:noAutofit/>
          </a:bodyPr>
          <a:lstStyle/>
          <a:p>
            <a:r>
              <a:rPr lang="en-US" sz="2800" dirty="0"/>
              <a:t> </a:t>
            </a:r>
            <a:r>
              <a:rPr lang="en-US" sz="2400" dirty="0"/>
              <a:t>Completed summary page showing scores of screening measures</a:t>
            </a:r>
          </a:p>
          <a:p>
            <a:r>
              <a:rPr lang="en-US" sz="2400" dirty="0"/>
              <a:t> Developmental Milestones booklet</a:t>
            </a:r>
          </a:p>
          <a:p>
            <a:r>
              <a:rPr lang="en-US" sz="2400" dirty="0"/>
              <a:t>Feedback letter (with developmental guidance activities)</a:t>
            </a:r>
          </a:p>
          <a:p>
            <a:r>
              <a:rPr lang="en-US" sz="2400" dirty="0"/>
              <a:t> Referral forms if applicable:</a:t>
            </a:r>
          </a:p>
          <a:p>
            <a:pPr lvl="1">
              <a:buFont typeface="Courier New" panose="02070309020205020404" pitchFamily="49" charset="0"/>
              <a:buChar char="o"/>
            </a:pPr>
            <a:r>
              <a:rPr lang="en-US" sz="2400" dirty="0"/>
              <a:t> Early intervention program</a:t>
            </a:r>
          </a:p>
          <a:p>
            <a:pPr lvl="1">
              <a:buFont typeface="Courier New" panose="02070309020205020404" pitchFamily="49" charset="0"/>
              <a:buChar char="o"/>
            </a:pPr>
            <a:r>
              <a:rPr lang="en-US" sz="2400" dirty="0"/>
              <a:t> School IEP</a:t>
            </a:r>
          </a:p>
          <a:p>
            <a:pPr lvl="1">
              <a:buFont typeface="Courier New" panose="02070309020205020404" pitchFamily="49" charset="0"/>
              <a:buChar char="o"/>
            </a:pPr>
            <a:r>
              <a:rPr lang="en-US" sz="2400" dirty="0"/>
              <a:t> Mental health program</a:t>
            </a:r>
          </a:p>
          <a:p>
            <a:r>
              <a:rPr lang="en-US" sz="2400" dirty="0"/>
              <a:t> Plan for inputting information in chart</a:t>
            </a:r>
            <a:endParaRPr lang="en-US" sz="2800" dirty="0"/>
          </a:p>
        </p:txBody>
      </p:sp>
      <p:sp>
        <p:nvSpPr>
          <p:cNvPr id="5" name="Slide Number Placeholder 4">
            <a:extLst>
              <a:ext uri="{FF2B5EF4-FFF2-40B4-BE49-F238E27FC236}">
                <a16:creationId xmlns:a16="http://schemas.microsoft.com/office/drawing/2014/main" id="{51C672E1-CAC0-456A-BCC4-B17DAB8DA1F9}"/>
              </a:ext>
            </a:extLst>
          </p:cNvPr>
          <p:cNvSpPr>
            <a:spLocks noGrp="1"/>
          </p:cNvSpPr>
          <p:nvPr>
            <p:ph type="sldNum" sz="quarter" idx="12"/>
          </p:nvPr>
        </p:nvSpPr>
        <p:spPr/>
        <p:txBody>
          <a:bodyPr/>
          <a:lstStyle/>
          <a:p>
            <a:fld id="{C0D807CB-5B1A-418C-A20A-893A08BAD7BC}" type="slidenum">
              <a:rPr lang="en-US" smtClean="0"/>
              <a:pPr/>
              <a:t>7</a:t>
            </a:fld>
            <a:endParaRPr lang="en-US" dirty="0"/>
          </a:p>
        </p:txBody>
      </p:sp>
    </p:spTree>
    <p:extLst>
      <p:ext uri="{BB962C8B-B14F-4D97-AF65-F5344CB8AC3E}">
        <p14:creationId xmlns:p14="http://schemas.microsoft.com/office/powerpoint/2010/main" val="187167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4191000" y="2078854"/>
            <a:ext cx="4597400" cy="4017146"/>
          </a:xfrm>
          <a:prstGeom prst="rect">
            <a:avLst/>
          </a:prstGeom>
          <a:noFill/>
          <a:ln>
            <a:noFill/>
          </a:ln>
        </p:spPr>
      </p:pic>
      <p:sp>
        <p:nvSpPr>
          <p:cNvPr id="218" name="Shape 218"/>
          <p:cNvSpPr txBox="1">
            <a:spLocks noGrp="1"/>
          </p:cNvSpPr>
          <p:nvPr>
            <p:ph type="title"/>
          </p:nvPr>
        </p:nvSpPr>
        <p:spPr>
          <a:xfrm>
            <a:off x="457200" y="865258"/>
            <a:ext cx="8229600" cy="2769949"/>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sz="5400" b="1" i="0" strike="noStrike" cap="none" baseline="0" dirty="0">
                <a:latin typeface="Arial"/>
                <a:ea typeface="Arial"/>
                <a:cs typeface="Arial"/>
                <a:sym typeface="Calibri"/>
              </a:rPr>
              <a:t>SCREENING TRAINING:</a:t>
            </a:r>
            <a:br>
              <a:rPr lang="en-US" sz="4800" b="0" i="0" strike="noStrike" cap="none" baseline="0" dirty="0">
                <a:latin typeface="Arial"/>
                <a:ea typeface="Arial"/>
                <a:cs typeface="Arial"/>
                <a:sym typeface="Calibri"/>
              </a:rPr>
            </a:br>
            <a:r>
              <a:rPr lang="en-US" sz="4000" b="0" i="0" u="none" strike="noStrike" cap="none" baseline="0" dirty="0">
                <a:solidFill>
                  <a:srgbClr val="D05928"/>
                </a:solidFill>
                <a:latin typeface="Arial"/>
                <a:ea typeface="Arial"/>
                <a:cs typeface="Arial"/>
                <a:sym typeface="Calibri"/>
              </a:rPr>
              <a:t>Ages and Stages </a:t>
            </a:r>
            <a:br>
              <a:rPr lang="en-US" sz="4000" b="0" i="0" u="none" strike="noStrike" cap="none" baseline="0" dirty="0">
                <a:solidFill>
                  <a:srgbClr val="D05928"/>
                </a:solidFill>
                <a:latin typeface="Arial"/>
                <a:ea typeface="Arial"/>
                <a:cs typeface="Arial"/>
                <a:sym typeface="Calibri"/>
              </a:rPr>
            </a:br>
            <a:r>
              <a:rPr lang="en-US" sz="4000" b="0" i="0" u="none" strike="noStrike" cap="none" baseline="0" dirty="0">
                <a:solidFill>
                  <a:srgbClr val="D05928"/>
                </a:solidFill>
                <a:latin typeface="Arial"/>
                <a:ea typeface="Arial"/>
                <a:cs typeface="Arial"/>
                <a:sym typeface="Calibri"/>
              </a:rPr>
              <a:t>Questionnaire-3 </a:t>
            </a:r>
            <a:br>
              <a:rPr lang="en-US" sz="4000" b="0" i="0" u="none" strike="noStrike" cap="none" baseline="0" dirty="0">
                <a:solidFill>
                  <a:srgbClr val="D05928"/>
                </a:solidFill>
                <a:latin typeface="Arial"/>
                <a:ea typeface="Arial"/>
                <a:cs typeface="Arial"/>
                <a:sym typeface="Calibri"/>
              </a:rPr>
            </a:br>
            <a:r>
              <a:rPr lang="en-US" sz="4000" b="0" i="0" u="none" strike="noStrike" cap="none" baseline="0" dirty="0">
                <a:solidFill>
                  <a:srgbClr val="D05928"/>
                </a:solidFill>
                <a:latin typeface="Arial"/>
                <a:ea typeface="Arial"/>
                <a:cs typeface="Arial"/>
                <a:sym typeface="Calibri"/>
              </a:rPr>
              <a:t>(ASQ-3) </a:t>
            </a:r>
          </a:p>
        </p:txBody>
      </p:sp>
    </p:spTree>
    <p:extLst>
      <p:ext uri="{BB962C8B-B14F-4D97-AF65-F5344CB8AC3E}">
        <p14:creationId xmlns:p14="http://schemas.microsoft.com/office/powerpoint/2010/main" val="185562325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28600" y="199604"/>
            <a:ext cx="8229600" cy="646290"/>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sz="3600" b="1" i="0" strike="noStrike" cap="none" baseline="0" dirty="0">
                <a:latin typeface="Arial"/>
                <a:ea typeface="Arial"/>
                <a:cs typeface="Arial"/>
                <a:sym typeface="Calibri"/>
              </a:rPr>
              <a:t>ASQ-3: Overview</a:t>
            </a:r>
          </a:p>
        </p:txBody>
      </p:sp>
      <p:sp>
        <p:nvSpPr>
          <p:cNvPr id="226" name="Shape 226"/>
          <p:cNvSpPr txBox="1">
            <a:spLocks noGrp="1"/>
          </p:cNvSpPr>
          <p:nvPr>
            <p:ph type="body" idx="1"/>
          </p:nvPr>
        </p:nvSpPr>
        <p:spPr>
          <a:xfrm>
            <a:off x="304801" y="1066800"/>
            <a:ext cx="8534399" cy="3914877"/>
          </a:xfrm>
          <a:prstGeom prst="rect">
            <a:avLst/>
          </a:prstGeom>
          <a:noFill/>
          <a:ln>
            <a:noFill/>
          </a:ln>
        </p:spPr>
        <p:txBody>
          <a:bodyPr lIns="91425" tIns="45700" rIns="91425" bIns="45700" anchor="t" anchorCtr="0">
            <a:spAutoFit/>
          </a:bodyPr>
          <a:lstStyle/>
          <a:p>
            <a:pPr marL="342900" marR="0" lvl="0" indent="-342900" algn="l" rtl="0">
              <a:lnSpc>
                <a:spcPct val="90000"/>
              </a:lnSpc>
              <a:spcBef>
                <a:spcPts val="0"/>
              </a:spcBef>
              <a:spcAft>
                <a:spcPts val="0"/>
              </a:spcAft>
              <a:buSzPct val="100000"/>
              <a:buFont typeface="Calibri"/>
              <a:buChar char="•"/>
            </a:pPr>
            <a:r>
              <a:rPr lang="en-US" sz="2400" b="0" i="0" u="none" strike="noStrike" cap="none" baseline="0" dirty="0">
                <a:ea typeface="Arial"/>
                <a:cs typeface="Arial"/>
                <a:sym typeface="Calibri"/>
              </a:rPr>
              <a:t>Standardized screening measure</a:t>
            </a:r>
          </a:p>
          <a:p>
            <a:pPr marL="342900" marR="0" lvl="0" indent="-342900" algn="l" rtl="0">
              <a:lnSpc>
                <a:spcPct val="90000"/>
              </a:lnSpc>
              <a:spcBef>
                <a:spcPts val="640"/>
              </a:spcBef>
              <a:spcAft>
                <a:spcPts val="0"/>
              </a:spcAft>
              <a:buSzPct val="100000"/>
              <a:buFont typeface="Calibri"/>
              <a:buChar char="•"/>
            </a:pPr>
            <a:r>
              <a:rPr lang="en-US" sz="2400" b="0" i="0" u="none" strike="noStrike" cap="none" baseline="0" dirty="0">
                <a:ea typeface="Arial"/>
                <a:cs typeface="Arial"/>
                <a:sym typeface="Calibri"/>
              </a:rPr>
              <a:t>Available in English, Spanish and other languages</a:t>
            </a:r>
          </a:p>
          <a:p>
            <a:pPr marL="342900" marR="0" lvl="0" indent="-342900" algn="l" rtl="0">
              <a:lnSpc>
                <a:spcPct val="90000"/>
              </a:lnSpc>
              <a:spcBef>
                <a:spcPts val="640"/>
              </a:spcBef>
              <a:spcAft>
                <a:spcPts val="0"/>
              </a:spcAft>
              <a:buSzPct val="100000"/>
              <a:buFont typeface="Calibri"/>
              <a:buChar char="•"/>
            </a:pPr>
            <a:r>
              <a:rPr lang="en-US" sz="2400" b="0" i="0" u="none" strike="noStrike" cap="none" baseline="0" dirty="0">
                <a:ea typeface="Arial"/>
                <a:cs typeface="Arial"/>
                <a:sym typeface="Calibri"/>
              </a:rPr>
              <a:t>Can be completed by parent in 10-15 minutes</a:t>
            </a:r>
          </a:p>
          <a:p>
            <a:pPr marL="342900" marR="0" lvl="0" indent="-342900" algn="l" rtl="0">
              <a:lnSpc>
                <a:spcPct val="90000"/>
              </a:lnSpc>
              <a:spcBef>
                <a:spcPts val="640"/>
              </a:spcBef>
              <a:spcAft>
                <a:spcPts val="0"/>
              </a:spcAft>
              <a:buSzPct val="100000"/>
              <a:buFont typeface="Calibri"/>
              <a:buChar char="•"/>
            </a:pPr>
            <a:r>
              <a:rPr lang="en-US" sz="2400" b="0" i="0" u="none" strike="noStrike" cap="none" baseline="0" dirty="0">
                <a:ea typeface="Arial"/>
                <a:cs typeface="Arial"/>
                <a:sym typeface="Calibri"/>
              </a:rPr>
              <a:t>For children from 2 to 60 months of age (different forms for different ages)</a:t>
            </a:r>
          </a:p>
          <a:p>
            <a:pPr marL="342900" marR="0" lvl="0" indent="-342900" algn="l" rtl="0">
              <a:lnSpc>
                <a:spcPct val="90000"/>
              </a:lnSpc>
              <a:spcBef>
                <a:spcPts val="640"/>
              </a:spcBef>
              <a:spcAft>
                <a:spcPts val="0"/>
              </a:spcAft>
              <a:buSzPct val="100000"/>
              <a:buFont typeface="Calibri"/>
              <a:buChar char="•"/>
            </a:pPr>
            <a:r>
              <a:rPr lang="en-US" sz="2400" b="0" i="0" u="none" strike="noStrike" cap="none" baseline="0" dirty="0">
                <a:ea typeface="Arial"/>
                <a:cs typeface="Arial"/>
                <a:sym typeface="Calibri"/>
              </a:rPr>
              <a:t>Accurately identifies children at risk for developmental delays</a:t>
            </a:r>
          </a:p>
          <a:p>
            <a:pPr marL="342900" marR="0" lvl="0" indent="-342900" algn="l" rtl="0">
              <a:lnSpc>
                <a:spcPct val="90000"/>
              </a:lnSpc>
              <a:spcBef>
                <a:spcPts val="640"/>
              </a:spcBef>
              <a:spcAft>
                <a:spcPts val="0"/>
              </a:spcAft>
              <a:buSzPct val="100000"/>
              <a:buFont typeface="Calibri"/>
              <a:buChar char="•"/>
            </a:pPr>
            <a:r>
              <a:rPr lang="en-US" sz="2400" b="0" i="0" u="none" strike="noStrike" cap="none" baseline="0" dirty="0">
                <a:ea typeface="Arial"/>
                <a:cs typeface="Arial"/>
                <a:sym typeface="Calibri"/>
              </a:rPr>
              <a:t>Encourages parent involvement</a:t>
            </a:r>
          </a:p>
          <a:p>
            <a:pPr marL="342900" marR="0" lvl="0" indent="-342900" algn="l" rtl="0">
              <a:lnSpc>
                <a:spcPct val="90000"/>
              </a:lnSpc>
              <a:spcBef>
                <a:spcPts val="640"/>
              </a:spcBef>
              <a:spcAft>
                <a:spcPts val="0"/>
              </a:spcAft>
              <a:buSzPct val="100000"/>
              <a:buFont typeface="Calibri"/>
              <a:buChar char="•"/>
            </a:pPr>
            <a:r>
              <a:rPr lang="en-US" sz="2400" dirty="0">
                <a:ea typeface="Arial"/>
                <a:cs typeface="Arial"/>
                <a:sym typeface="Calibri"/>
              </a:rPr>
              <a:t>Parents learn about development while completing measure</a:t>
            </a:r>
            <a:endParaRPr lang="en-US" sz="2400" b="0" i="0" u="none" strike="noStrike" cap="none" baseline="0" dirty="0">
              <a:ea typeface="Arial"/>
              <a:cs typeface="Arial"/>
              <a:sym typeface="Calibri"/>
            </a:endParaRPr>
          </a:p>
        </p:txBody>
      </p:sp>
    </p:spTree>
    <p:extLst>
      <p:ext uri="{BB962C8B-B14F-4D97-AF65-F5344CB8AC3E}">
        <p14:creationId xmlns:p14="http://schemas.microsoft.com/office/powerpoint/2010/main" val="2676668542"/>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2" ma:contentTypeDescription="Create a new document." ma:contentTypeScope="" ma:versionID="ecd063084031e1a44fd35238f9e062a8">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bc7dc54fdf6ad972026faf743e5a931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E6A9B-38DE-479E-851F-90EA8E0B680E}">
  <ds:schemaRefs>
    <ds:schemaRef ds:uri="http://schemas.microsoft.com/sharepoint/v3/contenttype/forms"/>
  </ds:schemaRefs>
</ds:datastoreItem>
</file>

<file path=customXml/itemProps2.xml><?xml version="1.0" encoding="utf-8"?>
<ds:datastoreItem xmlns:ds="http://schemas.openxmlformats.org/officeDocument/2006/customXml" ds:itemID="{A29ECF3C-3E26-495E-B3D2-FDFA84CD5B96}">
  <ds:schemaRefs>
    <ds:schemaRef ds:uri="http://purl.org/dc/dcmitype/"/>
    <ds:schemaRef ds:uri="http://schemas.microsoft.com/office/2006/metadata/properties"/>
    <ds:schemaRef ds:uri="http://purl.org/dc/elements/1.1/"/>
    <ds:schemaRef ds:uri="http://schemas.microsoft.com/office/2006/documentManagement/types"/>
    <ds:schemaRef ds:uri="a1d9b26b-c461-47ab-abce-17e65eba4131"/>
    <ds:schemaRef ds:uri="http://www.w3.org/XML/1998/namespace"/>
    <ds:schemaRef ds:uri="http://schemas.microsoft.com/office/infopath/2007/PartnerControls"/>
    <ds:schemaRef ds:uri="http://schemas.openxmlformats.org/package/2006/metadata/core-properties"/>
    <ds:schemaRef ds:uri="99b5a819-147e-4e6b-ae0a-c276a1d3e371"/>
    <ds:schemaRef ds:uri="http://purl.org/dc/terms/"/>
  </ds:schemaRefs>
</ds:datastoreItem>
</file>

<file path=customXml/itemProps3.xml><?xml version="1.0" encoding="utf-8"?>
<ds:datastoreItem xmlns:ds="http://schemas.openxmlformats.org/officeDocument/2006/customXml" ds:itemID="{6FABDD75-AD71-47A0-A7C7-CE7702DE0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3625</TotalTime>
  <Words>4769</Words>
  <Application>Microsoft Office PowerPoint</Application>
  <PresentationFormat>On-screen Show (4:3)</PresentationFormat>
  <Paragraphs>385</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The Perez Family: Miguel</vt:lpstr>
      <vt:lpstr>It Takes a Whole Team!</vt:lpstr>
      <vt:lpstr>Workflow:  Roles of Care Team Members</vt:lpstr>
      <vt:lpstr>Workflow:  Roles of Care Team Members</vt:lpstr>
      <vt:lpstr>Tips for Successful Screening</vt:lpstr>
      <vt:lpstr>Documents Needed  Before/After Screening</vt:lpstr>
      <vt:lpstr>SCREENING TRAINING: Ages and Stages  Questionnaire-3  (ASQ-3) </vt:lpstr>
      <vt:lpstr>ASQ-3: Overview</vt:lpstr>
      <vt:lpstr>ASQ-3: Domains</vt:lpstr>
      <vt:lpstr>ASQ-3: Age Administration Chart</vt:lpstr>
      <vt:lpstr>Online Age Calculator</vt:lpstr>
      <vt:lpstr>ASQ-3: Adjustment for Prematurity</vt:lpstr>
      <vt:lpstr>ASQ-3: Administration</vt:lpstr>
      <vt:lpstr>ASQ-3: Scoring</vt:lpstr>
      <vt:lpstr>SAMPLE SCORING</vt:lpstr>
      <vt:lpstr>ASQ-3: Scoring Steps</vt:lpstr>
      <vt:lpstr>ASQ-3: Scoring Steps (cont’d)s</vt:lpstr>
      <vt:lpstr>PowerPoint Presentation</vt:lpstr>
      <vt:lpstr>ASQ-3: Omitted Items</vt:lpstr>
      <vt:lpstr>Sample: ASQ-3 Omitted Items</vt:lpstr>
      <vt:lpstr>PowerPoint Presentation</vt:lpstr>
      <vt:lpstr>ASQ-3: Interpretation</vt:lpstr>
      <vt:lpstr>PowerPoint Presentation</vt:lpstr>
      <vt:lpstr>What is the ASQ:SE-2?</vt:lpstr>
      <vt:lpstr>ASQ:SE-2 Domains</vt:lpstr>
      <vt:lpstr>ASQ:SE-2 Scoring</vt:lpstr>
      <vt:lpstr>ASQ:SE-2 Scoring</vt:lpstr>
      <vt:lpstr>PowerPoint Presentation</vt:lpstr>
      <vt:lpstr>ASQ:SE-2 Summary Sheet</vt:lpstr>
      <vt:lpstr>PowerPoint Presentation</vt:lpstr>
      <vt:lpstr>ASQ:SE-2: Scoring Omitted Items </vt:lpstr>
      <vt:lpstr>ASQ:SE-2: Adjusting the Score</vt:lpstr>
      <vt:lpstr>Miguel’s Results…</vt:lpstr>
      <vt:lpstr>ASQs: Frequently Asked Questions</vt:lpstr>
      <vt:lpstr>M-CHAT-R: Modified Checklist for Autism in Toddlers (Revised)</vt:lpstr>
      <vt:lpstr>Disparities in Screening for ASD?</vt:lpstr>
      <vt:lpstr>M-CHAT-R: Overview</vt:lpstr>
      <vt:lpstr>M-CHAT-R: Overview</vt:lpstr>
      <vt:lpstr>M-CHAT-R: Scoring</vt:lpstr>
      <vt:lpstr>Reverse Scoring (For Items 2, 5, and 12: “YES” indicates ASD Risk)</vt:lpstr>
      <vt:lpstr>M-CHAT-R Interpretation and Follow-up Recommendations</vt:lpstr>
      <vt:lpstr>M-CHAT-R Follow-up Questions</vt:lpstr>
      <vt:lpstr>M-CHAT-R Case Exercise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Referrals and Resources</dc:title>
  <dc:creator>Marian Williams</dc:creator>
  <cp:lastModifiedBy>Ann Isbell</cp:lastModifiedBy>
  <cp:revision>273</cp:revision>
  <cp:lastPrinted>2014-07-20T19:50:05Z</cp:lastPrinted>
  <dcterms:created xsi:type="dcterms:W3CDTF">2014-07-20T15:43:23Z</dcterms:created>
  <dcterms:modified xsi:type="dcterms:W3CDTF">2021-02-12T23:27:44Z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ies>
</file>