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41"/>
  </p:notesMasterIdLst>
  <p:handoutMasterIdLst>
    <p:handoutMasterId r:id="rId42"/>
  </p:handoutMasterIdLst>
  <p:sldIdLst>
    <p:sldId id="256" r:id="rId5"/>
    <p:sldId id="407" r:id="rId6"/>
    <p:sldId id="385" r:id="rId7"/>
    <p:sldId id="386" r:id="rId8"/>
    <p:sldId id="387" r:id="rId9"/>
    <p:sldId id="388" r:id="rId10"/>
    <p:sldId id="408" r:id="rId11"/>
    <p:sldId id="412" r:id="rId12"/>
    <p:sldId id="409" r:id="rId13"/>
    <p:sldId id="390" r:id="rId14"/>
    <p:sldId id="384" r:id="rId15"/>
    <p:sldId id="413" r:id="rId16"/>
    <p:sldId id="391" r:id="rId17"/>
    <p:sldId id="410" r:id="rId18"/>
    <p:sldId id="392" r:id="rId19"/>
    <p:sldId id="411" r:id="rId20"/>
    <p:sldId id="393" r:id="rId21"/>
    <p:sldId id="394" r:id="rId22"/>
    <p:sldId id="395" r:id="rId23"/>
    <p:sldId id="396" r:id="rId24"/>
    <p:sldId id="398" r:id="rId25"/>
    <p:sldId id="399" r:id="rId26"/>
    <p:sldId id="400" r:id="rId27"/>
    <p:sldId id="417" r:id="rId28"/>
    <p:sldId id="418" r:id="rId29"/>
    <p:sldId id="419" r:id="rId30"/>
    <p:sldId id="420" r:id="rId31"/>
    <p:sldId id="422" r:id="rId32"/>
    <p:sldId id="421" r:id="rId33"/>
    <p:sldId id="423" r:id="rId34"/>
    <p:sldId id="404" r:id="rId35"/>
    <p:sldId id="276" r:id="rId36"/>
    <p:sldId id="424" r:id="rId37"/>
    <p:sldId id="405" r:id="rId38"/>
    <p:sldId id="415" r:id="rId39"/>
    <p:sldId id="416" r:id="rId4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ian Williams" initials="MW" lastIdx="2" clrIdx="0"/>
  <p:cmAuthor id="1" name="Ruel Nolledo" initials="RN" lastIdx="66" clrIdx="1"/>
  <p:cmAuthor id="2" name="Ann Isbell" initials="AI" lastIdx="2"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BD7DA"/>
    <a:srgbClr val="C7DFCD"/>
    <a:srgbClr val="ACD1DF"/>
    <a:srgbClr val="8DC9C8"/>
    <a:srgbClr val="78B0DF"/>
    <a:srgbClr val="0C8A7D"/>
    <a:srgbClr val="E4A37F"/>
    <a:srgbClr val="D059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754B8E-6097-3D2A-B68A-9869A8BC1C04}" v="2" dt="2021-02-12T23:15:31.4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100"/>
    <p:restoredTop sz="79892" autoAdjust="0"/>
  </p:normalViewPr>
  <p:slideViewPr>
    <p:cSldViewPr snapToGrid="0">
      <p:cViewPr varScale="1">
        <p:scale>
          <a:sx n="150" d="100"/>
          <a:sy n="150" d="100"/>
        </p:scale>
        <p:origin x="-96" y="-11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5112"/>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49" Type="http://schemas.microsoft.com/office/2016/11/relationships/changesInfo" Target="changesInfos/changesInfo1.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50" Type="http://schemas.microsoft.com/office/2015/10/relationships/revisionInfo" Target="revisionInfo.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40" Type="http://schemas.openxmlformats.org/officeDocument/2006/relationships/slide" Target="slides/slide36.xml"/><Relationship Id="rId41" Type="http://schemas.openxmlformats.org/officeDocument/2006/relationships/notesMaster" Target="notesMasters/notesMaster1.xml"/><Relationship Id="rId42" Type="http://schemas.openxmlformats.org/officeDocument/2006/relationships/handoutMaster" Target="handoutMasters/handoutMaster1.xml"/><Relationship Id="rId43" Type="http://schemas.openxmlformats.org/officeDocument/2006/relationships/printerSettings" Target="printerSettings/printerSettings1.bin"/><Relationship Id="rId44" Type="http://schemas.openxmlformats.org/officeDocument/2006/relationships/commentAuthors" Target="commentAuthors.xml"/><Relationship Id="rId45"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 Isbell" userId="8016f19d-7e52-4262-904f-977ded5275fb" providerId="ADAL" clId="{425DEFE5-0CFF-4AFF-B263-EF613C9091D1}"/>
    <pc:docChg chg="custSel modSld">
      <pc:chgData name="Ann Isbell" userId="8016f19d-7e52-4262-904f-977ded5275fb" providerId="ADAL" clId="{425DEFE5-0CFF-4AFF-B263-EF613C9091D1}" dt="2021-02-11T16:44:45.603" v="69" actId="403"/>
      <pc:docMkLst>
        <pc:docMk/>
      </pc:docMkLst>
      <pc:sldChg chg="modSp mod delCm">
        <pc:chgData name="Ann Isbell" userId="8016f19d-7e52-4262-904f-977ded5275fb" providerId="ADAL" clId="{425DEFE5-0CFF-4AFF-B263-EF613C9091D1}" dt="2021-02-11T16:41:47.717" v="43" actId="403"/>
        <pc:sldMkLst>
          <pc:docMk/>
          <pc:sldMk cId="0" sldId="276"/>
        </pc:sldMkLst>
        <pc:spChg chg="mod">
          <ac:chgData name="Ann Isbell" userId="8016f19d-7e52-4262-904f-977ded5275fb" providerId="ADAL" clId="{425DEFE5-0CFF-4AFF-B263-EF613C9091D1}" dt="2021-02-11T16:41:47.717" v="43" actId="403"/>
          <ac:spMkLst>
            <pc:docMk/>
            <pc:sldMk cId="0" sldId="276"/>
            <ac:spMk id="37890" creationId="{4EBDC0A4-528B-431B-9B29-A788CFED185F}"/>
          </ac:spMkLst>
        </pc:spChg>
        <pc:spChg chg="mod">
          <ac:chgData name="Ann Isbell" userId="8016f19d-7e52-4262-904f-977ded5275fb" providerId="ADAL" clId="{425DEFE5-0CFF-4AFF-B263-EF613C9091D1}" dt="2021-02-11T16:40:37.795" v="37" actId="13926"/>
          <ac:spMkLst>
            <pc:docMk/>
            <pc:sldMk cId="0" sldId="276"/>
            <ac:spMk id="37891" creationId="{10888AAC-37F1-4D30-84BB-08EE4B5F749B}"/>
          </ac:spMkLst>
        </pc:spChg>
      </pc:sldChg>
      <pc:sldChg chg="modSp mod">
        <pc:chgData name="Ann Isbell" userId="8016f19d-7e52-4262-904f-977ded5275fb" providerId="ADAL" clId="{425DEFE5-0CFF-4AFF-B263-EF613C9091D1}" dt="2021-02-11T16:44:15.258" v="65" actId="403"/>
        <pc:sldMkLst>
          <pc:docMk/>
          <pc:sldMk cId="127226908" sldId="384"/>
        </pc:sldMkLst>
        <pc:spChg chg="mod">
          <ac:chgData name="Ann Isbell" userId="8016f19d-7e52-4262-904f-977ded5275fb" providerId="ADAL" clId="{425DEFE5-0CFF-4AFF-B263-EF613C9091D1}" dt="2021-02-11T16:44:15.258" v="65" actId="403"/>
          <ac:spMkLst>
            <pc:docMk/>
            <pc:sldMk cId="127226908" sldId="384"/>
            <ac:spMk id="2" creationId="{00000000-0000-0000-0000-000000000000}"/>
          </ac:spMkLst>
        </pc:spChg>
      </pc:sldChg>
      <pc:sldChg chg="delCm">
        <pc:chgData name="Ann Isbell" userId="8016f19d-7e52-4262-904f-977ded5275fb" providerId="ADAL" clId="{425DEFE5-0CFF-4AFF-B263-EF613C9091D1}" dt="2021-02-11T16:36:06.291" v="0" actId="1592"/>
        <pc:sldMkLst>
          <pc:docMk/>
          <pc:sldMk cId="3925242885" sldId="390"/>
        </pc:sldMkLst>
      </pc:sldChg>
      <pc:sldChg chg="modSp mod">
        <pc:chgData name="Ann Isbell" userId="8016f19d-7e52-4262-904f-977ded5275fb" providerId="ADAL" clId="{425DEFE5-0CFF-4AFF-B263-EF613C9091D1}" dt="2021-02-11T16:44:07.124" v="63" actId="403"/>
        <pc:sldMkLst>
          <pc:docMk/>
          <pc:sldMk cId="714565249" sldId="391"/>
        </pc:sldMkLst>
        <pc:spChg chg="mod">
          <ac:chgData name="Ann Isbell" userId="8016f19d-7e52-4262-904f-977ded5275fb" providerId="ADAL" clId="{425DEFE5-0CFF-4AFF-B263-EF613C9091D1}" dt="2021-02-11T16:44:07.124" v="63" actId="403"/>
          <ac:spMkLst>
            <pc:docMk/>
            <pc:sldMk cId="714565249" sldId="391"/>
            <ac:spMk id="118786" creationId="{00000000-0000-0000-0000-000000000000}"/>
          </ac:spMkLst>
        </pc:spChg>
      </pc:sldChg>
      <pc:sldChg chg="modSp mod">
        <pc:chgData name="Ann Isbell" userId="8016f19d-7e52-4262-904f-977ded5275fb" providerId="ADAL" clId="{425DEFE5-0CFF-4AFF-B263-EF613C9091D1}" dt="2021-02-11T16:43:54.654" v="61" actId="403"/>
        <pc:sldMkLst>
          <pc:docMk/>
          <pc:sldMk cId="2146388577" sldId="392"/>
        </pc:sldMkLst>
        <pc:spChg chg="mod">
          <ac:chgData name="Ann Isbell" userId="8016f19d-7e52-4262-904f-977ded5275fb" providerId="ADAL" clId="{425DEFE5-0CFF-4AFF-B263-EF613C9091D1}" dt="2021-02-11T16:43:54.654" v="61" actId="403"/>
          <ac:spMkLst>
            <pc:docMk/>
            <pc:sldMk cId="2146388577" sldId="392"/>
            <ac:spMk id="120835" creationId="{00000000-0000-0000-0000-000000000000}"/>
          </ac:spMkLst>
        </pc:spChg>
      </pc:sldChg>
      <pc:sldChg chg="modSp mod">
        <pc:chgData name="Ann Isbell" userId="8016f19d-7e52-4262-904f-977ded5275fb" providerId="ADAL" clId="{425DEFE5-0CFF-4AFF-B263-EF613C9091D1}" dt="2021-02-11T16:43:43.882" v="59" actId="14100"/>
        <pc:sldMkLst>
          <pc:docMk/>
          <pc:sldMk cId="3409503294" sldId="393"/>
        </pc:sldMkLst>
        <pc:spChg chg="mod">
          <ac:chgData name="Ann Isbell" userId="8016f19d-7e52-4262-904f-977ded5275fb" providerId="ADAL" clId="{425DEFE5-0CFF-4AFF-B263-EF613C9091D1}" dt="2021-02-11T16:43:43.882" v="59" actId="14100"/>
          <ac:spMkLst>
            <pc:docMk/>
            <pc:sldMk cId="3409503294" sldId="393"/>
            <ac:spMk id="124931" creationId="{00000000-0000-0000-0000-000000000000}"/>
          </ac:spMkLst>
        </pc:spChg>
      </pc:sldChg>
      <pc:sldChg chg="modSp mod delCm">
        <pc:chgData name="Ann Isbell" userId="8016f19d-7e52-4262-904f-977ded5275fb" providerId="ADAL" clId="{425DEFE5-0CFF-4AFF-B263-EF613C9091D1}" dt="2021-02-11T16:43:36.152" v="57" actId="403"/>
        <pc:sldMkLst>
          <pc:docMk/>
          <pc:sldMk cId="3727819298" sldId="394"/>
        </pc:sldMkLst>
        <pc:spChg chg="mod">
          <ac:chgData name="Ann Isbell" userId="8016f19d-7e52-4262-904f-977ded5275fb" providerId="ADAL" clId="{425DEFE5-0CFF-4AFF-B263-EF613C9091D1}" dt="2021-02-11T16:43:36.152" v="57" actId="403"/>
          <ac:spMkLst>
            <pc:docMk/>
            <pc:sldMk cId="3727819298" sldId="394"/>
            <ac:spMk id="51202" creationId="{00000000-0000-0000-0000-000000000000}"/>
          </ac:spMkLst>
        </pc:spChg>
        <pc:spChg chg="mod">
          <ac:chgData name="Ann Isbell" userId="8016f19d-7e52-4262-904f-977ded5275fb" providerId="ADAL" clId="{425DEFE5-0CFF-4AFF-B263-EF613C9091D1}" dt="2021-02-11T16:38:05.167" v="15" actId="13926"/>
          <ac:spMkLst>
            <pc:docMk/>
            <pc:sldMk cId="3727819298" sldId="394"/>
            <ac:spMk id="82947" creationId="{00000000-0000-0000-0000-000000000000}"/>
          </ac:spMkLst>
        </pc:spChg>
      </pc:sldChg>
      <pc:sldChg chg="modSp mod">
        <pc:chgData name="Ann Isbell" userId="8016f19d-7e52-4262-904f-977ded5275fb" providerId="ADAL" clId="{425DEFE5-0CFF-4AFF-B263-EF613C9091D1}" dt="2021-02-11T16:43:32.202" v="56" actId="403"/>
        <pc:sldMkLst>
          <pc:docMk/>
          <pc:sldMk cId="1875360026" sldId="395"/>
        </pc:sldMkLst>
        <pc:spChg chg="mod">
          <ac:chgData name="Ann Isbell" userId="8016f19d-7e52-4262-904f-977ded5275fb" providerId="ADAL" clId="{425DEFE5-0CFF-4AFF-B263-EF613C9091D1}" dt="2021-02-11T16:43:32.202" v="56" actId="403"/>
          <ac:spMkLst>
            <pc:docMk/>
            <pc:sldMk cId="1875360026" sldId="395"/>
            <ac:spMk id="129026" creationId="{00000000-0000-0000-0000-000000000000}"/>
          </ac:spMkLst>
        </pc:spChg>
      </pc:sldChg>
      <pc:sldChg chg="modSp mod">
        <pc:chgData name="Ann Isbell" userId="8016f19d-7e52-4262-904f-977ded5275fb" providerId="ADAL" clId="{425DEFE5-0CFF-4AFF-B263-EF613C9091D1}" dt="2021-02-11T16:43:26.600" v="55" actId="403"/>
        <pc:sldMkLst>
          <pc:docMk/>
          <pc:sldMk cId="2461948787" sldId="396"/>
        </pc:sldMkLst>
        <pc:spChg chg="mod">
          <ac:chgData name="Ann Isbell" userId="8016f19d-7e52-4262-904f-977ded5275fb" providerId="ADAL" clId="{425DEFE5-0CFF-4AFF-B263-EF613C9091D1}" dt="2021-02-11T16:43:26.600" v="55" actId="403"/>
          <ac:spMkLst>
            <pc:docMk/>
            <pc:sldMk cId="2461948787" sldId="396"/>
            <ac:spMk id="131074" creationId="{00000000-0000-0000-0000-000000000000}"/>
          </ac:spMkLst>
        </pc:spChg>
      </pc:sldChg>
      <pc:sldChg chg="modSp mod">
        <pc:chgData name="Ann Isbell" userId="8016f19d-7e52-4262-904f-977ded5275fb" providerId="ADAL" clId="{425DEFE5-0CFF-4AFF-B263-EF613C9091D1}" dt="2021-02-11T16:43:22.276" v="54" actId="403"/>
        <pc:sldMkLst>
          <pc:docMk/>
          <pc:sldMk cId="333843096" sldId="398"/>
        </pc:sldMkLst>
        <pc:spChg chg="mod">
          <ac:chgData name="Ann Isbell" userId="8016f19d-7e52-4262-904f-977ded5275fb" providerId="ADAL" clId="{425DEFE5-0CFF-4AFF-B263-EF613C9091D1}" dt="2021-02-11T16:43:22.276" v="54" actId="403"/>
          <ac:spMkLst>
            <pc:docMk/>
            <pc:sldMk cId="333843096" sldId="398"/>
            <ac:spMk id="2" creationId="{00000000-0000-0000-0000-000000000000}"/>
          </ac:spMkLst>
        </pc:spChg>
      </pc:sldChg>
      <pc:sldChg chg="modSp mod">
        <pc:chgData name="Ann Isbell" userId="8016f19d-7e52-4262-904f-977ded5275fb" providerId="ADAL" clId="{425DEFE5-0CFF-4AFF-B263-EF613C9091D1}" dt="2021-02-11T16:43:13.240" v="53" actId="14100"/>
        <pc:sldMkLst>
          <pc:docMk/>
          <pc:sldMk cId="1692647605" sldId="399"/>
        </pc:sldMkLst>
        <pc:spChg chg="mod">
          <ac:chgData name="Ann Isbell" userId="8016f19d-7e52-4262-904f-977ded5275fb" providerId="ADAL" clId="{425DEFE5-0CFF-4AFF-B263-EF613C9091D1}" dt="2021-02-11T16:43:13.240" v="53" actId="14100"/>
          <ac:spMkLst>
            <pc:docMk/>
            <pc:sldMk cId="1692647605" sldId="399"/>
            <ac:spMk id="176" creationId="{00000000-0000-0000-0000-000000000000}"/>
          </ac:spMkLst>
        </pc:spChg>
      </pc:sldChg>
      <pc:sldChg chg="modSp mod delCm">
        <pc:chgData name="Ann Isbell" userId="8016f19d-7e52-4262-904f-977ded5275fb" providerId="ADAL" clId="{425DEFE5-0CFF-4AFF-B263-EF613C9091D1}" dt="2021-02-11T16:43:06.878" v="51" actId="403"/>
        <pc:sldMkLst>
          <pc:docMk/>
          <pc:sldMk cId="1097087264" sldId="400"/>
        </pc:sldMkLst>
        <pc:spChg chg="mod">
          <ac:chgData name="Ann Isbell" userId="8016f19d-7e52-4262-904f-977ded5275fb" providerId="ADAL" clId="{425DEFE5-0CFF-4AFF-B263-EF613C9091D1}" dt="2021-02-11T16:43:06.878" v="51" actId="403"/>
          <ac:spMkLst>
            <pc:docMk/>
            <pc:sldMk cId="1097087264" sldId="400"/>
            <ac:spMk id="182" creationId="{00000000-0000-0000-0000-000000000000}"/>
          </ac:spMkLst>
        </pc:spChg>
      </pc:sldChg>
      <pc:sldChg chg="modSp mod">
        <pc:chgData name="Ann Isbell" userId="8016f19d-7e52-4262-904f-977ded5275fb" providerId="ADAL" clId="{425DEFE5-0CFF-4AFF-B263-EF613C9091D1}" dt="2021-02-11T16:41:52.077" v="44" actId="403"/>
        <pc:sldMkLst>
          <pc:docMk/>
          <pc:sldMk cId="3127604731" sldId="404"/>
        </pc:sldMkLst>
        <pc:spChg chg="mod">
          <ac:chgData name="Ann Isbell" userId="8016f19d-7e52-4262-904f-977ded5275fb" providerId="ADAL" clId="{425DEFE5-0CFF-4AFF-B263-EF613C9091D1}" dt="2021-02-11T16:41:52.077" v="44" actId="403"/>
          <ac:spMkLst>
            <pc:docMk/>
            <pc:sldMk cId="3127604731" sldId="404"/>
            <ac:spMk id="214" creationId="{00000000-0000-0000-0000-000000000000}"/>
          </ac:spMkLst>
        </pc:spChg>
      </pc:sldChg>
      <pc:sldChg chg="modSp mod">
        <pc:chgData name="Ann Isbell" userId="8016f19d-7e52-4262-904f-977ded5275fb" providerId="ADAL" clId="{425DEFE5-0CFF-4AFF-B263-EF613C9091D1}" dt="2021-02-11T16:41:41.061" v="42" actId="403"/>
        <pc:sldMkLst>
          <pc:docMk/>
          <pc:sldMk cId="1511443688" sldId="405"/>
        </pc:sldMkLst>
        <pc:spChg chg="mod">
          <ac:chgData name="Ann Isbell" userId="8016f19d-7e52-4262-904f-977ded5275fb" providerId="ADAL" clId="{425DEFE5-0CFF-4AFF-B263-EF613C9091D1}" dt="2021-02-11T16:41:41.061" v="42" actId="403"/>
          <ac:spMkLst>
            <pc:docMk/>
            <pc:sldMk cId="1511443688" sldId="405"/>
            <ac:spMk id="2" creationId="{00000000-0000-0000-0000-000000000000}"/>
          </ac:spMkLst>
        </pc:spChg>
      </pc:sldChg>
      <pc:sldChg chg="modSp mod">
        <pc:chgData name="Ann Isbell" userId="8016f19d-7e52-4262-904f-977ded5275fb" providerId="ADAL" clId="{425DEFE5-0CFF-4AFF-B263-EF613C9091D1}" dt="2021-02-11T16:44:45.603" v="69" actId="403"/>
        <pc:sldMkLst>
          <pc:docMk/>
          <pc:sldMk cId="4022342663" sldId="407"/>
        </pc:sldMkLst>
        <pc:spChg chg="mod">
          <ac:chgData name="Ann Isbell" userId="8016f19d-7e52-4262-904f-977ded5275fb" providerId="ADAL" clId="{425DEFE5-0CFF-4AFF-B263-EF613C9091D1}" dt="2021-02-11T16:44:45.603" v="69" actId="403"/>
          <ac:spMkLst>
            <pc:docMk/>
            <pc:sldMk cId="4022342663" sldId="407"/>
            <ac:spMk id="2" creationId="{CF1EB16A-6943-49E4-BA30-74CD0D0AD7B3}"/>
          </ac:spMkLst>
        </pc:spChg>
      </pc:sldChg>
      <pc:sldChg chg="modSp mod">
        <pc:chgData name="Ann Isbell" userId="8016f19d-7e52-4262-904f-977ded5275fb" providerId="ADAL" clId="{425DEFE5-0CFF-4AFF-B263-EF613C9091D1}" dt="2021-02-11T16:44:34.475" v="68" actId="403"/>
        <pc:sldMkLst>
          <pc:docMk/>
          <pc:sldMk cId="1737535350" sldId="408"/>
        </pc:sldMkLst>
        <pc:spChg chg="mod">
          <ac:chgData name="Ann Isbell" userId="8016f19d-7e52-4262-904f-977ded5275fb" providerId="ADAL" clId="{425DEFE5-0CFF-4AFF-B263-EF613C9091D1}" dt="2021-02-11T16:44:34.475" v="68" actId="403"/>
          <ac:spMkLst>
            <pc:docMk/>
            <pc:sldMk cId="1737535350" sldId="408"/>
            <ac:spMk id="2" creationId="{7CDB39A2-3B7F-4697-9187-67784DB6D186}"/>
          </ac:spMkLst>
        </pc:spChg>
      </pc:sldChg>
      <pc:sldChg chg="modSp mod">
        <pc:chgData name="Ann Isbell" userId="8016f19d-7e52-4262-904f-977ded5275fb" providerId="ADAL" clId="{425DEFE5-0CFF-4AFF-B263-EF613C9091D1}" dt="2021-02-11T16:44:26.482" v="66" actId="403"/>
        <pc:sldMkLst>
          <pc:docMk/>
          <pc:sldMk cId="4243830177" sldId="409"/>
        </pc:sldMkLst>
        <pc:spChg chg="mod">
          <ac:chgData name="Ann Isbell" userId="8016f19d-7e52-4262-904f-977ded5275fb" providerId="ADAL" clId="{425DEFE5-0CFF-4AFF-B263-EF613C9091D1}" dt="2021-02-11T16:44:26.482" v="66" actId="403"/>
          <ac:spMkLst>
            <pc:docMk/>
            <pc:sldMk cId="4243830177" sldId="409"/>
            <ac:spMk id="2" creationId="{7CDB39A2-3B7F-4697-9187-67784DB6D186}"/>
          </ac:spMkLst>
        </pc:spChg>
      </pc:sldChg>
      <pc:sldChg chg="modSp mod">
        <pc:chgData name="Ann Isbell" userId="8016f19d-7e52-4262-904f-977ded5275fb" providerId="ADAL" clId="{425DEFE5-0CFF-4AFF-B263-EF613C9091D1}" dt="2021-02-11T16:43:59.538" v="62" actId="403"/>
        <pc:sldMkLst>
          <pc:docMk/>
          <pc:sldMk cId="2611726037" sldId="410"/>
        </pc:sldMkLst>
        <pc:spChg chg="mod">
          <ac:chgData name="Ann Isbell" userId="8016f19d-7e52-4262-904f-977ded5275fb" providerId="ADAL" clId="{425DEFE5-0CFF-4AFF-B263-EF613C9091D1}" dt="2021-02-11T16:43:59.538" v="62" actId="403"/>
          <ac:spMkLst>
            <pc:docMk/>
            <pc:sldMk cId="2611726037" sldId="410"/>
            <ac:spMk id="2" creationId="{039CBBB0-ADB7-4A70-AF3A-30206E4996BA}"/>
          </ac:spMkLst>
        </pc:spChg>
      </pc:sldChg>
      <pc:sldChg chg="modSp mod">
        <pc:chgData name="Ann Isbell" userId="8016f19d-7e52-4262-904f-977ded5275fb" providerId="ADAL" clId="{425DEFE5-0CFF-4AFF-B263-EF613C9091D1}" dt="2021-02-11T16:43:50.260" v="60" actId="403"/>
        <pc:sldMkLst>
          <pc:docMk/>
          <pc:sldMk cId="2577523042" sldId="411"/>
        </pc:sldMkLst>
        <pc:spChg chg="mod">
          <ac:chgData name="Ann Isbell" userId="8016f19d-7e52-4262-904f-977ded5275fb" providerId="ADAL" clId="{425DEFE5-0CFF-4AFF-B263-EF613C9091D1}" dt="2021-02-11T16:43:50.260" v="60" actId="403"/>
          <ac:spMkLst>
            <pc:docMk/>
            <pc:sldMk cId="2577523042" sldId="411"/>
            <ac:spMk id="2" creationId="{F9E69BA3-6633-4BE1-AD09-C42055F3E653}"/>
          </ac:spMkLst>
        </pc:spChg>
        <pc:spChg chg="mod">
          <ac:chgData name="Ann Isbell" userId="8016f19d-7e52-4262-904f-977ded5275fb" providerId="ADAL" clId="{425DEFE5-0CFF-4AFF-B263-EF613C9091D1}" dt="2021-02-11T16:36:34.227" v="2" actId="13926"/>
          <ac:spMkLst>
            <pc:docMk/>
            <pc:sldMk cId="2577523042" sldId="411"/>
            <ac:spMk id="3" creationId="{BBD1D7EB-0D3F-4286-A104-DB4929CA5254}"/>
          </ac:spMkLst>
        </pc:spChg>
      </pc:sldChg>
      <pc:sldChg chg="modSp mod">
        <pc:chgData name="Ann Isbell" userId="8016f19d-7e52-4262-904f-977ded5275fb" providerId="ADAL" clId="{425DEFE5-0CFF-4AFF-B263-EF613C9091D1}" dt="2021-02-11T16:44:31.280" v="67" actId="403"/>
        <pc:sldMkLst>
          <pc:docMk/>
          <pc:sldMk cId="428647470" sldId="412"/>
        </pc:sldMkLst>
        <pc:spChg chg="mod">
          <ac:chgData name="Ann Isbell" userId="8016f19d-7e52-4262-904f-977ded5275fb" providerId="ADAL" clId="{425DEFE5-0CFF-4AFF-B263-EF613C9091D1}" dt="2021-02-11T16:44:31.280" v="67" actId="403"/>
          <ac:spMkLst>
            <pc:docMk/>
            <pc:sldMk cId="428647470" sldId="412"/>
            <ac:spMk id="2" creationId="{7CDB39A2-3B7F-4697-9187-67784DB6D186}"/>
          </ac:spMkLst>
        </pc:spChg>
      </pc:sldChg>
      <pc:sldChg chg="modSp mod">
        <pc:chgData name="Ann Isbell" userId="8016f19d-7e52-4262-904f-977ded5275fb" providerId="ADAL" clId="{425DEFE5-0CFF-4AFF-B263-EF613C9091D1}" dt="2021-02-11T16:44:11.411" v="64" actId="403"/>
        <pc:sldMkLst>
          <pc:docMk/>
          <pc:sldMk cId="2112135440" sldId="413"/>
        </pc:sldMkLst>
        <pc:spChg chg="mod">
          <ac:chgData name="Ann Isbell" userId="8016f19d-7e52-4262-904f-977ded5275fb" providerId="ADAL" clId="{425DEFE5-0CFF-4AFF-B263-EF613C9091D1}" dt="2021-02-11T16:44:11.411" v="64" actId="403"/>
          <ac:spMkLst>
            <pc:docMk/>
            <pc:sldMk cId="2112135440" sldId="413"/>
            <ac:spMk id="2" creationId="{00000000-0000-0000-0000-000000000000}"/>
          </ac:spMkLst>
        </pc:spChg>
      </pc:sldChg>
      <pc:sldChg chg="modSp mod delCm">
        <pc:chgData name="Ann Isbell" userId="8016f19d-7e52-4262-904f-977ded5275fb" providerId="ADAL" clId="{425DEFE5-0CFF-4AFF-B263-EF613C9091D1}" dt="2021-02-11T16:41:32.853" v="41" actId="403"/>
        <pc:sldMkLst>
          <pc:docMk/>
          <pc:sldMk cId="2055241603" sldId="415"/>
        </pc:sldMkLst>
        <pc:spChg chg="mod">
          <ac:chgData name="Ann Isbell" userId="8016f19d-7e52-4262-904f-977ded5275fb" providerId="ADAL" clId="{425DEFE5-0CFF-4AFF-B263-EF613C9091D1}" dt="2021-02-11T16:41:32.853" v="41" actId="403"/>
          <ac:spMkLst>
            <pc:docMk/>
            <pc:sldMk cId="2055241603" sldId="415"/>
            <ac:spMk id="2" creationId="{00000000-0000-0000-0000-000000000000}"/>
          </ac:spMkLst>
        </pc:spChg>
      </pc:sldChg>
      <pc:sldChg chg="modSp mod">
        <pc:chgData name="Ann Isbell" userId="8016f19d-7e52-4262-904f-977ded5275fb" providerId="ADAL" clId="{425DEFE5-0CFF-4AFF-B263-EF613C9091D1}" dt="2021-02-11T16:41:28.133" v="40" actId="403"/>
        <pc:sldMkLst>
          <pc:docMk/>
          <pc:sldMk cId="1723889242" sldId="416"/>
        </pc:sldMkLst>
        <pc:spChg chg="mod">
          <ac:chgData name="Ann Isbell" userId="8016f19d-7e52-4262-904f-977ded5275fb" providerId="ADAL" clId="{425DEFE5-0CFF-4AFF-B263-EF613C9091D1}" dt="2021-02-11T16:41:28.133" v="40" actId="403"/>
          <ac:spMkLst>
            <pc:docMk/>
            <pc:sldMk cId="1723889242" sldId="416"/>
            <ac:spMk id="2" creationId="{00000000-0000-0000-0000-000000000000}"/>
          </ac:spMkLst>
        </pc:spChg>
      </pc:sldChg>
      <pc:sldChg chg="modSp mod">
        <pc:chgData name="Ann Isbell" userId="8016f19d-7e52-4262-904f-977ded5275fb" providerId="ADAL" clId="{425DEFE5-0CFF-4AFF-B263-EF613C9091D1}" dt="2021-02-11T16:42:59.087" v="50" actId="403"/>
        <pc:sldMkLst>
          <pc:docMk/>
          <pc:sldMk cId="378001006" sldId="418"/>
        </pc:sldMkLst>
        <pc:spChg chg="mod">
          <ac:chgData name="Ann Isbell" userId="8016f19d-7e52-4262-904f-977ded5275fb" providerId="ADAL" clId="{425DEFE5-0CFF-4AFF-B263-EF613C9091D1}" dt="2021-02-11T16:42:59.087" v="50" actId="403"/>
          <ac:spMkLst>
            <pc:docMk/>
            <pc:sldMk cId="378001006" sldId="418"/>
            <ac:spMk id="3" creationId="{11B6451B-694E-4F08-9F18-BA82E51C8239}"/>
          </ac:spMkLst>
        </pc:spChg>
      </pc:sldChg>
      <pc:sldChg chg="modSp mod modNotesTx">
        <pc:chgData name="Ann Isbell" userId="8016f19d-7e52-4262-904f-977ded5275fb" providerId="ADAL" clId="{425DEFE5-0CFF-4AFF-B263-EF613C9091D1}" dt="2021-02-11T16:42:55.130" v="49" actId="403"/>
        <pc:sldMkLst>
          <pc:docMk/>
          <pc:sldMk cId="804690484" sldId="419"/>
        </pc:sldMkLst>
        <pc:spChg chg="mod">
          <ac:chgData name="Ann Isbell" userId="8016f19d-7e52-4262-904f-977ded5275fb" providerId="ADAL" clId="{425DEFE5-0CFF-4AFF-B263-EF613C9091D1}" dt="2021-02-11T16:42:55.130" v="49" actId="403"/>
          <ac:spMkLst>
            <pc:docMk/>
            <pc:sldMk cId="804690484" sldId="419"/>
            <ac:spMk id="2" creationId="{4981787F-9EF3-4DCD-A46A-83E5BF1B27DE}"/>
          </ac:spMkLst>
        </pc:spChg>
      </pc:sldChg>
      <pc:sldChg chg="modSp mod">
        <pc:chgData name="Ann Isbell" userId="8016f19d-7e52-4262-904f-977ded5275fb" providerId="ADAL" clId="{425DEFE5-0CFF-4AFF-B263-EF613C9091D1}" dt="2021-02-11T16:42:50.574" v="48" actId="403"/>
        <pc:sldMkLst>
          <pc:docMk/>
          <pc:sldMk cId="2324463437" sldId="420"/>
        </pc:sldMkLst>
        <pc:spChg chg="mod">
          <ac:chgData name="Ann Isbell" userId="8016f19d-7e52-4262-904f-977ded5275fb" providerId="ADAL" clId="{425DEFE5-0CFF-4AFF-B263-EF613C9091D1}" dt="2021-02-11T16:42:50.574" v="48" actId="403"/>
          <ac:spMkLst>
            <pc:docMk/>
            <pc:sldMk cId="2324463437" sldId="420"/>
            <ac:spMk id="3" creationId="{11B6451B-694E-4F08-9F18-BA82E51C8239}"/>
          </ac:spMkLst>
        </pc:spChg>
      </pc:sldChg>
      <pc:sldChg chg="modSp mod">
        <pc:chgData name="Ann Isbell" userId="8016f19d-7e52-4262-904f-977ded5275fb" providerId="ADAL" clId="{425DEFE5-0CFF-4AFF-B263-EF613C9091D1}" dt="2021-02-11T16:42:31.871" v="46" actId="403"/>
        <pc:sldMkLst>
          <pc:docMk/>
          <pc:sldMk cId="4167950449" sldId="421"/>
        </pc:sldMkLst>
        <pc:spChg chg="mod">
          <ac:chgData name="Ann Isbell" userId="8016f19d-7e52-4262-904f-977ded5275fb" providerId="ADAL" clId="{425DEFE5-0CFF-4AFF-B263-EF613C9091D1}" dt="2021-02-11T16:42:31.871" v="46" actId="403"/>
          <ac:spMkLst>
            <pc:docMk/>
            <pc:sldMk cId="4167950449" sldId="421"/>
            <ac:spMk id="3" creationId="{11B6451B-694E-4F08-9F18-BA82E51C8239}"/>
          </ac:spMkLst>
        </pc:spChg>
      </pc:sldChg>
      <pc:sldChg chg="modSp mod">
        <pc:chgData name="Ann Isbell" userId="8016f19d-7e52-4262-904f-977ded5275fb" providerId="ADAL" clId="{425DEFE5-0CFF-4AFF-B263-EF613C9091D1}" dt="2021-02-11T16:42:44.510" v="47" actId="403"/>
        <pc:sldMkLst>
          <pc:docMk/>
          <pc:sldMk cId="2679578842" sldId="422"/>
        </pc:sldMkLst>
        <pc:spChg chg="mod">
          <ac:chgData name="Ann Isbell" userId="8016f19d-7e52-4262-904f-977ded5275fb" providerId="ADAL" clId="{425DEFE5-0CFF-4AFF-B263-EF613C9091D1}" dt="2021-02-11T16:42:44.510" v="47" actId="403"/>
          <ac:spMkLst>
            <pc:docMk/>
            <pc:sldMk cId="2679578842" sldId="422"/>
            <ac:spMk id="2" creationId="{4981787F-9EF3-4DCD-A46A-83E5BF1B27DE}"/>
          </ac:spMkLst>
        </pc:spChg>
      </pc:sldChg>
      <pc:sldChg chg="modSp mod">
        <pc:chgData name="Ann Isbell" userId="8016f19d-7e52-4262-904f-977ded5275fb" providerId="ADAL" clId="{425DEFE5-0CFF-4AFF-B263-EF613C9091D1}" dt="2021-02-11T16:42:20.277" v="45" actId="403"/>
        <pc:sldMkLst>
          <pc:docMk/>
          <pc:sldMk cId="3635479775" sldId="423"/>
        </pc:sldMkLst>
        <pc:spChg chg="mod">
          <ac:chgData name="Ann Isbell" userId="8016f19d-7e52-4262-904f-977ded5275fb" providerId="ADAL" clId="{425DEFE5-0CFF-4AFF-B263-EF613C9091D1}" dt="2021-02-11T16:42:20.277" v="45" actId="403"/>
          <ac:spMkLst>
            <pc:docMk/>
            <pc:sldMk cId="3635479775" sldId="423"/>
            <ac:spMk id="2" creationId="{4981787F-9EF3-4DCD-A46A-83E5BF1B27DE}"/>
          </ac:spMkLst>
        </pc:spChg>
      </pc:sldChg>
    </pc:docChg>
  </pc:docChgLst>
  <pc:docChgLst>
    <pc:chgData name="Gustavo Muniz" userId="S::gmuniz@first5la.org::9fda4d8d-c501-4025-b5c5-aeb7203a1545" providerId="AD" clId="Web-{2F754B8E-6097-3D2A-B68A-9869A8BC1C04}"/>
    <pc:docChg chg="modSld">
      <pc:chgData name="Gustavo Muniz" userId="S::gmuniz@first5la.org::9fda4d8d-c501-4025-b5c5-aeb7203a1545" providerId="AD" clId="Web-{2F754B8E-6097-3D2A-B68A-9869A8BC1C04}" dt="2021-02-12T23:15:31.491" v="1"/>
      <pc:docMkLst>
        <pc:docMk/>
      </pc:docMkLst>
      <pc:sldChg chg="mod modShow">
        <pc:chgData name="Gustavo Muniz" userId="S::gmuniz@first5la.org::9fda4d8d-c501-4025-b5c5-aeb7203a1545" providerId="AD" clId="Web-{2F754B8E-6097-3D2A-B68A-9869A8BC1C04}" dt="2021-02-12T23:15:31.491" v="1"/>
        <pc:sldMkLst>
          <pc:docMk/>
          <pc:sldMk cId="0" sldId="256"/>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latin typeface="Arial"/>
            </a:endParaRPr>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A0629D50-F907-4464-8C14-B8A6B3AC723C}" type="datetimeFigureOut">
              <a:rPr lang="en-US" smtClean="0">
                <a:latin typeface="Arial"/>
              </a:rPr>
              <a:pPr/>
              <a:t>2/12/21</a:t>
            </a:fld>
            <a:endParaRPr lang="en-US" dirty="0">
              <a:latin typeface="Arial"/>
            </a:endParaRPr>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latin typeface="Arial"/>
            </a:endParaRP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AC784921-42A5-4047-8AE0-C09B1C764A18}" type="slidenum">
              <a:rPr lang="en-US" smtClean="0">
                <a:latin typeface="Arial"/>
              </a:rPr>
              <a:pPr/>
              <a:t>‹#›</a:t>
            </a:fld>
            <a:endParaRPr lang="en-US" dirty="0">
              <a:latin typeface="Arial"/>
            </a:endParaRPr>
          </a:p>
        </p:txBody>
      </p:sp>
    </p:spTree>
    <p:extLst>
      <p:ext uri="{BB962C8B-B14F-4D97-AF65-F5344CB8AC3E}">
        <p14:creationId xmlns:p14="http://schemas.microsoft.com/office/powerpoint/2010/main" val="28196949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atin typeface="Arial"/>
              </a:defRPr>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atin typeface="Arial"/>
              </a:defRPr>
            </a:lvl1pPr>
          </a:lstStyle>
          <a:p>
            <a:fld id="{DF4C045D-66F0-4956-8248-DEB22BB3BC70}" type="datetimeFigureOut">
              <a:rPr lang="en-US" smtClean="0"/>
              <a:pPr/>
              <a:t>2/12/21</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atin typeface="Arial"/>
              </a:defRPr>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atin typeface="Arial"/>
              </a:defRPr>
            </a:lvl1pPr>
          </a:lstStyle>
          <a:p>
            <a:fld id="{6D1356D5-A537-4BAB-BFC5-F302A101A0B2}" type="slidenum">
              <a:rPr lang="en-US" smtClean="0"/>
              <a:pPr/>
              <a:t>‹#›</a:t>
            </a:fld>
            <a:endParaRPr lang="en-US" dirty="0"/>
          </a:p>
        </p:txBody>
      </p:sp>
    </p:spTree>
    <p:extLst>
      <p:ext uri="{BB962C8B-B14F-4D97-AF65-F5344CB8AC3E}">
        <p14:creationId xmlns:p14="http://schemas.microsoft.com/office/powerpoint/2010/main" val="1453281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a:ea typeface="+mn-ea"/>
        <a:cs typeface="+mn-cs"/>
      </a:defRPr>
    </a:lvl1pPr>
    <a:lvl2pPr marL="457200" algn="l" defTabSz="914400" rtl="0" eaLnBrk="1" latinLnBrk="0" hangingPunct="1">
      <a:defRPr sz="1200" kern="1200">
        <a:solidFill>
          <a:schemeClr val="tx1"/>
        </a:solidFill>
        <a:latin typeface="Arial"/>
        <a:ea typeface="+mn-ea"/>
        <a:cs typeface="+mn-cs"/>
      </a:defRPr>
    </a:lvl2pPr>
    <a:lvl3pPr marL="914400" algn="l" defTabSz="914400" rtl="0" eaLnBrk="1" latinLnBrk="0" hangingPunct="1">
      <a:defRPr sz="1200" kern="1200">
        <a:solidFill>
          <a:schemeClr val="tx1"/>
        </a:solidFill>
        <a:latin typeface="Arial"/>
        <a:ea typeface="+mn-ea"/>
        <a:cs typeface="+mn-cs"/>
      </a:defRPr>
    </a:lvl3pPr>
    <a:lvl4pPr marL="1371600" algn="l" defTabSz="914400" rtl="0" eaLnBrk="1" latinLnBrk="0" hangingPunct="1">
      <a:defRPr sz="1200" kern="1200">
        <a:solidFill>
          <a:schemeClr val="tx1"/>
        </a:solidFill>
        <a:latin typeface="Arial"/>
        <a:ea typeface="+mn-ea"/>
        <a:cs typeface="+mn-cs"/>
      </a:defRPr>
    </a:lvl4pPr>
    <a:lvl5pPr marL="1828800" algn="l" defTabSz="914400" rtl="0" eaLnBrk="1" latinLnBrk="0" hangingPunct="1">
      <a:defRPr sz="1200" kern="1200">
        <a:solidFill>
          <a:schemeClr val="tx1"/>
        </a:solidFill>
        <a:latin typeface="Arial"/>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training is designed for Family</a:t>
            </a:r>
            <a:r>
              <a:rPr lang="en-US" baseline="0" dirty="0"/>
              <a:t> Service Agency (FSA) staff </a:t>
            </a:r>
            <a:r>
              <a:rPr lang="en-US" dirty="0"/>
              <a:t>who will be discussing screening results with parents and caregivers.  It includes information in multiple areas:</a:t>
            </a:r>
          </a:p>
          <a:p>
            <a:pPr marL="171450" indent="-171450">
              <a:buFontTx/>
              <a:buChar char="-"/>
            </a:pPr>
            <a:r>
              <a:rPr lang="en-US" dirty="0"/>
              <a:t>More information about the importance of standardized screening for different purposes</a:t>
            </a:r>
          </a:p>
          <a:p>
            <a:pPr marL="171450" indent="-171450">
              <a:buFontTx/>
              <a:buChar char="-"/>
            </a:pPr>
            <a:r>
              <a:rPr lang="en-US" dirty="0"/>
              <a:t>Tips for how to discuss screening results with parents</a:t>
            </a:r>
          </a:p>
          <a:p>
            <a:pPr marL="171450" indent="-171450">
              <a:buFontTx/>
              <a:buChar char="-"/>
            </a:pPr>
            <a:r>
              <a:rPr lang="en-US" dirty="0"/>
              <a:t>Particular attention to cultural competence, with a focus on talking with parents who are raising their child bilingually or using a language other than English at home</a:t>
            </a:r>
          </a:p>
          <a:p>
            <a:pPr marL="171450" indent="-171450">
              <a:buFontTx/>
              <a:buChar char="-"/>
            </a:pPr>
            <a:r>
              <a:rPr lang="en-US" dirty="0"/>
              <a:t>Vignettes to practice discussing screening results in more challenging situations</a:t>
            </a:r>
          </a:p>
          <a:p>
            <a:pPr marL="0" indent="0">
              <a:buFontTx/>
              <a:buNone/>
            </a:pPr>
            <a:r>
              <a:rPr lang="en-US" dirty="0"/>
              <a:t>Depending on the audience and the time allotted, this training may be broken up into more than one session.</a:t>
            </a:r>
          </a:p>
          <a:p>
            <a:endParaRPr lang="en-US" dirty="0"/>
          </a:p>
        </p:txBody>
      </p:sp>
      <p:sp>
        <p:nvSpPr>
          <p:cNvPr id="4" name="Slide Number Placeholder 3"/>
          <p:cNvSpPr>
            <a:spLocks noGrp="1"/>
          </p:cNvSpPr>
          <p:nvPr>
            <p:ph type="sldNum" sz="quarter" idx="10"/>
          </p:nvPr>
        </p:nvSpPr>
        <p:spPr/>
        <p:txBody>
          <a:bodyPr/>
          <a:lstStyle/>
          <a:p>
            <a:fld id="{6D1356D5-A537-4BAB-BFC5-F302A101A0B2}"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Zwaigenbaum,</a:t>
            </a:r>
            <a:r>
              <a:rPr lang="en-US" baseline="0" dirty="0"/>
              <a:t> L. et al. (2015). Early Intervention for Children with Autism Spectrum Disorder Under 3 Years of Age: Recommendations for Practice and Research. </a:t>
            </a:r>
            <a:r>
              <a:rPr lang="en-US" dirty="0"/>
              <a:t>Pediatrics October 2015, 136 (Supplement 1) S60-S81; DOI: https://doi.org/10.1542/peds.2014-3667E </a:t>
            </a:r>
          </a:p>
          <a:p>
            <a:endParaRPr lang="en-US" dirty="0"/>
          </a:p>
          <a:p>
            <a:endParaRPr lang="en-US" dirty="0"/>
          </a:p>
        </p:txBody>
      </p:sp>
      <p:sp>
        <p:nvSpPr>
          <p:cNvPr id="4" name="Slide Number Placeholder 3"/>
          <p:cNvSpPr>
            <a:spLocks noGrp="1"/>
          </p:cNvSpPr>
          <p:nvPr>
            <p:ph type="sldNum" sz="quarter" idx="10"/>
          </p:nvPr>
        </p:nvSpPr>
        <p:spPr/>
        <p:txBody>
          <a:bodyPr/>
          <a:lstStyle/>
          <a:p>
            <a:fld id="{361CFD5B-AADA-6047-8C65-1D90AF722B0A}" type="slidenum">
              <a:rPr lang="en-US" smtClean="0"/>
              <a:pPr/>
              <a:t>10</a:t>
            </a:fld>
            <a:endParaRPr lang="en-US" dirty="0"/>
          </a:p>
        </p:txBody>
      </p:sp>
    </p:spTree>
    <p:extLst>
      <p:ext uri="{BB962C8B-B14F-4D97-AF65-F5344CB8AC3E}">
        <p14:creationId xmlns:p14="http://schemas.microsoft.com/office/powerpoint/2010/main" val="19546612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61CFD5B-AADA-6047-8C65-1D90AF722B0A}"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15999415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61CFD5B-AADA-6047-8C65-1D90AF722B0A}"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23276984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a:ln/>
        </p:spPr>
        <p:txBody>
          <a:bodyPr/>
          <a:lstStyle/>
          <a:p>
            <a:r>
              <a:rPr lang="en-US" dirty="0"/>
              <a:t>[add picture]</a:t>
            </a:r>
          </a:p>
        </p:txBody>
      </p:sp>
      <p:sp>
        <p:nvSpPr>
          <p:cNvPr id="119812" name="Slide Number Placeholder 3"/>
          <p:cNvSpPr>
            <a:spLocks noGrp="1"/>
          </p:cNvSpPr>
          <p:nvPr>
            <p:ph type="sldNum" sz="quarter" idx="5"/>
          </p:nvPr>
        </p:nvSpPr>
        <p:spPr>
          <a:noFill/>
        </p:spPr>
        <p:txBody>
          <a:bodyPr/>
          <a:lstStyle/>
          <a:p>
            <a:fld id="{467F3F81-72EE-0A4C-92F7-5D79A894F024}" type="slidenum">
              <a:rPr lang="en-US"/>
              <a:pPr/>
              <a:t>13</a:t>
            </a:fld>
            <a:endParaRPr lang="en-US" dirty="0"/>
          </a:p>
        </p:txBody>
      </p:sp>
    </p:spTree>
    <p:extLst>
      <p:ext uri="{BB962C8B-B14F-4D97-AF65-F5344CB8AC3E}">
        <p14:creationId xmlns:p14="http://schemas.microsoft.com/office/powerpoint/2010/main" val="33344919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Starting with something positive …</a:t>
            </a:r>
          </a:p>
          <a:p>
            <a:pPr marL="628650" lvl="1" indent="-171450">
              <a:buFont typeface="Arial" panose="020B0604020202020204" pitchFamily="34" charset="0"/>
              <a:buChar char="•"/>
            </a:pPr>
            <a:r>
              <a:rPr lang="en-US" dirty="0"/>
              <a:t>Helps to build your connection with the parent.</a:t>
            </a:r>
          </a:p>
          <a:p>
            <a:pPr marL="628650" lvl="1" indent="-171450">
              <a:buFont typeface="Arial" panose="020B0604020202020204" pitchFamily="34" charset="0"/>
              <a:buChar char="•"/>
            </a:pPr>
            <a:r>
              <a:rPr lang="en-US" dirty="0"/>
              <a:t>Help them see that you notice the strengths and are not only focused on problems. </a:t>
            </a:r>
          </a:p>
          <a:p>
            <a:pPr marL="628650" lvl="1" indent="-171450">
              <a:buFont typeface="Arial" panose="020B0604020202020204" pitchFamily="34" charset="0"/>
              <a:buChar char="•"/>
            </a:pPr>
            <a:r>
              <a:rPr lang="en-US" dirty="0"/>
              <a:t>Help them listen to all that you have to say.</a:t>
            </a:r>
          </a:p>
          <a:p>
            <a:pPr marL="171450" indent="-171450">
              <a:buFont typeface="Arial" panose="020B0604020202020204" pitchFamily="34" charset="0"/>
              <a:buChar char="•"/>
            </a:pPr>
            <a:r>
              <a:rPr lang="en-US" dirty="0"/>
              <a:t>If you can identify a strength that also comments on the parent-child relationship, that has the added benefit of helping to strengthen that relationship.</a:t>
            </a:r>
          </a:p>
        </p:txBody>
      </p:sp>
      <p:sp>
        <p:nvSpPr>
          <p:cNvPr id="4" name="Slide Number Placeholder 3"/>
          <p:cNvSpPr>
            <a:spLocks noGrp="1"/>
          </p:cNvSpPr>
          <p:nvPr>
            <p:ph type="sldNum" sz="quarter" idx="10"/>
          </p:nvPr>
        </p:nvSpPr>
        <p:spPr/>
        <p:txBody>
          <a:bodyPr/>
          <a:lstStyle/>
          <a:p>
            <a:fld id="{6D1356D5-A537-4BAB-BFC5-F302A101A0B2}" type="slidenum">
              <a:rPr lang="en-US" smtClean="0"/>
              <a:pPr/>
              <a:t>14</a:t>
            </a:fld>
            <a:endParaRPr lang="en-US" dirty="0"/>
          </a:p>
        </p:txBody>
      </p:sp>
    </p:spTree>
    <p:extLst>
      <p:ext uri="{BB962C8B-B14F-4D97-AF65-F5344CB8AC3E}">
        <p14:creationId xmlns:p14="http://schemas.microsoft.com/office/powerpoint/2010/main" val="25420673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ln/>
        </p:spPr>
      </p:sp>
      <p:sp>
        <p:nvSpPr>
          <p:cNvPr id="121859" name="Notes Placeholder 2"/>
          <p:cNvSpPr>
            <a:spLocks noGrp="1"/>
          </p:cNvSpPr>
          <p:nvPr>
            <p:ph type="body" idx="1"/>
          </p:nvPr>
        </p:nvSpPr>
        <p:spPr>
          <a:noFill/>
          <a:ln/>
        </p:spPr>
        <p:txBody>
          <a:bodyPr/>
          <a:lstStyle/>
          <a:p>
            <a:endParaRPr lang="en-US" dirty="0"/>
          </a:p>
        </p:txBody>
      </p:sp>
      <p:sp>
        <p:nvSpPr>
          <p:cNvPr id="121860" name="Slide Number Placeholder 3"/>
          <p:cNvSpPr>
            <a:spLocks noGrp="1"/>
          </p:cNvSpPr>
          <p:nvPr>
            <p:ph type="sldNum" sz="quarter" idx="5"/>
          </p:nvPr>
        </p:nvSpPr>
        <p:spPr>
          <a:noFill/>
        </p:spPr>
        <p:txBody>
          <a:bodyPr/>
          <a:lstStyle/>
          <a:p>
            <a:fld id="{D4E33172-CA98-AF4E-95A0-85F929F58CDC}" type="slidenum">
              <a:rPr lang="en-US"/>
              <a:pPr/>
              <a:t>15</a:t>
            </a:fld>
            <a:endParaRPr lang="en-US" dirty="0"/>
          </a:p>
        </p:txBody>
      </p:sp>
    </p:spTree>
    <p:extLst>
      <p:ext uri="{BB962C8B-B14F-4D97-AF65-F5344CB8AC3E}">
        <p14:creationId xmlns:p14="http://schemas.microsoft.com/office/powerpoint/2010/main" val="5433894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suggestions help parents to hear the information and gives them an opportunity to process what you are saying and integrate it with what they already know about their child.</a:t>
            </a:r>
          </a:p>
          <a:p>
            <a:endParaRPr lang="en-US" dirty="0"/>
          </a:p>
        </p:txBody>
      </p:sp>
      <p:sp>
        <p:nvSpPr>
          <p:cNvPr id="4" name="Slide Number Placeholder 3"/>
          <p:cNvSpPr>
            <a:spLocks noGrp="1"/>
          </p:cNvSpPr>
          <p:nvPr>
            <p:ph type="sldNum" sz="quarter" idx="10"/>
          </p:nvPr>
        </p:nvSpPr>
        <p:spPr/>
        <p:txBody>
          <a:bodyPr/>
          <a:lstStyle/>
          <a:p>
            <a:fld id="{6D1356D5-A537-4BAB-BFC5-F302A101A0B2}" type="slidenum">
              <a:rPr lang="en-US" smtClean="0"/>
              <a:pPr/>
              <a:t>16</a:t>
            </a:fld>
            <a:endParaRPr lang="en-US" dirty="0"/>
          </a:p>
        </p:txBody>
      </p:sp>
    </p:spTree>
    <p:extLst>
      <p:ext uri="{BB962C8B-B14F-4D97-AF65-F5344CB8AC3E}">
        <p14:creationId xmlns:p14="http://schemas.microsoft.com/office/powerpoint/2010/main" val="25408893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ln/>
        </p:spPr>
      </p:sp>
      <p:sp>
        <p:nvSpPr>
          <p:cNvPr id="125955" name="Notes Placeholder 2"/>
          <p:cNvSpPr>
            <a:spLocks noGrp="1"/>
          </p:cNvSpPr>
          <p:nvPr>
            <p:ph type="body" idx="1"/>
          </p:nvPr>
        </p:nvSpPr>
        <p:spPr>
          <a:noFill/>
          <a:ln/>
        </p:spPr>
        <p:txBody>
          <a:bodyPr/>
          <a:lstStyle/>
          <a:p>
            <a:r>
              <a:rPr lang="en-US" dirty="0"/>
              <a:t>There is another training that provides information about referral resources for common developmental needs in early childhood.  </a:t>
            </a:r>
          </a:p>
        </p:txBody>
      </p:sp>
      <p:sp>
        <p:nvSpPr>
          <p:cNvPr id="125956" name="Slide Number Placeholder 3"/>
          <p:cNvSpPr>
            <a:spLocks noGrp="1"/>
          </p:cNvSpPr>
          <p:nvPr>
            <p:ph type="sldNum" sz="quarter" idx="5"/>
          </p:nvPr>
        </p:nvSpPr>
        <p:spPr>
          <a:noFill/>
        </p:spPr>
        <p:txBody>
          <a:bodyPr/>
          <a:lstStyle/>
          <a:p>
            <a:fld id="{534381B1-2654-4E45-9865-364889C149E6}" type="slidenum">
              <a:rPr lang="en-US"/>
              <a:pPr/>
              <a:t>17</a:t>
            </a:fld>
            <a:endParaRPr lang="en-US" dirty="0"/>
          </a:p>
        </p:txBody>
      </p:sp>
    </p:spTree>
    <p:extLst>
      <p:ext uri="{BB962C8B-B14F-4D97-AF65-F5344CB8AC3E}">
        <p14:creationId xmlns:p14="http://schemas.microsoft.com/office/powerpoint/2010/main" val="24030136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can be helpful to ask parents why they think the child has a delay. </a:t>
            </a:r>
          </a:p>
          <a:p>
            <a:pPr marL="171450" indent="-171450">
              <a:buFont typeface="Arial" panose="020B0604020202020204" pitchFamily="34" charset="0"/>
              <a:buChar char="•"/>
            </a:pPr>
            <a:r>
              <a:rPr lang="en-US" dirty="0"/>
              <a:t>For example, a parent might refer to </a:t>
            </a:r>
            <a:r>
              <a:rPr lang="en-US" i="1" dirty="0"/>
              <a:t>Me echaron mal de ojo</a:t>
            </a:r>
            <a:r>
              <a:rPr lang="en-US" dirty="0"/>
              <a:t> — the “evil eye.”</a:t>
            </a:r>
          </a:p>
          <a:p>
            <a:pPr marL="171450" indent="-171450">
              <a:buFont typeface="Arial" panose="020B0604020202020204" pitchFamily="34" charset="0"/>
              <a:buChar char="•"/>
            </a:pPr>
            <a:r>
              <a:rPr lang="en-US" dirty="0"/>
              <a:t>Another parent might think that something they have done (or not done) caused their child to have delays.</a:t>
            </a:r>
          </a:p>
          <a:p>
            <a:pPr marL="171450" indent="-171450">
              <a:buFont typeface="Arial" panose="020B0604020202020204" pitchFamily="34" charset="0"/>
              <a:buChar char="•"/>
            </a:pPr>
            <a:r>
              <a:rPr lang="en-US" dirty="0"/>
              <a:t>Other parents might dismiss concerns, indicating that they have a family member that “grew out of” a similar delay.</a:t>
            </a:r>
          </a:p>
        </p:txBody>
      </p:sp>
      <p:sp>
        <p:nvSpPr>
          <p:cNvPr id="4" name="Slide Number Placeholder 3"/>
          <p:cNvSpPr>
            <a:spLocks noGrp="1"/>
          </p:cNvSpPr>
          <p:nvPr>
            <p:ph type="sldNum" sz="quarter" idx="10"/>
          </p:nvPr>
        </p:nvSpPr>
        <p:spPr/>
        <p:txBody>
          <a:bodyPr/>
          <a:lstStyle/>
          <a:p>
            <a:fld id="{6D1356D5-A537-4BAB-BFC5-F302A101A0B2}" type="slidenum">
              <a:rPr lang="en-US" smtClean="0"/>
              <a:pPr/>
              <a:t>18</a:t>
            </a:fld>
            <a:endParaRPr lang="en-US" dirty="0"/>
          </a:p>
        </p:txBody>
      </p:sp>
    </p:spTree>
    <p:extLst>
      <p:ext uri="{BB962C8B-B14F-4D97-AF65-F5344CB8AC3E}">
        <p14:creationId xmlns:p14="http://schemas.microsoft.com/office/powerpoint/2010/main" val="31442968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p:cNvSpPr>
          <p:nvPr>
            <p:ph type="sldImg"/>
          </p:nvPr>
        </p:nvSpPr>
        <p:spPr>
          <a:ln/>
        </p:spPr>
      </p:sp>
      <p:sp>
        <p:nvSpPr>
          <p:cNvPr id="130051" name="Notes Placeholder 2"/>
          <p:cNvSpPr>
            <a:spLocks noGrp="1"/>
          </p:cNvSpPr>
          <p:nvPr>
            <p:ph type="body" idx="1"/>
          </p:nvPr>
        </p:nvSpPr>
        <p:spPr>
          <a:noFill/>
          <a:ln/>
        </p:spPr>
        <p:txBody>
          <a:bodyPr/>
          <a:lstStyle/>
          <a:p>
            <a:pPr marL="171450" indent="-171450">
              <a:buFont typeface="Arial" panose="020B0604020202020204" pitchFamily="34" charset="0"/>
              <a:buChar char="•"/>
            </a:pPr>
            <a:r>
              <a:rPr lang="en-US" dirty="0"/>
              <a:t>Culture is often described as the combination of a body of knowledge, a body of belief and a body of behavior. It involves a number of elements, including personal identification, language, thoughts, communications, actions, customs, beliefs, values, and institutions that are often specific to ethnic, racial, religious, geographic, or social groups.</a:t>
            </a:r>
            <a:r>
              <a:rPr lang="en-US" baseline="0" dirty="0"/>
              <a:t> </a:t>
            </a:r>
          </a:p>
          <a:p>
            <a:pPr marL="171450" indent="-171450">
              <a:buFont typeface="Arial" panose="020B0604020202020204" pitchFamily="34" charset="0"/>
              <a:buChar char="•"/>
            </a:pPr>
            <a:r>
              <a:rPr lang="en-US" dirty="0"/>
              <a:t>The concept of cultural competency has a positive effect on service</a:t>
            </a:r>
            <a:r>
              <a:rPr lang="en-US" baseline="0" dirty="0"/>
              <a:t> </a:t>
            </a:r>
            <a:r>
              <a:rPr lang="en-US" dirty="0"/>
              <a:t>delivery by enabling staff</a:t>
            </a:r>
            <a:r>
              <a:rPr lang="en-US" baseline="0" dirty="0"/>
              <a:t> members </a:t>
            </a:r>
            <a:r>
              <a:rPr lang="en-US" dirty="0"/>
              <a:t>to deliver services that are respectful of and responsive to the health beliefs, practices, and cultural and linguistic needs of diverse clients.</a:t>
            </a:r>
          </a:p>
        </p:txBody>
      </p:sp>
      <p:sp>
        <p:nvSpPr>
          <p:cNvPr id="130052" name="Slide Number Placeholder 3"/>
          <p:cNvSpPr>
            <a:spLocks noGrp="1"/>
          </p:cNvSpPr>
          <p:nvPr>
            <p:ph type="sldNum" sz="quarter" idx="5"/>
          </p:nvPr>
        </p:nvSpPr>
        <p:spPr>
          <a:noFill/>
        </p:spPr>
        <p:txBody>
          <a:bodyPr/>
          <a:lstStyle/>
          <a:p>
            <a:fld id="{8251CEC2-EC31-C946-B5E7-D21D4E5F0A18}" type="slidenum">
              <a:rPr lang="en-US" smtClean="0"/>
              <a:pPr/>
              <a:t>19</a:t>
            </a:fld>
            <a:endParaRPr lang="en-US" dirty="0"/>
          </a:p>
        </p:txBody>
      </p:sp>
    </p:spTree>
    <p:extLst>
      <p:ext uri="{BB962C8B-B14F-4D97-AF65-F5344CB8AC3E}">
        <p14:creationId xmlns:p14="http://schemas.microsoft.com/office/powerpoint/2010/main" val="1305999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1356D5-A537-4BAB-BFC5-F302A101A0B2}" type="slidenum">
              <a:rPr lang="en-US" smtClean="0"/>
              <a:pPr/>
              <a:t>2</a:t>
            </a:fld>
            <a:endParaRPr lang="en-US" dirty="0"/>
          </a:p>
        </p:txBody>
      </p:sp>
    </p:spTree>
    <p:extLst>
      <p:ext uri="{BB962C8B-B14F-4D97-AF65-F5344CB8AC3E}">
        <p14:creationId xmlns:p14="http://schemas.microsoft.com/office/powerpoint/2010/main" val="40361899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61CFD5B-AADA-6047-8C65-1D90AF722B0A}" type="slidenum">
              <a:rPr lang="en-US" smtClean="0"/>
              <a:pPr/>
              <a:t>20</a:t>
            </a:fld>
            <a:endParaRPr lang="en-US" dirty="0"/>
          </a:p>
        </p:txBody>
      </p:sp>
    </p:spTree>
    <p:extLst>
      <p:ext uri="{BB962C8B-B14F-4D97-AF65-F5344CB8AC3E}">
        <p14:creationId xmlns:p14="http://schemas.microsoft.com/office/powerpoint/2010/main" val="42517458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61CFD5B-AADA-6047-8C65-1D90AF722B0A}" type="slidenum">
              <a:rPr lang="en-US" smtClean="0"/>
              <a:pPr/>
              <a:t>21</a:t>
            </a:fld>
            <a:endParaRPr lang="en-US" dirty="0"/>
          </a:p>
        </p:txBody>
      </p:sp>
    </p:spTree>
    <p:extLst>
      <p:ext uri="{BB962C8B-B14F-4D97-AF65-F5344CB8AC3E}">
        <p14:creationId xmlns:p14="http://schemas.microsoft.com/office/powerpoint/2010/main" val="42558290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Shape 179"/>
          <p:cNvSpPr txBox="1">
            <a:spLocks noGrp="1"/>
          </p:cNvSpPr>
          <p:nvPr>
            <p:ph type="body" idx="1"/>
          </p:nvPr>
        </p:nvSpPr>
        <p:spPr>
          <a:xfrm>
            <a:off x="686422" y="4416510"/>
            <a:ext cx="5485157" cy="4183220"/>
          </a:xfrm>
          <a:prstGeom prst="rect">
            <a:avLst/>
          </a:prstGeom>
        </p:spPr>
        <p:txBody>
          <a:bodyPr lIns="91425" tIns="91425" rIns="91425" bIns="91425" anchor="ctr" anchorCtr="0">
            <a:noAutofit/>
          </a:bodyPr>
          <a:lstStyle/>
          <a:p>
            <a:pPr>
              <a:spcBef>
                <a:spcPts val="0"/>
              </a:spcBef>
              <a:buNone/>
            </a:pPr>
            <a:r>
              <a:rPr lang="en-US" dirty="0"/>
              <a:t>An area of cultural competence that comes up often in developmental screening contexts is the screening of bilingual children, or children whose primary language is not English.</a:t>
            </a:r>
            <a:endParaRPr dirty="0"/>
          </a:p>
        </p:txBody>
      </p:sp>
      <p:sp>
        <p:nvSpPr>
          <p:cNvPr id="180" name="Shape 180"/>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7258061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87" name="Shape 187"/>
          <p:cNvSpPr txBox="1">
            <a:spLocks noGrp="1"/>
          </p:cNvSpPr>
          <p:nvPr>
            <p:ph type="body" idx="1"/>
          </p:nvPr>
        </p:nvSpPr>
        <p:spPr>
          <a:xfrm>
            <a:off x="686422" y="4416510"/>
            <a:ext cx="5485157" cy="4183220"/>
          </a:xfrm>
          <a:prstGeom prst="rect">
            <a:avLst/>
          </a:prstGeom>
          <a:noFill/>
          <a:ln>
            <a:noFill/>
          </a:ln>
        </p:spPr>
        <p:txBody>
          <a:bodyPr lIns="92825" tIns="46400" rIns="92825" bIns="46400" anchor="t" anchorCtr="0">
            <a:noAutofit/>
          </a:bodyPr>
          <a:lstStyle/>
          <a:p>
            <a:pPr marL="0" marR="0" lvl="1" indent="0" algn="l" rtl="0">
              <a:spcBef>
                <a:spcPts val="0"/>
              </a:spcBef>
              <a:buSzPct val="25000"/>
              <a:buFont typeface="Arial" panose="020B0604020202020204" pitchFamily="34" charset="0"/>
              <a:buNone/>
            </a:pPr>
            <a:r>
              <a:rPr lang="en-US" sz="1800" b="0" i="0" u="none" strike="noStrike" cap="none" baseline="0" dirty="0">
                <a:latin typeface="Trebuchet MS"/>
                <a:ea typeface="Trebuchet MS"/>
                <a:cs typeface="Trebuchet MS"/>
                <a:sym typeface="Trebuchet MS"/>
              </a:rPr>
              <a:t>Bilingual development fosters: </a:t>
            </a:r>
          </a:p>
          <a:p>
            <a:pPr marL="285750" marR="0" lvl="1" indent="-285750" algn="l" rtl="0">
              <a:spcBef>
                <a:spcPts val="0"/>
              </a:spcBef>
              <a:buSzPct val="25000"/>
              <a:buFont typeface="Arial" panose="020B0604020202020204" pitchFamily="34" charset="0"/>
              <a:buChar char="•"/>
            </a:pPr>
            <a:r>
              <a:rPr lang="en-US" sz="1800" b="0" i="0" u="none" strike="noStrike" cap="none" baseline="0" dirty="0">
                <a:latin typeface="Trebuchet MS"/>
                <a:ea typeface="Trebuchet MS"/>
                <a:cs typeface="Trebuchet MS"/>
                <a:sym typeface="Trebuchet MS"/>
              </a:rPr>
              <a:t>Cognitive benefits: Increased creativity, better planning and problem solving, improved ability to attend to relevant information and ignore distractions</a:t>
            </a:r>
          </a:p>
          <a:p>
            <a:pPr marL="285750" marR="0" lvl="1" indent="-285750" algn="l" defTabSz="914400" rtl="0" eaLnBrk="1" fontAlgn="auto" latinLnBrk="0" hangingPunct="1">
              <a:lnSpc>
                <a:spcPct val="100000"/>
              </a:lnSpc>
              <a:spcBef>
                <a:spcPts val="0"/>
              </a:spcBef>
              <a:spcAft>
                <a:spcPts val="0"/>
              </a:spcAft>
              <a:buClrTx/>
              <a:buSzPct val="25000"/>
              <a:buFont typeface="Arial" panose="020B0604020202020204" pitchFamily="34" charset="0"/>
              <a:buChar char="•"/>
              <a:tabLst/>
              <a:defRPr/>
            </a:pPr>
            <a:r>
              <a:rPr lang="en-US" sz="1800" b="0" i="0" u="none" strike="noStrike" cap="none" baseline="0" dirty="0">
                <a:latin typeface="Trebuchet MS"/>
                <a:ea typeface="Trebuchet MS"/>
                <a:cs typeface="Trebuchet MS"/>
                <a:sym typeface="Trebuchet MS"/>
              </a:rPr>
              <a:t>Academic benefits: improved ability to learn words with similar meanings more readily than monolinguals; enhanced English language; and other academic skills</a:t>
            </a:r>
          </a:p>
          <a:p>
            <a:pPr marL="285750" marR="0" lvl="1" indent="-285750" algn="l" rtl="0">
              <a:spcBef>
                <a:spcPts val="0"/>
              </a:spcBef>
              <a:buSzPct val="25000"/>
              <a:buFont typeface="Arial" panose="020B0604020202020204" pitchFamily="34" charset="0"/>
              <a:buChar char="•"/>
            </a:pPr>
            <a:r>
              <a:rPr lang="en-US" sz="1800" b="0" i="0" u="none" strike="noStrike" cap="none" baseline="0" dirty="0">
                <a:latin typeface="Trebuchet MS"/>
                <a:ea typeface="Trebuchet MS"/>
                <a:cs typeface="Trebuchet MS"/>
                <a:sym typeface="Trebuchet MS"/>
              </a:rPr>
              <a:t>Personal benefits: Greater access to people, literature, travel, employment opportunities</a:t>
            </a:r>
          </a:p>
          <a:p>
            <a:pPr marL="285750" marR="0" lvl="1" indent="-285750" algn="l" defTabSz="914400" rtl="0" eaLnBrk="1" fontAlgn="auto" latinLnBrk="0" hangingPunct="1">
              <a:lnSpc>
                <a:spcPct val="100000"/>
              </a:lnSpc>
              <a:spcBef>
                <a:spcPts val="0"/>
              </a:spcBef>
              <a:spcAft>
                <a:spcPts val="0"/>
              </a:spcAft>
              <a:buClrTx/>
              <a:buSzPct val="25000"/>
              <a:buFont typeface="Arial" panose="020B0604020202020204" pitchFamily="34" charset="0"/>
              <a:buChar char="•"/>
              <a:tabLst/>
              <a:defRPr/>
            </a:pPr>
            <a:r>
              <a:rPr lang="en-US" sz="1800" b="0" i="0" u="none" strike="noStrike" cap="none" baseline="0" dirty="0">
                <a:latin typeface="Trebuchet MS"/>
                <a:ea typeface="Trebuchet MS"/>
                <a:cs typeface="Trebuchet MS"/>
                <a:sym typeface="Trebuchet MS"/>
              </a:rPr>
              <a:t>Societal benefits: Improved cultural understanding, improved ability to effectively serve communities.</a:t>
            </a:r>
          </a:p>
          <a:p>
            <a:pPr marL="0" marR="0" lvl="1" indent="0" algn="l" rtl="0">
              <a:spcBef>
                <a:spcPts val="0"/>
              </a:spcBef>
              <a:buFont typeface="Arial"/>
              <a:buNone/>
            </a:pPr>
            <a:endParaRPr sz="1800" b="0" i="0" u="none" strike="noStrike" cap="none" baseline="0" dirty="0">
              <a:latin typeface="Trebuchet MS"/>
              <a:ea typeface="Trebuchet MS"/>
              <a:cs typeface="Trebuchet MS"/>
              <a:sym typeface="Trebuchet MS"/>
            </a:endParaRPr>
          </a:p>
          <a:p>
            <a:pPr>
              <a:spcBef>
                <a:spcPts val="0"/>
              </a:spcBef>
              <a:buNone/>
            </a:pPr>
            <a:endParaRPr sz="1800" b="0" i="0" u="none" strike="noStrike" cap="none" baseline="0" dirty="0">
              <a:latin typeface="Trebuchet MS"/>
              <a:ea typeface="Trebuchet MS"/>
              <a:cs typeface="Trebuchet MS"/>
              <a:sym typeface="Trebuchet MS"/>
            </a:endParaRPr>
          </a:p>
        </p:txBody>
      </p:sp>
      <p:sp>
        <p:nvSpPr>
          <p:cNvPr id="188" name="Shape 188"/>
          <p:cNvSpPr txBox="1"/>
          <p:nvPr/>
        </p:nvSpPr>
        <p:spPr>
          <a:xfrm>
            <a:off x="3884027" y="8829823"/>
            <a:ext cx="2972421" cy="464978"/>
          </a:xfrm>
          <a:prstGeom prst="rect">
            <a:avLst/>
          </a:prstGeom>
          <a:noFill/>
          <a:ln>
            <a:noFill/>
          </a:ln>
        </p:spPr>
        <p:txBody>
          <a:bodyPr lIns="92825" tIns="46400" rIns="92825" bIns="46400" anchor="b" anchorCtr="0">
            <a:noAutofit/>
          </a:bodyPr>
          <a:lstStyle/>
          <a:p>
            <a:pPr marL="0" marR="0" lvl="0" indent="0" algn="r" rtl="0">
              <a:spcBef>
                <a:spcPts val="0"/>
              </a:spcBef>
              <a:buSzPct val="25000"/>
              <a:buFont typeface="Arial"/>
              <a:buNone/>
            </a:pPr>
            <a:r>
              <a:rPr lang="en-US" sz="1200" b="0" i="0" u="none" strike="noStrike" cap="none" baseline="0" dirty="0">
                <a:latin typeface="Arial"/>
              </a:rPr>
              <a:t>*</a:t>
            </a:r>
          </a:p>
        </p:txBody>
      </p:sp>
    </p:spTree>
    <p:extLst>
      <p:ext uri="{BB962C8B-B14F-4D97-AF65-F5344CB8AC3E}">
        <p14:creationId xmlns:p14="http://schemas.microsoft.com/office/powerpoint/2010/main" val="241927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Pearson, Fernandez, &amp; Oller (1993). Lexical development in bilingual infants and toddlers: Comparison to monolingual norms. </a:t>
            </a:r>
            <a:r>
              <a:rPr lang="en-US" i="1" dirty="0"/>
              <a:t>Language Learning, 43, </a:t>
            </a:r>
            <a:r>
              <a:rPr lang="en-US" dirty="0"/>
              <a:t>93-120.</a:t>
            </a:r>
          </a:p>
          <a:p>
            <a:endParaRPr lang="en-US" dirty="0"/>
          </a:p>
        </p:txBody>
      </p:sp>
      <p:sp>
        <p:nvSpPr>
          <p:cNvPr id="4" name="Slide Number Placeholder 3"/>
          <p:cNvSpPr>
            <a:spLocks noGrp="1"/>
          </p:cNvSpPr>
          <p:nvPr>
            <p:ph type="sldNum" sz="quarter" idx="5"/>
          </p:nvPr>
        </p:nvSpPr>
        <p:spPr/>
        <p:txBody>
          <a:bodyPr/>
          <a:lstStyle/>
          <a:p>
            <a:fld id="{6D1356D5-A537-4BAB-BFC5-F302A101A0B2}" type="slidenum">
              <a:rPr lang="en-US" smtClean="0"/>
              <a:pPr/>
              <a:t>26</a:t>
            </a:fld>
            <a:endParaRPr lang="en-US" dirty="0"/>
          </a:p>
        </p:txBody>
      </p:sp>
    </p:spTree>
    <p:extLst>
      <p:ext uri="{BB962C8B-B14F-4D97-AF65-F5344CB8AC3E}">
        <p14:creationId xmlns:p14="http://schemas.microsoft.com/office/powerpoint/2010/main" val="36752052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Children should not be reprimanded for code-switching.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Parents should not be discouraged from raising their child bilingually because the child is code-switching. This is not a sign of a language delay/impairment.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Code-switching is not a sign of confusion.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Children will use words they know, rather than not say anything at all.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Many adults who are fluently bilingual continue to code-switch.</a:t>
            </a:r>
          </a:p>
          <a:p>
            <a:endParaRPr lang="en-US" dirty="0"/>
          </a:p>
        </p:txBody>
      </p:sp>
      <p:sp>
        <p:nvSpPr>
          <p:cNvPr id="4" name="Slide Number Placeholder 3"/>
          <p:cNvSpPr>
            <a:spLocks noGrp="1"/>
          </p:cNvSpPr>
          <p:nvPr>
            <p:ph type="sldNum" sz="quarter" idx="5"/>
          </p:nvPr>
        </p:nvSpPr>
        <p:spPr/>
        <p:txBody>
          <a:bodyPr/>
          <a:lstStyle/>
          <a:p>
            <a:fld id="{6D1356D5-A537-4BAB-BFC5-F302A101A0B2}" type="slidenum">
              <a:rPr lang="en-US" smtClean="0"/>
              <a:pPr/>
              <a:t>28</a:t>
            </a:fld>
            <a:endParaRPr lang="en-US" dirty="0"/>
          </a:p>
        </p:txBody>
      </p:sp>
    </p:spTree>
    <p:extLst>
      <p:ext uri="{BB962C8B-B14F-4D97-AF65-F5344CB8AC3E}">
        <p14:creationId xmlns:p14="http://schemas.microsoft.com/office/powerpoint/2010/main" val="5234546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dirty="0">
                <a:latin typeface="Trebuchet MS" panose="020B0603020202020204" pitchFamily="34" charset="0"/>
                <a:ea typeface="ＭＳ Ｐゴシック" panose="020B0600070205080204" pitchFamily="34" charset="-128"/>
                <a:cs typeface="Trebuchet MS" panose="020B0603020202020204" pitchFamily="34" charset="0"/>
              </a:rPr>
              <a:t>Kay-Raining Bird et al. (2005). The language abilities of bilingual children with Down syndrome. </a:t>
            </a:r>
            <a:r>
              <a:rPr lang="en-US" altLang="en-US" sz="1200" i="1" dirty="0">
                <a:latin typeface="Trebuchet MS" panose="020B0603020202020204" pitchFamily="34" charset="0"/>
                <a:ea typeface="ＭＳ Ｐゴシック" panose="020B0600070205080204" pitchFamily="34" charset="-128"/>
                <a:cs typeface="Trebuchet MS" panose="020B0603020202020204" pitchFamily="34" charset="0"/>
              </a:rPr>
              <a:t>American Journal of Speech-Language Pathology, 14, </a:t>
            </a:r>
            <a:r>
              <a:rPr lang="en-US" altLang="en-US" sz="1200" dirty="0">
                <a:latin typeface="Trebuchet MS" panose="020B0603020202020204" pitchFamily="34" charset="0"/>
                <a:ea typeface="ＭＳ Ｐゴシック" panose="020B0600070205080204" pitchFamily="34" charset="-128"/>
                <a:cs typeface="Trebuchet MS" panose="020B0603020202020204" pitchFamily="34" charset="0"/>
              </a:rPr>
              <a:t>187-199.</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dirty="0">
                <a:latin typeface="Trebuchet MS" panose="020B0603020202020204" pitchFamily="34" charset="0"/>
                <a:ea typeface="ＭＳ Ｐゴシック" panose="020B0600070205080204" pitchFamily="34" charset="-128"/>
                <a:cs typeface="Trebuchet MS" panose="020B0603020202020204" pitchFamily="34" charset="0"/>
              </a:rPr>
              <a:t>Hambly, C. &amp; Fombonne, E. (2012). The impact of bilingual environments on language development in children with Autism Spectrum Disorders. </a:t>
            </a:r>
            <a:r>
              <a:rPr lang="en-US" altLang="en-US" sz="1200" i="1" dirty="0">
                <a:latin typeface="Trebuchet MS" pitchFamily="34" charset="0"/>
                <a:ea typeface="ＭＳ Ｐゴシック" pitchFamily="34" charset="-128"/>
                <a:cs typeface="Trebuchet MS" pitchFamily="34" charset="0"/>
              </a:rPr>
              <a:t>Journal of Autism and Developmental Disorders, 42, </a:t>
            </a:r>
            <a:r>
              <a:rPr lang="en-US" altLang="en-US" sz="1200" dirty="0">
                <a:latin typeface="Trebuchet MS" pitchFamily="34" charset="0"/>
                <a:ea typeface="ＭＳ Ｐゴシック" pitchFamily="34" charset="-128"/>
                <a:cs typeface="Trebuchet MS" pitchFamily="34" charset="0"/>
              </a:rPr>
              <a:t>1342-1352.</a:t>
            </a:r>
          </a:p>
          <a:p>
            <a:pPr marL="171450" indent="-171450">
              <a:buFont typeface="Arial" panose="020B0604020202020204" pitchFamily="34" charset="0"/>
              <a:buChar char="•"/>
            </a:pPr>
            <a:r>
              <a:rPr lang="en-US" altLang="en-US" sz="1200" dirty="0">
                <a:latin typeface="Trebuchet MS" pitchFamily="34" charset="0"/>
                <a:ea typeface="ＭＳ Ｐゴシック" pitchFamily="34" charset="-128"/>
                <a:cs typeface="Trebuchet MS" pitchFamily="34" charset="0"/>
              </a:rPr>
              <a:t>Research on specific language impairment by Paradis and colleagues (French-English bilingual children) and by Gutierrez-Clellen and colleagues (Spanish-English bilingual children).</a:t>
            </a:r>
            <a:endParaRPr lang="en-US" dirty="0"/>
          </a:p>
        </p:txBody>
      </p:sp>
      <p:sp>
        <p:nvSpPr>
          <p:cNvPr id="4" name="Slide Number Placeholder 3"/>
          <p:cNvSpPr>
            <a:spLocks noGrp="1"/>
          </p:cNvSpPr>
          <p:nvPr>
            <p:ph type="sldNum" sz="quarter" idx="5"/>
          </p:nvPr>
        </p:nvSpPr>
        <p:spPr/>
        <p:txBody>
          <a:bodyPr/>
          <a:lstStyle/>
          <a:p>
            <a:fld id="{6D1356D5-A537-4BAB-BFC5-F302A101A0B2}" type="slidenum">
              <a:rPr lang="en-US" smtClean="0"/>
              <a:pPr/>
              <a:t>30</a:t>
            </a:fld>
            <a:endParaRPr lang="en-US" dirty="0"/>
          </a:p>
        </p:txBody>
      </p:sp>
    </p:spTree>
    <p:extLst>
      <p:ext uri="{BB962C8B-B14F-4D97-AF65-F5344CB8AC3E}">
        <p14:creationId xmlns:p14="http://schemas.microsoft.com/office/powerpoint/2010/main" val="3886251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19" name="Shape 219"/>
          <p:cNvSpPr txBox="1">
            <a:spLocks noGrp="1"/>
          </p:cNvSpPr>
          <p:nvPr>
            <p:ph type="body" idx="1"/>
          </p:nvPr>
        </p:nvSpPr>
        <p:spPr>
          <a:xfrm>
            <a:off x="686422" y="4416510"/>
            <a:ext cx="5485157" cy="4183220"/>
          </a:xfrm>
          <a:prstGeom prst="rect">
            <a:avLst/>
          </a:prstGeom>
          <a:noFill/>
          <a:ln>
            <a:noFill/>
          </a:ln>
        </p:spPr>
        <p:txBody>
          <a:bodyPr lIns="92825" tIns="46400" rIns="92825" bIns="46400" anchor="t" anchorCtr="0">
            <a:noAutofit/>
          </a:bodyPr>
          <a:lstStyle/>
          <a:p>
            <a:pPr marL="285750" marR="0" lvl="0" indent="-285750" algn="l" rtl="0">
              <a:spcBef>
                <a:spcPts val="0"/>
              </a:spcBef>
              <a:buSzPct val="25000"/>
              <a:buFont typeface="Arial" panose="020B0604020202020204" pitchFamily="34" charset="0"/>
              <a:buChar char="•"/>
            </a:pPr>
            <a:r>
              <a:rPr lang="en-US" sz="1800" b="0" i="0" u="none" strike="noStrike" cap="none" baseline="0" dirty="0"/>
              <a:t>When parents are advised to stop speaking their native language to their child, this can cause problems in the parent-child relationship, and in the child’s communication development.</a:t>
            </a:r>
          </a:p>
          <a:p>
            <a:pPr marL="285750" marR="0" lvl="0" indent="-285750" algn="l" rtl="0">
              <a:spcBef>
                <a:spcPts val="0"/>
              </a:spcBef>
              <a:buSzPct val="25000"/>
              <a:buFont typeface="Arial" panose="020B0604020202020204" pitchFamily="34" charset="0"/>
              <a:buChar char="•"/>
            </a:pPr>
            <a:r>
              <a:rPr lang="en-US" sz="1800" b="0" i="0" u="none" strike="noStrike" cap="none" baseline="0" dirty="0"/>
              <a:t>Experts recommend that parents should speak the language that is most comfortable to them. That way, they use the greater variety in vocabulary, use correct grammar, and connect emotions with communication. </a:t>
            </a:r>
          </a:p>
          <a:p>
            <a:pPr marL="285750" marR="0" lvl="0" indent="-285750" algn="l" rtl="0">
              <a:spcBef>
                <a:spcPts val="0"/>
              </a:spcBef>
              <a:buSzPct val="25000"/>
              <a:buFont typeface="Arial" panose="020B0604020202020204" pitchFamily="34" charset="0"/>
              <a:buChar char="•"/>
            </a:pPr>
            <a:r>
              <a:rPr lang="en-US" sz="1800" b="0" i="0" u="none" strike="noStrike" cap="none" baseline="0" dirty="0"/>
              <a:t>Children who are exposed to good language models in their native language will more easily learn English when they start school.</a:t>
            </a:r>
          </a:p>
        </p:txBody>
      </p:sp>
      <p:sp>
        <p:nvSpPr>
          <p:cNvPr id="220" name="Shape 220"/>
          <p:cNvSpPr txBox="1"/>
          <p:nvPr/>
        </p:nvSpPr>
        <p:spPr>
          <a:xfrm>
            <a:off x="3884027" y="8829823"/>
            <a:ext cx="2972421" cy="464978"/>
          </a:xfrm>
          <a:prstGeom prst="rect">
            <a:avLst/>
          </a:prstGeom>
          <a:noFill/>
          <a:ln>
            <a:noFill/>
          </a:ln>
        </p:spPr>
        <p:txBody>
          <a:bodyPr lIns="92825" tIns="46400" rIns="92825" bIns="46400" anchor="b" anchorCtr="0">
            <a:noAutofit/>
          </a:bodyPr>
          <a:lstStyle/>
          <a:p>
            <a:pPr marL="0" marR="0" lvl="0" indent="0" algn="r" rtl="0">
              <a:spcBef>
                <a:spcPts val="0"/>
              </a:spcBef>
              <a:buSzPct val="25000"/>
              <a:buFont typeface="Arial"/>
              <a:buNone/>
            </a:pPr>
            <a:r>
              <a:rPr lang="en-US" sz="1200" b="0" i="0" u="none" strike="noStrike" cap="none" baseline="0" dirty="0">
                <a:latin typeface="Arial"/>
              </a:rPr>
              <a:t>*</a:t>
            </a:r>
          </a:p>
        </p:txBody>
      </p:sp>
    </p:spTree>
    <p:extLst>
      <p:ext uri="{BB962C8B-B14F-4D97-AF65-F5344CB8AC3E}">
        <p14:creationId xmlns:p14="http://schemas.microsoft.com/office/powerpoint/2010/main" val="19536231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1356D5-A537-4BAB-BFC5-F302A101A0B2}" type="slidenum">
              <a:rPr lang="en-US" smtClean="0"/>
              <a:pPr/>
              <a:t>32</a:t>
            </a:fld>
            <a:endParaRPr lang="en-US" dirty="0"/>
          </a:p>
        </p:txBody>
      </p:sp>
    </p:spTree>
    <p:extLst>
      <p:ext uri="{BB962C8B-B14F-4D97-AF65-F5344CB8AC3E}">
        <p14:creationId xmlns:p14="http://schemas.microsoft.com/office/powerpoint/2010/main" val="25936547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can be helpful to encourage participants to pair up and practice talking with families about screening results and making referrals. </a:t>
            </a:r>
          </a:p>
          <a:p>
            <a:endParaRPr lang="en-US" dirty="0"/>
          </a:p>
          <a:p>
            <a:r>
              <a:rPr lang="en-US" dirty="0"/>
              <a:t>The following slides have vignettes for practice.</a:t>
            </a:r>
          </a:p>
        </p:txBody>
      </p:sp>
      <p:sp>
        <p:nvSpPr>
          <p:cNvPr id="4" name="Slide Number Placeholder 3"/>
          <p:cNvSpPr>
            <a:spLocks noGrp="1"/>
          </p:cNvSpPr>
          <p:nvPr>
            <p:ph type="sldNum" sz="quarter" idx="5"/>
          </p:nvPr>
        </p:nvSpPr>
        <p:spPr/>
        <p:txBody>
          <a:bodyPr/>
          <a:lstStyle/>
          <a:p>
            <a:fld id="{6D1356D5-A537-4BAB-BFC5-F302A101A0B2}" type="slidenum">
              <a:rPr lang="en-US" smtClean="0"/>
              <a:pPr/>
              <a:t>33</a:t>
            </a:fld>
            <a:endParaRPr lang="en-US" dirty="0"/>
          </a:p>
        </p:txBody>
      </p:sp>
    </p:spTree>
    <p:extLst>
      <p:ext uri="{BB962C8B-B14F-4D97-AF65-F5344CB8AC3E}">
        <p14:creationId xmlns:p14="http://schemas.microsoft.com/office/powerpoint/2010/main" val="14838213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p:spPr>
        <p:txBody>
          <a:bodyPr/>
          <a:lstStyle/>
          <a:p>
            <a:r>
              <a:rPr lang="en-US" dirty="0"/>
              <a:t>Lead brief discussion to share efforts</a:t>
            </a:r>
            <a:r>
              <a:rPr lang="en-US" baseline="0" dirty="0"/>
              <a:t> </a:t>
            </a:r>
            <a:r>
              <a:rPr lang="en-US" dirty="0"/>
              <a:t>and acknowledge that staff</a:t>
            </a:r>
            <a:r>
              <a:rPr lang="en-US" baseline="0" dirty="0"/>
              <a:t> members </a:t>
            </a:r>
            <a:r>
              <a:rPr lang="en-US" dirty="0"/>
              <a:t>are already talking to parents about development</a:t>
            </a:r>
          </a:p>
        </p:txBody>
      </p:sp>
      <p:sp>
        <p:nvSpPr>
          <p:cNvPr id="113668" name="Slide Number Placeholder 3"/>
          <p:cNvSpPr>
            <a:spLocks noGrp="1"/>
          </p:cNvSpPr>
          <p:nvPr>
            <p:ph type="sldNum" sz="quarter" idx="5"/>
          </p:nvPr>
        </p:nvSpPr>
        <p:spPr>
          <a:noFill/>
        </p:spPr>
        <p:txBody>
          <a:bodyPr/>
          <a:lstStyle/>
          <a:p>
            <a:fld id="{355B7ED9-6C52-F74A-B4C6-9D071D250C94}" type="slidenum">
              <a:rPr lang="en-US"/>
              <a:pPr/>
              <a:t>3</a:t>
            </a:fld>
            <a:endParaRPr lang="en-US" dirty="0"/>
          </a:p>
        </p:txBody>
      </p:sp>
    </p:spTree>
    <p:extLst>
      <p:ext uri="{BB962C8B-B14F-4D97-AF65-F5344CB8AC3E}">
        <p14:creationId xmlns:p14="http://schemas.microsoft.com/office/powerpoint/2010/main" val="29738880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the practice, discuss as a large group.</a:t>
            </a:r>
            <a:r>
              <a:rPr lang="en-US" baseline="0" dirty="0"/>
              <a:t> </a:t>
            </a:r>
            <a:r>
              <a:rPr lang="en-US" dirty="0"/>
              <a:t>Some points to consider:</a:t>
            </a:r>
          </a:p>
          <a:p>
            <a:pPr marL="171450" indent="-171450">
              <a:buFontTx/>
              <a:buChar char="-"/>
            </a:pPr>
            <a:r>
              <a:rPr lang="en-US" dirty="0"/>
              <a:t>The screening should be presented as something that is given to all clients</a:t>
            </a:r>
            <a:r>
              <a:rPr lang="en-US" baseline="0" dirty="0"/>
              <a:t> at intake and every six months thereafter (as follow-up). </a:t>
            </a:r>
          </a:p>
          <a:p>
            <a:pPr marL="171450" indent="-171450">
              <a:buFontTx/>
              <a:buChar char="-"/>
            </a:pPr>
            <a:r>
              <a:rPr lang="en-US" dirty="0"/>
              <a:t>The screening is voluntary, and the parent does not have to complete it if they are not comfortable. An alternative would be to ask questions about each domain of development and discuss with the parent typical milestones for her age.</a:t>
            </a:r>
          </a:p>
          <a:p>
            <a:pPr marL="171450" indent="-171450">
              <a:buFontTx/>
              <a:buChar char="-"/>
            </a:pPr>
            <a:r>
              <a:rPr lang="en-US" dirty="0"/>
              <a:t>Martha’s mother is probably anxious about being judged, given her history. Try to identify a strength that you observe during the visit. If you can note a strength in the relationship between Martha and her mother, that would be especially helpful to point out.</a:t>
            </a:r>
          </a:p>
          <a:p>
            <a:pPr marL="171450" indent="-171450">
              <a:buFontTx/>
              <a:buChar char="-"/>
            </a:pPr>
            <a:r>
              <a:rPr lang="en-US" dirty="0"/>
              <a:t>Be alert for any signs of distress and be ready with referrals for additional support.</a:t>
            </a:r>
          </a:p>
        </p:txBody>
      </p:sp>
      <p:sp>
        <p:nvSpPr>
          <p:cNvPr id="4" name="Slide Number Placeholder 3"/>
          <p:cNvSpPr>
            <a:spLocks noGrp="1"/>
          </p:cNvSpPr>
          <p:nvPr>
            <p:ph type="sldNum" sz="quarter" idx="5"/>
          </p:nvPr>
        </p:nvSpPr>
        <p:spPr/>
        <p:txBody>
          <a:bodyPr/>
          <a:lstStyle/>
          <a:p>
            <a:fld id="{6D1356D5-A537-4BAB-BFC5-F302A101A0B2}" type="slidenum">
              <a:rPr lang="en-US" smtClean="0"/>
              <a:pPr/>
              <a:t>34</a:t>
            </a:fld>
            <a:endParaRPr lang="en-US" dirty="0"/>
          </a:p>
        </p:txBody>
      </p:sp>
    </p:spTree>
    <p:extLst>
      <p:ext uri="{BB962C8B-B14F-4D97-AF65-F5344CB8AC3E}">
        <p14:creationId xmlns:p14="http://schemas.microsoft.com/office/powerpoint/2010/main" val="2432202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Points to discuss in large group:</a:t>
            </a:r>
          </a:p>
          <a:p>
            <a:pPr marL="171450" indent="-171450">
              <a:buFontTx/>
              <a:buChar char="-"/>
            </a:pPr>
            <a:r>
              <a:rPr lang="en-US" dirty="0"/>
              <a:t>It can be difficult to stay calm and regulated when a parent becomes upset.</a:t>
            </a:r>
          </a:p>
          <a:p>
            <a:pPr marL="171450" indent="-171450">
              <a:buFontTx/>
              <a:buChar char="-"/>
            </a:pPr>
            <a:r>
              <a:rPr lang="en-US" dirty="0"/>
              <a:t>It is important to resist the urge to argue with a parent, but also resist the urge to back down and not share concerns.</a:t>
            </a:r>
          </a:p>
          <a:p>
            <a:pPr marL="171450" indent="-171450">
              <a:buFontTx/>
              <a:buChar char="-"/>
            </a:pPr>
            <a:r>
              <a:rPr lang="en-US" dirty="0"/>
              <a:t>When a parent is upset, slow down and shift to listening. Invite them to share their impressions of their child. Acknowledge that screening questionnaires are just one piece of information, and not a diagnosis.</a:t>
            </a:r>
          </a:p>
          <a:p>
            <a:pPr marL="171450" indent="-171450">
              <a:buFontTx/>
              <a:buChar char="-"/>
            </a:pPr>
            <a:r>
              <a:rPr lang="en-US" dirty="0"/>
              <a:t>Suggest that further assessment might help clear up what is going on.  </a:t>
            </a:r>
          </a:p>
          <a:p>
            <a:pPr marL="171450" indent="-171450">
              <a:buFontTx/>
              <a:buChar char="-"/>
            </a:pPr>
            <a:r>
              <a:rPr lang="en-US" dirty="0"/>
              <a:t>If the parent is not open to a referral, suggest a re-evaluation sooner than usual. Provide child development materials in the meantime, such as the Milestones Moments app, or the ASQ Activities sheets.</a:t>
            </a:r>
          </a:p>
        </p:txBody>
      </p:sp>
      <p:sp>
        <p:nvSpPr>
          <p:cNvPr id="4" name="Slide Number Placeholder 3"/>
          <p:cNvSpPr>
            <a:spLocks noGrp="1"/>
          </p:cNvSpPr>
          <p:nvPr>
            <p:ph type="sldNum" sz="quarter" idx="5"/>
          </p:nvPr>
        </p:nvSpPr>
        <p:spPr/>
        <p:txBody>
          <a:bodyPr/>
          <a:lstStyle/>
          <a:p>
            <a:fld id="{6D1356D5-A537-4BAB-BFC5-F302A101A0B2}" type="slidenum">
              <a:rPr lang="en-US" smtClean="0"/>
              <a:pPr/>
              <a:t>35</a:t>
            </a:fld>
            <a:endParaRPr lang="en-US" dirty="0"/>
          </a:p>
        </p:txBody>
      </p:sp>
    </p:spTree>
    <p:extLst>
      <p:ext uri="{BB962C8B-B14F-4D97-AF65-F5344CB8AC3E}">
        <p14:creationId xmlns:p14="http://schemas.microsoft.com/office/powerpoint/2010/main" val="28416559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Points to consider during discussion:</a:t>
            </a:r>
          </a:p>
          <a:p>
            <a:pPr marL="171450" indent="-171450">
              <a:buFontTx/>
              <a:buChar char="-"/>
            </a:pPr>
            <a:r>
              <a:rPr lang="en-US" dirty="0"/>
              <a:t>It is important to include a discussion with parent, in addition to formal screening scores, when determining next steps.</a:t>
            </a:r>
          </a:p>
          <a:p>
            <a:pPr marL="171450" indent="-171450">
              <a:buFontTx/>
              <a:buChar char="-"/>
            </a:pPr>
            <a:r>
              <a:rPr lang="en-US" dirty="0"/>
              <a:t>If a parent continues to be concerned, it is usually appropriate to make a referral. That way, additional assessment can be completed. </a:t>
            </a:r>
          </a:p>
          <a:p>
            <a:pPr marL="171450" indent="-171450">
              <a:buFontTx/>
              <a:buChar char="-"/>
            </a:pPr>
            <a:r>
              <a:rPr lang="en-US" dirty="0"/>
              <a:t>Also, sometimes there are concerns that are not well-covered by the screening instrument. In this case, a referral to behavioral health to address the tantrums can be helpful in also gathering more information about family dynamics, triggers for the difficulties, and parenting strategies, all of which could be helpful to the family.</a:t>
            </a:r>
          </a:p>
          <a:p>
            <a:pPr marL="171450" indent="-171450">
              <a:buFontTx/>
              <a:buChar char="-"/>
            </a:pPr>
            <a:r>
              <a:rPr lang="en-US" dirty="0"/>
              <a:t>It is rarely helpful to argue with families when there are differences of opinion. Rather, it is helpful to fully listen to and acknowledge parents’ concerns, share one’s own professional judgment, and discuss next steps that will help support parents while also gathering more information.</a:t>
            </a:r>
          </a:p>
        </p:txBody>
      </p:sp>
      <p:sp>
        <p:nvSpPr>
          <p:cNvPr id="4" name="Slide Number Placeholder 3"/>
          <p:cNvSpPr>
            <a:spLocks noGrp="1"/>
          </p:cNvSpPr>
          <p:nvPr>
            <p:ph type="sldNum" sz="quarter" idx="5"/>
          </p:nvPr>
        </p:nvSpPr>
        <p:spPr/>
        <p:txBody>
          <a:bodyPr/>
          <a:lstStyle/>
          <a:p>
            <a:fld id="{6D1356D5-A537-4BAB-BFC5-F302A101A0B2}" type="slidenum">
              <a:rPr lang="en-US" smtClean="0"/>
              <a:pPr/>
              <a:t>36</a:t>
            </a:fld>
            <a:endParaRPr lang="en-US" dirty="0"/>
          </a:p>
        </p:txBody>
      </p:sp>
    </p:spTree>
    <p:extLst>
      <p:ext uri="{BB962C8B-B14F-4D97-AF65-F5344CB8AC3E}">
        <p14:creationId xmlns:p14="http://schemas.microsoft.com/office/powerpoint/2010/main" val="37962755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Discuss barriers to discussing development.  </a:t>
            </a:r>
          </a:p>
        </p:txBody>
      </p:sp>
      <p:sp>
        <p:nvSpPr>
          <p:cNvPr id="4" name="Slide Number Placeholder 3"/>
          <p:cNvSpPr>
            <a:spLocks noGrp="1"/>
          </p:cNvSpPr>
          <p:nvPr>
            <p:ph type="sldNum" sz="quarter" idx="10"/>
          </p:nvPr>
        </p:nvSpPr>
        <p:spPr/>
        <p:txBody>
          <a:bodyPr/>
          <a:lstStyle/>
          <a:p>
            <a:fld id="{361CFD5B-AADA-6047-8C65-1D90AF722B0A}" type="slidenum">
              <a:rPr lang="en-US" smtClean="0"/>
              <a:pPr/>
              <a:t>4</a:t>
            </a:fld>
            <a:endParaRPr lang="en-US" dirty="0"/>
          </a:p>
        </p:txBody>
      </p:sp>
    </p:spTree>
    <p:extLst>
      <p:ext uri="{BB962C8B-B14F-4D97-AF65-F5344CB8AC3E}">
        <p14:creationId xmlns:p14="http://schemas.microsoft.com/office/powerpoint/2010/main" val="9993901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en-US" dirty="0"/>
              <a:t>Highlight concerns that were already identified.</a:t>
            </a:r>
          </a:p>
          <a:p>
            <a:pPr marL="171450" indent="-171450">
              <a:buFont typeface="Arial" panose="020B0604020202020204" pitchFamily="34" charset="0"/>
              <a:buChar char="•"/>
            </a:pPr>
            <a:r>
              <a:rPr lang="en-US" dirty="0"/>
              <a:t>Note additional ones that might not have come up but that we have heard from other staff</a:t>
            </a:r>
            <a:r>
              <a:rPr lang="en-US" baseline="0" dirty="0"/>
              <a:t> members</a:t>
            </a:r>
            <a:r>
              <a:rPr lang="en-US" dirty="0"/>
              <a:t>.</a:t>
            </a:r>
          </a:p>
        </p:txBody>
      </p:sp>
      <p:sp>
        <p:nvSpPr>
          <p:cNvPr id="4" name="Slide Number Placeholder 3"/>
          <p:cNvSpPr>
            <a:spLocks noGrp="1"/>
          </p:cNvSpPr>
          <p:nvPr>
            <p:ph type="sldNum" sz="quarter" idx="10"/>
          </p:nvPr>
        </p:nvSpPr>
        <p:spPr/>
        <p:txBody>
          <a:bodyPr/>
          <a:lstStyle/>
          <a:p>
            <a:fld id="{361CFD5B-AADA-6047-8C65-1D90AF722B0A}" type="slidenum">
              <a:rPr lang="en-US" smtClean="0"/>
              <a:pPr/>
              <a:t>5</a:t>
            </a:fld>
            <a:endParaRPr lang="en-US" dirty="0"/>
          </a:p>
        </p:txBody>
      </p:sp>
    </p:spTree>
    <p:extLst>
      <p:ext uri="{BB962C8B-B14F-4D97-AF65-F5344CB8AC3E}">
        <p14:creationId xmlns:p14="http://schemas.microsoft.com/office/powerpoint/2010/main" val="13041873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Elicit positive perspectives of staff</a:t>
            </a:r>
            <a:r>
              <a:rPr lang="en-US" baseline="0" dirty="0"/>
              <a:t> members</a:t>
            </a:r>
            <a:r>
              <a:rPr lang="en-US" dirty="0"/>
              <a:t>.  </a:t>
            </a:r>
          </a:p>
        </p:txBody>
      </p:sp>
      <p:sp>
        <p:nvSpPr>
          <p:cNvPr id="4" name="Slide Number Placeholder 3"/>
          <p:cNvSpPr>
            <a:spLocks noGrp="1"/>
          </p:cNvSpPr>
          <p:nvPr>
            <p:ph type="sldNum" sz="quarter" idx="10"/>
          </p:nvPr>
        </p:nvSpPr>
        <p:spPr/>
        <p:txBody>
          <a:bodyPr/>
          <a:lstStyle/>
          <a:p>
            <a:fld id="{361CFD5B-AADA-6047-8C65-1D90AF722B0A}" type="slidenum">
              <a:rPr lang="en-US" smtClean="0"/>
              <a:pPr/>
              <a:t>6</a:t>
            </a:fld>
            <a:endParaRPr lang="en-US" dirty="0"/>
          </a:p>
        </p:txBody>
      </p:sp>
    </p:spTree>
    <p:extLst>
      <p:ext uri="{BB962C8B-B14F-4D97-AF65-F5344CB8AC3E}">
        <p14:creationId xmlns:p14="http://schemas.microsoft.com/office/powerpoint/2010/main" val="3809559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1356D5-A537-4BAB-BFC5-F302A101A0B2}" type="slidenum">
              <a:rPr lang="en-US" smtClean="0"/>
              <a:pPr/>
              <a:t>7</a:t>
            </a:fld>
            <a:endParaRPr lang="en-US" dirty="0"/>
          </a:p>
        </p:txBody>
      </p:sp>
    </p:spTree>
    <p:extLst>
      <p:ext uri="{BB962C8B-B14F-4D97-AF65-F5344CB8AC3E}">
        <p14:creationId xmlns:p14="http://schemas.microsoft.com/office/powerpoint/2010/main" val="3179186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Examples re: shifting parental expectations and attributions:   </a:t>
            </a:r>
          </a:p>
          <a:p>
            <a:pPr marL="171450" indent="-171450">
              <a:buFont typeface="Arial" panose="020B0604020202020204" pitchFamily="34" charset="0"/>
              <a:buChar char="•"/>
            </a:pPr>
            <a:r>
              <a:rPr lang="en-US" dirty="0"/>
              <a:t>Parents may be expecting age-appropriate skills when their child is delayed — not realizing that their child is trying, but unable to meet the parents’ expectations. </a:t>
            </a:r>
          </a:p>
          <a:p>
            <a:pPr marL="171450" indent="-171450">
              <a:buFont typeface="Arial" panose="020B0604020202020204" pitchFamily="34" charset="0"/>
              <a:buChar char="•"/>
            </a:pPr>
            <a:r>
              <a:rPr lang="en-US" dirty="0"/>
              <a:t>Parents may think it is their fault that their child is not developing at the level of their peers. Screening provides an opportunity to talk about the reasons for delays, help parents take action, and alleviate self-blame.</a:t>
            </a:r>
          </a:p>
        </p:txBody>
      </p:sp>
      <p:sp>
        <p:nvSpPr>
          <p:cNvPr id="4" name="Slide Number Placeholder 3"/>
          <p:cNvSpPr>
            <a:spLocks noGrp="1"/>
          </p:cNvSpPr>
          <p:nvPr>
            <p:ph type="sldNum" sz="quarter" idx="10"/>
          </p:nvPr>
        </p:nvSpPr>
        <p:spPr/>
        <p:txBody>
          <a:bodyPr/>
          <a:lstStyle/>
          <a:p>
            <a:fld id="{6D1356D5-A537-4BAB-BFC5-F302A101A0B2}" type="slidenum">
              <a:rPr lang="en-US" smtClean="0"/>
              <a:pPr/>
              <a:t>8</a:t>
            </a:fld>
            <a:endParaRPr lang="en-US" dirty="0"/>
          </a:p>
        </p:txBody>
      </p:sp>
    </p:spTree>
    <p:extLst>
      <p:ext uri="{BB962C8B-B14F-4D97-AF65-F5344CB8AC3E}">
        <p14:creationId xmlns:p14="http://schemas.microsoft.com/office/powerpoint/2010/main" val="37001307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Sometimes staff</a:t>
            </a:r>
            <a:r>
              <a:rPr lang="en-US" baseline="0" dirty="0"/>
              <a:t> members</a:t>
            </a:r>
            <a:r>
              <a:rPr lang="en-US" dirty="0"/>
              <a:t> who have a lot of experience feel they don’t need to do standardized screening, because they already know how to recognize delays.  However, research indicates that even experienced staff</a:t>
            </a:r>
            <a:r>
              <a:rPr lang="en-US" baseline="0" dirty="0"/>
              <a:t> members </a:t>
            </a:r>
            <a:r>
              <a:rPr lang="en-US" dirty="0"/>
              <a:t>can miss children with subtle delays.  The advantage of standardized screening is it includes information from many contexts in a child’s life and across domains that may not be evident.  Also, even when the staff</a:t>
            </a:r>
            <a:r>
              <a:rPr lang="en-US" baseline="0" dirty="0"/>
              <a:t> member </a:t>
            </a:r>
            <a:r>
              <a:rPr lang="en-US" dirty="0"/>
              <a:t>already recognized the delay, the screening tool can provide a way to discuss it with the parent and get buy-in. </a:t>
            </a:r>
          </a:p>
        </p:txBody>
      </p:sp>
      <p:sp>
        <p:nvSpPr>
          <p:cNvPr id="4" name="Slide Number Placeholder 3"/>
          <p:cNvSpPr>
            <a:spLocks noGrp="1"/>
          </p:cNvSpPr>
          <p:nvPr>
            <p:ph type="sldNum" sz="quarter" idx="10"/>
          </p:nvPr>
        </p:nvSpPr>
        <p:spPr/>
        <p:txBody>
          <a:bodyPr/>
          <a:lstStyle/>
          <a:p>
            <a:fld id="{6D1356D5-A537-4BAB-BFC5-F302A101A0B2}" type="slidenum">
              <a:rPr lang="en-US" smtClean="0"/>
              <a:pPr/>
              <a:t>9</a:t>
            </a:fld>
            <a:endParaRPr lang="en-US" dirty="0"/>
          </a:p>
        </p:txBody>
      </p:sp>
    </p:spTree>
    <p:extLst>
      <p:ext uri="{BB962C8B-B14F-4D97-AF65-F5344CB8AC3E}">
        <p14:creationId xmlns:p14="http://schemas.microsoft.com/office/powerpoint/2010/main" val="23463427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0"/>
            <a:ext cx="5638800" cy="5780905"/>
          </a:xfrm>
          <a:prstGeom prst="rect">
            <a:avLst/>
          </a:prstGeom>
          <a:solidFill>
            <a:srgbClr val="D0592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8" name="Rectangle 7"/>
          <p:cNvSpPr/>
          <p:nvPr userDrawn="1"/>
        </p:nvSpPr>
        <p:spPr>
          <a:xfrm>
            <a:off x="1" y="5877013"/>
            <a:ext cx="3886200" cy="980987"/>
          </a:xfrm>
          <a:prstGeom prst="rect">
            <a:avLst/>
          </a:prstGeom>
          <a:solidFill>
            <a:srgbClr val="D0592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grpSp>
        <p:nvGrpSpPr>
          <p:cNvPr id="17" name="Group 16"/>
          <p:cNvGrpSpPr/>
          <p:nvPr userDrawn="1"/>
        </p:nvGrpSpPr>
        <p:grpSpPr>
          <a:xfrm>
            <a:off x="123998" y="6188817"/>
            <a:ext cx="516009" cy="514407"/>
            <a:chOff x="76200" y="6199660"/>
            <a:chExt cx="516009" cy="514407"/>
          </a:xfrm>
        </p:grpSpPr>
        <p:sp>
          <p:nvSpPr>
            <p:cNvPr id="10" name="Rectangle 9"/>
            <p:cNvSpPr/>
            <p:nvPr userDrawn="1"/>
          </p:nvSpPr>
          <p:spPr>
            <a:xfrm>
              <a:off x="76200" y="6199660"/>
              <a:ext cx="237067" cy="237067"/>
            </a:xfrm>
            <a:prstGeom prst="rect">
              <a:avLst/>
            </a:prstGeom>
            <a:solidFill>
              <a:srgbClr val="E4A37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11" name="Rectangle 10"/>
            <p:cNvSpPr/>
            <p:nvPr userDrawn="1"/>
          </p:nvSpPr>
          <p:spPr>
            <a:xfrm>
              <a:off x="76200" y="6477000"/>
              <a:ext cx="237067" cy="237067"/>
            </a:xfrm>
            <a:prstGeom prst="rect">
              <a:avLst/>
            </a:prstGeom>
            <a:solidFill>
              <a:srgbClr val="0C8A7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12" name="Rectangle 11"/>
            <p:cNvSpPr/>
            <p:nvPr userDrawn="1"/>
          </p:nvSpPr>
          <p:spPr>
            <a:xfrm>
              <a:off x="355142" y="6477000"/>
              <a:ext cx="237067" cy="237067"/>
            </a:xfrm>
            <a:prstGeom prst="rect">
              <a:avLst/>
            </a:prstGeom>
            <a:solidFill>
              <a:srgbClr val="78B0D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grpSp>
      <p:sp>
        <p:nvSpPr>
          <p:cNvPr id="13" name="Rectangle 12"/>
          <p:cNvSpPr/>
          <p:nvPr userDrawn="1"/>
        </p:nvSpPr>
        <p:spPr>
          <a:xfrm>
            <a:off x="712572" y="6181636"/>
            <a:ext cx="3097428" cy="600164"/>
          </a:xfrm>
          <a:prstGeom prst="rect">
            <a:avLst/>
          </a:prstGeom>
          <a:noFill/>
        </p:spPr>
        <p:txBody>
          <a:bodyPr wrap="square">
            <a:spAutoFit/>
          </a:bodyPr>
          <a:lstStyle/>
          <a:p>
            <a:pPr algn="l">
              <a:lnSpc>
                <a:spcPct val="100000"/>
              </a:lnSpc>
            </a:pPr>
            <a:r>
              <a:rPr lang="en-US" sz="1100" b="1" i="0" kern="1200" dirty="0">
                <a:solidFill>
                  <a:srgbClr val="E4A37F"/>
                </a:solidFill>
                <a:latin typeface="Arial"/>
                <a:ea typeface="+mn-ea"/>
                <a:cs typeface="Arial"/>
              </a:rPr>
              <a:t>EARLY SCREENING, BETTER OUTCOMES:</a:t>
            </a:r>
          </a:p>
          <a:p>
            <a:pPr rtl="0"/>
            <a:r>
              <a:rPr lang="en-US" sz="1100" b="1" i="0" u="none" strike="noStrike" kern="1200" baseline="0" dirty="0">
                <a:solidFill>
                  <a:srgbClr val="FFFFFF"/>
                </a:solidFill>
                <a:latin typeface="Arial"/>
                <a:ea typeface="+mn-ea"/>
                <a:cs typeface="Arial"/>
              </a:rPr>
              <a:t>Developmental Screening &amp; Referral Toolkit for Family Serving Agencies</a:t>
            </a:r>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l="5033" r="7440"/>
          <a:stretch/>
        </p:blipFill>
        <p:spPr>
          <a:xfrm flipH="1">
            <a:off x="5757332" y="-25255"/>
            <a:ext cx="3386667" cy="5803901"/>
          </a:xfrm>
          <a:prstGeom prst="rect">
            <a:avLst/>
          </a:prstGeom>
        </p:spPr>
      </p:pic>
      <p:grpSp>
        <p:nvGrpSpPr>
          <p:cNvPr id="26" name="Group 25"/>
          <p:cNvGrpSpPr/>
          <p:nvPr userDrawn="1"/>
        </p:nvGrpSpPr>
        <p:grpSpPr>
          <a:xfrm>
            <a:off x="3886200" y="5882278"/>
            <a:ext cx="5105400" cy="899522"/>
            <a:chOff x="3886200" y="5882278"/>
            <a:chExt cx="5105400" cy="899522"/>
          </a:xfrm>
        </p:grpSpPr>
        <p:pic>
          <p:nvPicPr>
            <p:cNvPr id="20" name="Picture 19" descr="F5LA_Logo_color-2014.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86200" y="5882278"/>
              <a:ext cx="1397958" cy="899522"/>
            </a:xfrm>
            <a:prstGeom prst="rect">
              <a:avLst/>
            </a:prstGeom>
          </p:spPr>
        </p:pic>
        <p:pic>
          <p:nvPicPr>
            <p:cNvPr id="21" name="Picture 20" descr="CHLA Butterfly Logo®_No Tagline.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318730" y="6108752"/>
              <a:ext cx="1174403" cy="474808"/>
            </a:xfrm>
            <a:prstGeom prst="rect">
              <a:avLst/>
            </a:prstGeom>
          </p:spPr>
        </p:pic>
        <p:pic>
          <p:nvPicPr>
            <p:cNvPr id="22" name="Picture 21" descr="Allies For Every Child Logo.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629400" y="6055945"/>
              <a:ext cx="1058426" cy="557593"/>
            </a:xfrm>
            <a:prstGeom prst="rect">
              <a:avLst/>
            </a:prstGeom>
          </p:spPr>
        </p:pic>
        <p:pic>
          <p:nvPicPr>
            <p:cNvPr id="23" name="Picture 22" descr="FoothillFamily_Logo_Vert_RGB.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808089" y="5940490"/>
              <a:ext cx="1183511" cy="652861"/>
            </a:xfrm>
            <a:prstGeom prst="rect">
              <a:avLst/>
            </a:prstGeom>
          </p:spPr>
        </p:pic>
      </p:grpSp>
    </p:spTree>
    <p:extLst>
      <p:ext uri="{BB962C8B-B14F-4D97-AF65-F5344CB8AC3E}">
        <p14:creationId xmlns:p14="http://schemas.microsoft.com/office/powerpoint/2010/main" val="2739520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158288D-0F9B-477E-A324-599CF105AD2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59D630B7-09B0-4F8C-A21D-F9DAA10F2B5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6803A4A-0A7D-4236-9A7B-C1D4BDB755BF}"/>
              </a:ext>
            </a:extLst>
          </p:cNvPr>
          <p:cNvSpPr>
            <a:spLocks noGrp="1"/>
          </p:cNvSpPr>
          <p:nvPr>
            <p:ph type="dt" sz="half" idx="10"/>
          </p:nvPr>
        </p:nvSpPr>
        <p:spPr/>
        <p:txBody>
          <a:bodyPr/>
          <a:lstStyle/>
          <a:p>
            <a:fld id="{DAA6DFB6-8AEB-4442-B047-144CD6B025B0}" type="datetime1">
              <a:rPr lang="en-US" smtClean="0"/>
              <a:pPr/>
              <a:t>2/12/21</a:t>
            </a:fld>
            <a:endParaRPr lang="en-US" dirty="0"/>
          </a:p>
        </p:txBody>
      </p:sp>
      <p:sp>
        <p:nvSpPr>
          <p:cNvPr id="5" name="Footer Placeholder 4">
            <a:extLst>
              <a:ext uri="{FF2B5EF4-FFF2-40B4-BE49-F238E27FC236}">
                <a16:creationId xmlns:a16="http://schemas.microsoft.com/office/drawing/2014/main" xmlns="" id="{E6E85F5C-BA30-44A6-BFD5-3AA70AD7564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BFBF0876-9893-4905-990B-C5FF36636006}"/>
              </a:ext>
            </a:extLst>
          </p:cNvPr>
          <p:cNvSpPr>
            <a:spLocks noGrp="1"/>
          </p:cNvSpPr>
          <p:nvPr>
            <p:ph type="sldNum" sz="quarter" idx="12"/>
          </p:nvPr>
        </p:nvSpPr>
        <p:spPr/>
        <p:txBody>
          <a:bodyPr/>
          <a:lstStyle/>
          <a:p>
            <a:fld id="{C0D807CB-5B1A-418C-A20A-893A08BAD7BC}" type="slidenum">
              <a:rPr lang="en-US" smtClean="0"/>
              <a:pPr/>
              <a:t>‹#›</a:t>
            </a:fld>
            <a:endParaRPr lang="en-US" dirty="0"/>
          </a:p>
        </p:txBody>
      </p:sp>
    </p:spTree>
    <p:extLst>
      <p:ext uri="{BB962C8B-B14F-4D97-AF65-F5344CB8AC3E}">
        <p14:creationId xmlns:p14="http://schemas.microsoft.com/office/powerpoint/2010/main" val="32831261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A0C9BC2D-CCBD-4F86-ACBB-2E1A548C938D}"/>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13994BBA-CFEA-4EEE-BD38-40FE603BD9A4}"/>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937C5FE-49FD-4A7A-967C-1B4F8DE931D3}"/>
              </a:ext>
            </a:extLst>
          </p:cNvPr>
          <p:cNvSpPr>
            <a:spLocks noGrp="1"/>
          </p:cNvSpPr>
          <p:nvPr>
            <p:ph type="dt" sz="half" idx="10"/>
          </p:nvPr>
        </p:nvSpPr>
        <p:spPr/>
        <p:txBody>
          <a:bodyPr/>
          <a:lstStyle/>
          <a:p>
            <a:fld id="{3AA08D5C-F59F-4EFF-B959-FDE6DE40B3D3}" type="datetime1">
              <a:rPr lang="en-US" smtClean="0"/>
              <a:pPr/>
              <a:t>2/12/21</a:t>
            </a:fld>
            <a:endParaRPr lang="en-US" dirty="0"/>
          </a:p>
        </p:txBody>
      </p:sp>
      <p:sp>
        <p:nvSpPr>
          <p:cNvPr id="5" name="Footer Placeholder 4">
            <a:extLst>
              <a:ext uri="{FF2B5EF4-FFF2-40B4-BE49-F238E27FC236}">
                <a16:creationId xmlns:a16="http://schemas.microsoft.com/office/drawing/2014/main" xmlns="" id="{A38DE64E-858D-4AA2-A765-0675BBD7007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B9CFAB96-99A1-4051-8D5F-C459B75857CF}"/>
              </a:ext>
            </a:extLst>
          </p:cNvPr>
          <p:cNvSpPr>
            <a:spLocks noGrp="1"/>
          </p:cNvSpPr>
          <p:nvPr>
            <p:ph type="sldNum" sz="quarter" idx="12"/>
          </p:nvPr>
        </p:nvSpPr>
        <p:spPr/>
        <p:txBody>
          <a:bodyPr/>
          <a:lstStyle/>
          <a:p>
            <a:fld id="{C0D807CB-5B1A-418C-A20A-893A08BAD7BC}" type="slidenum">
              <a:rPr lang="en-US" smtClean="0"/>
              <a:pPr/>
              <a:t>‹#›</a:t>
            </a:fld>
            <a:endParaRPr lang="en-US" dirty="0"/>
          </a:p>
        </p:txBody>
      </p:sp>
    </p:spTree>
    <p:extLst>
      <p:ext uri="{BB962C8B-B14F-4D97-AF65-F5344CB8AC3E}">
        <p14:creationId xmlns:p14="http://schemas.microsoft.com/office/powerpoint/2010/main" val="828555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p:cNvSpPr/>
          <p:nvPr userDrawn="1"/>
        </p:nvSpPr>
        <p:spPr>
          <a:xfrm>
            <a:off x="0" y="6248400"/>
            <a:ext cx="9144000" cy="609600"/>
          </a:xfrm>
          <a:prstGeom prst="rect">
            <a:avLst/>
          </a:prstGeom>
          <a:solidFill>
            <a:srgbClr val="E4A37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8" name="Rectangle 7"/>
          <p:cNvSpPr/>
          <p:nvPr userDrawn="1"/>
        </p:nvSpPr>
        <p:spPr>
          <a:xfrm>
            <a:off x="457200" y="6370965"/>
            <a:ext cx="7924800" cy="430887"/>
          </a:xfrm>
          <a:prstGeom prst="rect">
            <a:avLst/>
          </a:prstGeom>
          <a:noFill/>
        </p:spPr>
        <p:txBody>
          <a:bodyPr wrap="square">
            <a:spAutoFit/>
          </a:bodyPr>
          <a:lstStyle/>
          <a:p>
            <a:pPr algn="l">
              <a:lnSpc>
                <a:spcPct val="100000"/>
              </a:lnSpc>
            </a:pPr>
            <a:r>
              <a:rPr lang="en-US" sz="1100" b="1" i="0" kern="1200" dirty="0">
                <a:solidFill>
                  <a:srgbClr val="D05928"/>
                </a:solidFill>
                <a:latin typeface="Arial"/>
                <a:ea typeface="+mn-ea"/>
                <a:cs typeface="Arial"/>
              </a:rPr>
              <a:t>EARLY SCREENING, BETTER OUTCOMES:</a:t>
            </a:r>
          </a:p>
          <a:p>
            <a:pPr rtl="0"/>
            <a:r>
              <a:rPr lang="en-US" sz="1100" b="0" i="0" u="none" strike="noStrike" kern="1200" baseline="0" dirty="0">
                <a:solidFill>
                  <a:schemeClr val="bg1"/>
                </a:solidFill>
                <a:latin typeface="Arial"/>
                <a:ea typeface="+mn-ea"/>
                <a:cs typeface="Arial"/>
              </a:rPr>
              <a:t>Developmental Screening &amp; Referral Toolkit for Family Serving Agencies</a:t>
            </a:r>
          </a:p>
        </p:txBody>
      </p:sp>
      <p:grpSp>
        <p:nvGrpSpPr>
          <p:cNvPr id="19" name="Group 18"/>
          <p:cNvGrpSpPr/>
          <p:nvPr userDrawn="1"/>
        </p:nvGrpSpPr>
        <p:grpSpPr>
          <a:xfrm rot="10800000">
            <a:off x="8551791" y="76201"/>
            <a:ext cx="516009" cy="514407"/>
            <a:chOff x="76200" y="6199660"/>
            <a:chExt cx="516009" cy="514407"/>
          </a:xfrm>
        </p:grpSpPr>
        <p:sp>
          <p:nvSpPr>
            <p:cNvPr id="20" name="Rectangle 19"/>
            <p:cNvSpPr/>
            <p:nvPr userDrawn="1"/>
          </p:nvSpPr>
          <p:spPr>
            <a:xfrm>
              <a:off x="76200" y="6199660"/>
              <a:ext cx="237067" cy="237067"/>
            </a:xfrm>
            <a:prstGeom prst="rect">
              <a:avLst/>
            </a:prstGeom>
            <a:solidFill>
              <a:srgbClr val="E4A37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21" name="Rectangle 20"/>
            <p:cNvSpPr/>
            <p:nvPr userDrawn="1"/>
          </p:nvSpPr>
          <p:spPr>
            <a:xfrm>
              <a:off x="76200" y="6477000"/>
              <a:ext cx="237067" cy="237067"/>
            </a:xfrm>
            <a:prstGeom prst="rect">
              <a:avLst/>
            </a:prstGeom>
            <a:solidFill>
              <a:srgbClr val="0C8A7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22" name="Rectangle 21"/>
            <p:cNvSpPr/>
            <p:nvPr userDrawn="1"/>
          </p:nvSpPr>
          <p:spPr>
            <a:xfrm>
              <a:off x="355142" y="6477000"/>
              <a:ext cx="237067" cy="237067"/>
            </a:xfrm>
            <a:prstGeom prst="rect">
              <a:avLst/>
            </a:prstGeom>
            <a:solidFill>
              <a:srgbClr val="78B0D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grpSp>
      <p:grpSp>
        <p:nvGrpSpPr>
          <p:cNvPr id="23" name="Group 22"/>
          <p:cNvGrpSpPr/>
          <p:nvPr userDrawn="1"/>
        </p:nvGrpSpPr>
        <p:grpSpPr>
          <a:xfrm>
            <a:off x="76201" y="6468533"/>
            <a:ext cx="314243" cy="313267"/>
            <a:chOff x="76200" y="6199660"/>
            <a:chExt cx="516009" cy="514407"/>
          </a:xfrm>
        </p:grpSpPr>
        <p:sp>
          <p:nvSpPr>
            <p:cNvPr id="24" name="Rectangle 23"/>
            <p:cNvSpPr/>
            <p:nvPr userDrawn="1"/>
          </p:nvSpPr>
          <p:spPr>
            <a:xfrm>
              <a:off x="76200" y="6199660"/>
              <a:ext cx="237067" cy="237067"/>
            </a:xfrm>
            <a:prstGeom prst="rect">
              <a:avLst/>
            </a:prstGeom>
            <a:solidFill>
              <a:srgbClr val="D0592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25" name="Rectangle 24"/>
            <p:cNvSpPr/>
            <p:nvPr userDrawn="1"/>
          </p:nvSpPr>
          <p:spPr>
            <a:xfrm>
              <a:off x="76200" y="6477000"/>
              <a:ext cx="237067" cy="237067"/>
            </a:xfrm>
            <a:prstGeom prst="rect">
              <a:avLst/>
            </a:prstGeom>
            <a:solidFill>
              <a:srgbClr val="0C8A7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26" name="Rectangle 25"/>
            <p:cNvSpPr/>
            <p:nvPr userDrawn="1"/>
          </p:nvSpPr>
          <p:spPr>
            <a:xfrm>
              <a:off x="355142" y="6477000"/>
              <a:ext cx="237067" cy="237067"/>
            </a:xfrm>
            <a:prstGeom prst="rect">
              <a:avLst/>
            </a:prstGeom>
            <a:solidFill>
              <a:srgbClr val="78B0D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grpSp>
      <p:grpSp>
        <p:nvGrpSpPr>
          <p:cNvPr id="32" name="Group 31"/>
          <p:cNvGrpSpPr/>
          <p:nvPr userDrawn="1"/>
        </p:nvGrpSpPr>
        <p:grpSpPr>
          <a:xfrm>
            <a:off x="5334000" y="6324600"/>
            <a:ext cx="3733800" cy="535541"/>
            <a:chOff x="4399807" y="5378796"/>
            <a:chExt cx="4591793" cy="658603"/>
          </a:xfrm>
        </p:grpSpPr>
        <p:pic>
          <p:nvPicPr>
            <p:cNvPr id="28" name="Picture 27" descr="F5LA_Logo_color-2014.png"/>
            <p:cNvPicPr>
              <a:picLocks noChangeAspect="1"/>
            </p:cNvPicPr>
            <p:nvPr userDrawn="1"/>
          </p:nvPicPr>
          <p:blipFill rotWithShape="1">
            <a:blip r:embed="rId2">
              <a:extLst>
                <a:ext uri="{28A0092B-C50C-407E-A947-70E740481C1C}">
                  <a14:useLocalDpi xmlns:a14="http://schemas.microsoft.com/office/drawing/2010/main" val="0"/>
                </a:ext>
              </a:extLst>
            </a:blip>
            <a:srcRect l="10251" t="17231" r="10354" b="14407"/>
            <a:stretch/>
          </p:blipFill>
          <p:spPr>
            <a:xfrm>
              <a:off x="4399807" y="5468357"/>
              <a:ext cx="1027086" cy="569042"/>
            </a:xfrm>
            <a:prstGeom prst="rect">
              <a:avLst/>
            </a:prstGeom>
          </p:spPr>
        </p:pic>
        <p:pic>
          <p:nvPicPr>
            <p:cNvPr id="29" name="Picture 28" descr="CHLA Butterfly Logo®_No Taglin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92825" y="5534501"/>
              <a:ext cx="1086761" cy="439374"/>
            </a:xfrm>
            <a:prstGeom prst="rect">
              <a:avLst/>
            </a:prstGeom>
          </p:spPr>
        </p:pic>
        <p:pic>
          <p:nvPicPr>
            <p:cNvPr id="30" name="Picture 29" descr="Allies For Every Child Logo.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805684" y="5485635"/>
              <a:ext cx="979439" cy="515981"/>
            </a:xfrm>
            <a:prstGeom prst="rect">
              <a:avLst/>
            </a:prstGeom>
          </p:spPr>
        </p:pic>
        <p:pic>
          <p:nvPicPr>
            <p:cNvPr id="31" name="Picture 30" descr="FoothillFamily_Logo_Vert_RGB.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896411" y="5378796"/>
              <a:ext cx="1095189" cy="604140"/>
            </a:xfrm>
            <a:prstGeom prst="rect">
              <a:avLst/>
            </a:prstGeom>
          </p:spPr>
        </p:pic>
      </p:grpSp>
    </p:spTree>
    <p:extLst>
      <p:ext uri="{BB962C8B-B14F-4D97-AF65-F5344CB8AC3E}">
        <p14:creationId xmlns:p14="http://schemas.microsoft.com/office/powerpoint/2010/main" val="26314843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603E661-02F7-4310-842A-25057A780E53}"/>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xmlns="" id="{1727F102-F8B3-49E2-A4F2-E9C295B9C5F0}"/>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9EA5B41C-7135-41A7-8C92-942F4D424F0B}"/>
              </a:ext>
            </a:extLst>
          </p:cNvPr>
          <p:cNvSpPr>
            <a:spLocks noGrp="1"/>
          </p:cNvSpPr>
          <p:nvPr>
            <p:ph type="dt" sz="half" idx="10"/>
          </p:nvPr>
        </p:nvSpPr>
        <p:spPr/>
        <p:txBody>
          <a:bodyPr/>
          <a:lstStyle/>
          <a:p>
            <a:fld id="{B3E385BF-86DB-45D6-886E-60A26F2B8CBB}" type="datetime1">
              <a:rPr lang="en-US" smtClean="0"/>
              <a:pPr/>
              <a:t>2/12/21</a:t>
            </a:fld>
            <a:endParaRPr lang="en-US" dirty="0"/>
          </a:p>
        </p:txBody>
      </p:sp>
      <p:sp>
        <p:nvSpPr>
          <p:cNvPr id="5" name="Footer Placeholder 4">
            <a:extLst>
              <a:ext uri="{FF2B5EF4-FFF2-40B4-BE49-F238E27FC236}">
                <a16:creationId xmlns:a16="http://schemas.microsoft.com/office/drawing/2014/main" xmlns="" id="{075D16D3-1551-40CE-BF74-10220E1CBE5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A7903044-4B93-49B6-8231-202712AF49EA}"/>
              </a:ext>
            </a:extLst>
          </p:cNvPr>
          <p:cNvSpPr>
            <a:spLocks noGrp="1"/>
          </p:cNvSpPr>
          <p:nvPr>
            <p:ph type="sldNum" sz="quarter" idx="12"/>
          </p:nvPr>
        </p:nvSpPr>
        <p:spPr/>
        <p:txBody>
          <a:bodyPr/>
          <a:lstStyle/>
          <a:p>
            <a:fld id="{C0D807CB-5B1A-418C-A20A-893A08BAD7BC}" type="slidenum">
              <a:rPr lang="en-US" smtClean="0"/>
              <a:pPr/>
              <a:t>‹#›</a:t>
            </a:fld>
            <a:endParaRPr lang="en-US" dirty="0"/>
          </a:p>
        </p:txBody>
      </p:sp>
    </p:spTree>
    <p:extLst>
      <p:ext uri="{BB962C8B-B14F-4D97-AF65-F5344CB8AC3E}">
        <p14:creationId xmlns:p14="http://schemas.microsoft.com/office/powerpoint/2010/main" val="2483643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A5AAD39-BA8F-47DB-8415-DE06A6DD4BD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ACF43768-C076-41FF-A21F-696B6E118C90}"/>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39F3AB7E-5F2F-41F7-9366-510289B8884E}"/>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3724E18E-C2DE-4F0C-A85B-25CE402D945F}"/>
              </a:ext>
            </a:extLst>
          </p:cNvPr>
          <p:cNvSpPr>
            <a:spLocks noGrp="1"/>
          </p:cNvSpPr>
          <p:nvPr>
            <p:ph type="dt" sz="half" idx="10"/>
          </p:nvPr>
        </p:nvSpPr>
        <p:spPr/>
        <p:txBody>
          <a:bodyPr/>
          <a:lstStyle/>
          <a:p>
            <a:fld id="{21FD4ED0-408F-4322-9082-9334B13FCA5A}" type="datetime1">
              <a:rPr lang="en-US" smtClean="0"/>
              <a:pPr/>
              <a:t>2/12/21</a:t>
            </a:fld>
            <a:endParaRPr lang="en-US" dirty="0"/>
          </a:p>
        </p:txBody>
      </p:sp>
      <p:sp>
        <p:nvSpPr>
          <p:cNvPr id="6" name="Footer Placeholder 5">
            <a:extLst>
              <a:ext uri="{FF2B5EF4-FFF2-40B4-BE49-F238E27FC236}">
                <a16:creationId xmlns:a16="http://schemas.microsoft.com/office/drawing/2014/main" xmlns="" id="{208B4629-B889-46FB-A177-B9A1D59BA4E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A531F4DA-5036-4342-9B92-7DF8BA24177B}"/>
              </a:ext>
            </a:extLst>
          </p:cNvPr>
          <p:cNvSpPr>
            <a:spLocks noGrp="1"/>
          </p:cNvSpPr>
          <p:nvPr>
            <p:ph type="sldNum" sz="quarter" idx="12"/>
          </p:nvPr>
        </p:nvSpPr>
        <p:spPr/>
        <p:txBody>
          <a:bodyPr/>
          <a:lstStyle/>
          <a:p>
            <a:fld id="{C0D807CB-5B1A-418C-A20A-893A08BAD7BC}" type="slidenum">
              <a:rPr lang="en-US" smtClean="0"/>
              <a:pPr/>
              <a:t>‹#›</a:t>
            </a:fld>
            <a:endParaRPr lang="en-US" dirty="0"/>
          </a:p>
        </p:txBody>
      </p:sp>
    </p:spTree>
    <p:extLst>
      <p:ext uri="{BB962C8B-B14F-4D97-AF65-F5344CB8AC3E}">
        <p14:creationId xmlns:p14="http://schemas.microsoft.com/office/powerpoint/2010/main" val="38702829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F14640E-3DA1-4319-8426-931AAF5B932C}"/>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C5492C9C-A090-4894-9BC4-22AEF86AE0D0}"/>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xmlns="" id="{90ED0302-6378-43E2-8646-3A9376DE2E47}"/>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ABD7CE1E-372D-48D1-9208-3EE06352B26E}"/>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xmlns="" id="{A923EE70-390F-47D8-8D2D-BD5427153F08}"/>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28C64DF3-243F-4C5D-8B08-6DE8450F97DA}"/>
              </a:ext>
            </a:extLst>
          </p:cNvPr>
          <p:cNvSpPr>
            <a:spLocks noGrp="1"/>
          </p:cNvSpPr>
          <p:nvPr>
            <p:ph type="dt" sz="half" idx="10"/>
          </p:nvPr>
        </p:nvSpPr>
        <p:spPr/>
        <p:txBody>
          <a:bodyPr/>
          <a:lstStyle/>
          <a:p>
            <a:fld id="{C5C5AD5F-4DB8-4D69-B237-570F01B96C22}" type="datetime1">
              <a:rPr lang="en-US" smtClean="0"/>
              <a:pPr/>
              <a:t>2/12/21</a:t>
            </a:fld>
            <a:endParaRPr lang="en-US" dirty="0"/>
          </a:p>
        </p:txBody>
      </p:sp>
      <p:sp>
        <p:nvSpPr>
          <p:cNvPr id="8" name="Footer Placeholder 7">
            <a:extLst>
              <a:ext uri="{FF2B5EF4-FFF2-40B4-BE49-F238E27FC236}">
                <a16:creationId xmlns:a16="http://schemas.microsoft.com/office/drawing/2014/main" xmlns="" id="{4577D3D0-AC48-412B-8958-7A807D71EECB}"/>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xmlns="" id="{4B527A78-17F5-4899-BB8F-8A3DC71C58F7}"/>
              </a:ext>
            </a:extLst>
          </p:cNvPr>
          <p:cNvSpPr>
            <a:spLocks noGrp="1"/>
          </p:cNvSpPr>
          <p:nvPr>
            <p:ph type="sldNum" sz="quarter" idx="12"/>
          </p:nvPr>
        </p:nvSpPr>
        <p:spPr/>
        <p:txBody>
          <a:bodyPr/>
          <a:lstStyle/>
          <a:p>
            <a:fld id="{C0D807CB-5B1A-418C-A20A-893A08BAD7BC}" type="slidenum">
              <a:rPr lang="en-US" smtClean="0"/>
              <a:pPr/>
              <a:t>‹#›</a:t>
            </a:fld>
            <a:endParaRPr lang="en-US" dirty="0"/>
          </a:p>
        </p:txBody>
      </p:sp>
    </p:spTree>
    <p:extLst>
      <p:ext uri="{BB962C8B-B14F-4D97-AF65-F5344CB8AC3E}">
        <p14:creationId xmlns:p14="http://schemas.microsoft.com/office/powerpoint/2010/main" val="1188542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978B7D-DFB0-4599-8C8A-9D05FEEFA7D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BF501C22-F621-45E1-AA80-AFE9D37C295F}"/>
              </a:ext>
            </a:extLst>
          </p:cNvPr>
          <p:cNvSpPr>
            <a:spLocks noGrp="1"/>
          </p:cNvSpPr>
          <p:nvPr>
            <p:ph type="dt" sz="half" idx="10"/>
          </p:nvPr>
        </p:nvSpPr>
        <p:spPr/>
        <p:txBody>
          <a:bodyPr/>
          <a:lstStyle/>
          <a:p>
            <a:fld id="{977CAA79-A029-4604-96E0-71F974D3378B}" type="datetime1">
              <a:rPr lang="en-US" smtClean="0"/>
              <a:pPr/>
              <a:t>2/12/21</a:t>
            </a:fld>
            <a:endParaRPr lang="en-US" dirty="0"/>
          </a:p>
        </p:txBody>
      </p:sp>
      <p:sp>
        <p:nvSpPr>
          <p:cNvPr id="4" name="Footer Placeholder 3">
            <a:extLst>
              <a:ext uri="{FF2B5EF4-FFF2-40B4-BE49-F238E27FC236}">
                <a16:creationId xmlns:a16="http://schemas.microsoft.com/office/drawing/2014/main" xmlns="" id="{CEA2A441-30D9-4C39-86AE-4AD73D3D6D3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xmlns="" id="{F1E4D598-29F6-4947-B825-32C58272DAEC}"/>
              </a:ext>
            </a:extLst>
          </p:cNvPr>
          <p:cNvSpPr>
            <a:spLocks noGrp="1"/>
          </p:cNvSpPr>
          <p:nvPr>
            <p:ph type="sldNum" sz="quarter" idx="12"/>
          </p:nvPr>
        </p:nvSpPr>
        <p:spPr/>
        <p:txBody>
          <a:bodyPr/>
          <a:lstStyle/>
          <a:p>
            <a:fld id="{C0D807CB-5B1A-418C-A20A-893A08BAD7BC}" type="slidenum">
              <a:rPr lang="en-US" smtClean="0"/>
              <a:pPr/>
              <a:t>‹#›</a:t>
            </a:fld>
            <a:endParaRPr lang="en-US" dirty="0"/>
          </a:p>
        </p:txBody>
      </p:sp>
    </p:spTree>
    <p:extLst>
      <p:ext uri="{BB962C8B-B14F-4D97-AF65-F5344CB8AC3E}">
        <p14:creationId xmlns:p14="http://schemas.microsoft.com/office/powerpoint/2010/main" val="3440814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7EA1F4BA-78C8-499A-8756-5FC45053640D}"/>
              </a:ext>
            </a:extLst>
          </p:cNvPr>
          <p:cNvSpPr>
            <a:spLocks noGrp="1"/>
          </p:cNvSpPr>
          <p:nvPr>
            <p:ph type="dt" sz="half" idx="10"/>
          </p:nvPr>
        </p:nvSpPr>
        <p:spPr/>
        <p:txBody>
          <a:bodyPr/>
          <a:lstStyle/>
          <a:p>
            <a:fld id="{0A8CEC84-3558-4918-B6BE-85075D769E89}" type="datetime1">
              <a:rPr lang="en-US" smtClean="0"/>
              <a:pPr/>
              <a:t>2/12/21</a:t>
            </a:fld>
            <a:endParaRPr lang="en-US" dirty="0"/>
          </a:p>
        </p:txBody>
      </p:sp>
      <p:sp>
        <p:nvSpPr>
          <p:cNvPr id="3" name="Footer Placeholder 2">
            <a:extLst>
              <a:ext uri="{FF2B5EF4-FFF2-40B4-BE49-F238E27FC236}">
                <a16:creationId xmlns:a16="http://schemas.microsoft.com/office/drawing/2014/main" xmlns="" id="{4A9FA395-35FD-43A5-B985-B10AC371DB0D}"/>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xmlns="" id="{4FD7F5FA-3558-4053-B462-826F02B1711E}"/>
              </a:ext>
            </a:extLst>
          </p:cNvPr>
          <p:cNvSpPr>
            <a:spLocks noGrp="1"/>
          </p:cNvSpPr>
          <p:nvPr>
            <p:ph type="sldNum" sz="quarter" idx="12"/>
          </p:nvPr>
        </p:nvSpPr>
        <p:spPr/>
        <p:txBody>
          <a:bodyPr/>
          <a:lstStyle/>
          <a:p>
            <a:fld id="{C0D807CB-5B1A-418C-A20A-893A08BAD7BC}" type="slidenum">
              <a:rPr lang="en-US" smtClean="0"/>
              <a:pPr/>
              <a:t>‹#›</a:t>
            </a:fld>
            <a:endParaRPr lang="en-US" dirty="0"/>
          </a:p>
        </p:txBody>
      </p:sp>
    </p:spTree>
    <p:extLst>
      <p:ext uri="{BB962C8B-B14F-4D97-AF65-F5344CB8AC3E}">
        <p14:creationId xmlns:p14="http://schemas.microsoft.com/office/powerpoint/2010/main" val="8994612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21D6DB-E2CD-4562-A824-AADE78E18B77}"/>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xmlns="" id="{825CB828-3632-4754-BF55-10A502189895}"/>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90D9313F-4213-44A3-8B6C-D7163433A88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xmlns="" id="{A92F3449-72EC-4E4E-B76C-84BC5BE6B2E9}"/>
              </a:ext>
            </a:extLst>
          </p:cNvPr>
          <p:cNvSpPr>
            <a:spLocks noGrp="1"/>
          </p:cNvSpPr>
          <p:nvPr>
            <p:ph type="dt" sz="half" idx="10"/>
          </p:nvPr>
        </p:nvSpPr>
        <p:spPr/>
        <p:txBody>
          <a:bodyPr/>
          <a:lstStyle/>
          <a:p>
            <a:fld id="{5E529399-5127-4A48-8F93-5824EE0E15C7}" type="datetime1">
              <a:rPr lang="en-US" smtClean="0"/>
              <a:pPr/>
              <a:t>2/12/21</a:t>
            </a:fld>
            <a:endParaRPr lang="en-US" dirty="0"/>
          </a:p>
        </p:txBody>
      </p:sp>
      <p:sp>
        <p:nvSpPr>
          <p:cNvPr id="6" name="Footer Placeholder 5">
            <a:extLst>
              <a:ext uri="{FF2B5EF4-FFF2-40B4-BE49-F238E27FC236}">
                <a16:creationId xmlns:a16="http://schemas.microsoft.com/office/drawing/2014/main" xmlns="" id="{0FB8A8E7-4336-4BA9-B5EA-936DC57E783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A74E71A0-2F66-463A-BF8F-F9D193F85181}"/>
              </a:ext>
            </a:extLst>
          </p:cNvPr>
          <p:cNvSpPr>
            <a:spLocks noGrp="1"/>
          </p:cNvSpPr>
          <p:nvPr>
            <p:ph type="sldNum" sz="quarter" idx="12"/>
          </p:nvPr>
        </p:nvSpPr>
        <p:spPr/>
        <p:txBody>
          <a:bodyPr/>
          <a:lstStyle/>
          <a:p>
            <a:fld id="{C0D807CB-5B1A-418C-A20A-893A08BAD7BC}" type="slidenum">
              <a:rPr lang="en-US" smtClean="0"/>
              <a:pPr/>
              <a:t>‹#›</a:t>
            </a:fld>
            <a:endParaRPr lang="en-US" dirty="0"/>
          </a:p>
        </p:txBody>
      </p:sp>
    </p:spTree>
    <p:extLst>
      <p:ext uri="{BB962C8B-B14F-4D97-AF65-F5344CB8AC3E}">
        <p14:creationId xmlns:p14="http://schemas.microsoft.com/office/powerpoint/2010/main" val="38706060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C9B4EE6-8985-4D47-971A-0EE29604328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xmlns="" id="{03D72DA8-04D4-49A9-B878-5E0CDA2FF19B}"/>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a:extLst>
              <a:ext uri="{FF2B5EF4-FFF2-40B4-BE49-F238E27FC236}">
                <a16:creationId xmlns:a16="http://schemas.microsoft.com/office/drawing/2014/main" xmlns="" id="{CFC7D71B-174A-4A8E-9B7D-BF4888C8E18B}"/>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xmlns="" id="{D61115E7-9F46-45BF-82F3-0F8A3E818AF1}"/>
              </a:ext>
            </a:extLst>
          </p:cNvPr>
          <p:cNvSpPr>
            <a:spLocks noGrp="1"/>
          </p:cNvSpPr>
          <p:nvPr>
            <p:ph type="dt" sz="half" idx="10"/>
          </p:nvPr>
        </p:nvSpPr>
        <p:spPr/>
        <p:txBody>
          <a:bodyPr/>
          <a:lstStyle/>
          <a:p>
            <a:fld id="{CC222297-6F76-4D73-903F-F586D7E147B3}" type="datetime1">
              <a:rPr lang="en-US" smtClean="0"/>
              <a:pPr/>
              <a:t>2/12/21</a:t>
            </a:fld>
            <a:endParaRPr lang="en-US" dirty="0"/>
          </a:p>
        </p:txBody>
      </p:sp>
      <p:sp>
        <p:nvSpPr>
          <p:cNvPr id="6" name="Footer Placeholder 5">
            <a:extLst>
              <a:ext uri="{FF2B5EF4-FFF2-40B4-BE49-F238E27FC236}">
                <a16:creationId xmlns:a16="http://schemas.microsoft.com/office/drawing/2014/main" xmlns="" id="{D6F36FAB-F6BC-4945-9D78-F2CED70381B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0B4D430C-674E-439B-A07F-DC4A6F580770}"/>
              </a:ext>
            </a:extLst>
          </p:cNvPr>
          <p:cNvSpPr>
            <a:spLocks noGrp="1"/>
          </p:cNvSpPr>
          <p:nvPr>
            <p:ph type="sldNum" sz="quarter" idx="12"/>
          </p:nvPr>
        </p:nvSpPr>
        <p:spPr/>
        <p:txBody>
          <a:bodyPr/>
          <a:lstStyle/>
          <a:p>
            <a:fld id="{C0D807CB-5B1A-418C-A20A-893A08BAD7BC}" type="slidenum">
              <a:rPr lang="en-US" smtClean="0"/>
              <a:pPr/>
              <a:t>‹#›</a:t>
            </a:fld>
            <a:endParaRPr lang="en-US" dirty="0"/>
          </a:p>
        </p:txBody>
      </p:sp>
    </p:spTree>
    <p:extLst>
      <p:ext uri="{BB962C8B-B14F-4D97-AF65-F5344CB8AC3E}">
        <p14:creationId xmlns:p14="http://schemas.microsoft.com/office/powerpoint/2010/main" val="248050302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189989D9-B8E3-4BCD-B570-877EDAE595F0}"/>
              </a:ext>
            </a:extLst>
          </p:cNvPr>
          <p:cNvSpPr>
            <a:spLocks noGrp="1"/>
          </p:cNvSpPr>
          <p:nvPr>
            <p:ph type="title"/>
          </p:nvPr>
        </p:nvSpPr>
        <p:spPr>
          <a:xfrm>
            <a:off x="628650" y="365126"/>
            <a:ext cx="7886700" cy="1325563"/>
          </a:xfrm>
          <a:prstGeom prst="rect">
            <a:avLst/>
          </a:prstGeom>
        </p:spPr>
        <p:txBody>
          <a:bodyPr vert="horz" lIns="0" tIns="45720" rIns="91440" bIns="0" rtlCol="0" anchor="t" anchorCtr="0">
            <a:normAutofit/>
          </a:bodyPr>
          <a:lstStyle/>
          <a:p>
            <a:r>
              <a:rPr lang="en-US" dirty="0"/>
              <a:t>Click to edit Master title style</a:t>
            </a:r>
          </a:p>
        </p:txBody>
      </p:sp>
      <p:sp>
        <p:nvSpPr>
          <p:cNvPr id="3" name="Text Placeholder 2">
            <a:extLst>
              <a:ext uri="{FF2B5EF4-FFF2-40B4-BE49-F238E27FC236}">
                <a16:creationId xmlns:a16="http://schemas.microsoft.com/office/drawing/2014/main" xmlns="" id="{AD3B3F8F-7CF8-44E2-8024-AF681EA3AF36}"/>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710538F2-8B65-48D1-AD6A-AF36BB51A31F}"/>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latin typeface="Arial"/>
              </a:defRPr>
            </a:lvl1pPr>
          </a:lstStyle>
          <a:p>
            <a:fld id="{5E5973AB-4BF1-4BD4-A8A5-FF4514C6EC65}" type="datetime1">
              <a:rPr lang="en-US" smtClean="0"/>
              <a:pPr/>
              <a:t>2/12/21</a:t>
            </a:fld>
            <a:endParaRPr lang="en-US" dirty="0"/>
          </a:p>
        </p:txBody>
      </p:sp>
      <p:sp>
        <p:nvSpPr>
          <p:cNvPr id="5" name="Footer Placeholder 4">
            <a:extLst>
              <a:ext uri="{FF2B5EF4-FFF2-40B4-BE49-F238E27FC236}">
                <a16:creationId xmlns:a16="http://schemas.microsoft.com/office/drawing/2014/main" xmlns="" id="{C2C943D5-CC42-46B4-85CD-6FD9D825270F}"/>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latin typeface="Arial"/>
              </a:defRPr>
            </a:lvl1pPr>
          </a:lstStyle>
          <a:p>
            <a:endParaRPr lang="en-US" dirty="0"/>
          </a:p>
        </p:txBody>
      </p:sp>
      <p:sp>
        <p:nvSpPr>
          <p:cNvPr id="6" name="Slide Number Placeholder 5">
            <a:extLst>
              <a:ext uri="{FF2B5EF4-FFF2-40B4-BE49-F238E27FC236}">
                <a16:creationId xmlns:a16="http://schemas.microsoft.com/office/drawing/2014/main" xmlns="" id="{0DDD427F-8E9F-4F1C-8019-2A11EAE364FE}"/>
              </a:ext>
            </a:extLst>
          </p:cNvPr>
          <p:cNvSpPr>
            <a:spLocks noGrp="1"/>
          </p:cNvSpPr>
          <p:nvPr>
            <p:ph type="sldNum" sz="quarter" idx="4"/>
          </p:nvPr>
        </p:nvSpPr>
        <p:spPr>
          <a:xfrm>
            <a:off x="7086600" y="5943600"/>
            <a:ext cx="2057400" cy="365125"/>
          </a:xfrm>
          <a:prstGeom prst="rect">
            <a:avLst/>
          </a:prstGeom>
        </p:spPr>
        <p:txBody>
          <a:bodyPr vert="horz" lIns="91440" tIns="45720" rIns="91440" bIns="45720" rtlCol="0" anchor="ctr"/>
          <a:lstStyle>
            <a:lvl1pPr algn="r">
              <a:defRPr sz="900">
                <a:solidFill>
                  <a:schemeClr val="tx1">
                    <a:tint val="75000"/>
                  </a:schemeClr>
                </a:solidFill>
                <a:latin typeface="Arial"/>
                <a:cs typeface="Arial"/>
              </a:defRPr>
            </a:lvl1pPr>
          </a:lstStyle>
          <a:p>
            <a:fld id="{C0D807CB-5B1A-418C-A20A-893A08BAD7BC}" type="slidenum">
              <a:rPr lang="en-US" smtClean="0"/>
              <a:pPr/>
              <a:t>‹#›</a:t>
            </a:fld>
            <a:endParaRPr lang="en-US" dirty="0"/>
          </a:p>
        </p:txBody>
      </p:sp>
    </p:spTree>
    <p:extLst>
      <p:ext uri="{BB962C8B-B14F-4D97-AF65-F5344CB8AC3E}">
        <p14:creationId xmlns:p14="http://schemas.microsoft.com/office/powerpoint/2010/main" val="49745178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sz="3300" b="1" kern="1200">
          <a:solidFill>
            <a:srgbClr val="0C8A7D"/>
          </a:solidFill>
          <a:latin typeface="Arial"/>
          <a:ea typeface="+mj-ea"/>
          <a:cs typeface="Arial"/>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a:ea typeface="+mn-ea"/>
          <a:cs typeface="Arial"/>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a:ea typeface="+mn-ea"/>
          <a:cs typeface="Arial"/>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a:ea typeface="+mn-ea"/>
          <a:cs typeface="Arial"/>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a:ea typeface="+mn-ea"/>
          <a:cs typeface="Arial"/>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a:ea typeface="+mn-ea"/>
          <a:cs typeface="Arial"/>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7.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8.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2.xml.rels><?xml version="1.0" encoding="UTF-8" standalone="yes"?>
<Relationships xmlns="http://schemas.openxmlformats.org/package/2006/relationships"><Relationship Id="rId3" Type="http://schemas.openxmlformats.org/officeDocument/2006/relationships/hyperlink" Target="http://www.asha.org/" TargetMode="External"/><Relationship Id="rId4" Type="http://schemas.openxmlformats.org/officeDocument/2006/relationships/hyperlink" Target="https://eclkc.ohs.acf.hhs.gov/culture-language/article/importance-home-language-series" TargetMode="External"/><Relationship Id="rId5" Type="http://schemas.openxmlformats.org/officeDocument/2006/relationships/hyperlink" Target="http://www.literacytrust.org.uk/" TargetMode="External"/><Relationship Id="rId6" Type="http://schemas.openxmlformats.org/officeDocument/2006/relationships/hyperlink" Target="https://www.cal.org/areas-of-impact/english-learners/bilingual-and-dual-language-education" TargetMode="External"/><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52400" y="609600"/>
            <a:ext cx="5486400" cy="3429000"/>
          </a:xfrm>
        </p:spPr>
        <p:txBody>
          <a:bodyPr>
            <a:noAutofit/>
          </a:bodyPr>
          <a:lstStyle/>
          <a:p>
            <a:r>
              <a:rPr lang="en-US" sz="4500" dirty="0">
                <a:solidFill>
                  <a:srgbClr val="E4A37F"/>
                </a:solidFill>
                <a:ea typeface="Arial"/>
                <a:sym typeface="Calibri"/>
              </a:rPr>
              <a:t>DEVELOPMENTAL SCREENING: </a:t>
            </a:r>
            <a:r>
              <a:rPr lang="en-US" sz="4500" dirty="0">
                <a:solidFill>
                  <a:schemeClr val="bg1"/>
                </a:solidFill>
                <a:ea typeface="Arial"/>
                <a:sym typeface="Calibri"/>
              </a:rPr>
              <a:t>Developmental Conversations with Parents/Caregivers</a:t>
            </a:r>
            <a:endParaRPr lang="en-US" sz="4500"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06543" y="228600"/>
            <a:ext cx="8230235" cy="1143635"/>
          </a:xfrm>
        </p:spPr>
        <p:txBody>
          <a:bodyPr>
            <a:normAutofit/>
          </a:bodyPr>
          <a:lstStyle/>
          <a:p>
            <a:r>
              <a:rPr lang="en-US" sz="3600" dirty="0"/>
              <a:t>Benefits of Early Intervention</a:t>
            </a:r>
          </a:p>
        </p:txBody>
      </p:sp>
      <p:sp>
        <p:nvSpPr>
          <p:cNvPr id="3" name="Content Placeholder 2"/>
          <p:cNvSpPr>
            <a:spLocks noGrp="1"/>
          </p:cNvSpPr>
          <p:nvPr>
            <p:ph idx="4294967295"/>
          </p:nvPr>
        </p:nvSpPr>
        <p:spPr>
          <a:xfrm>
            <a:off x="304800" y="1066800"/>
            <a:ext cx="8382000" cy="4495800"/>
          </a:xfrm>
        </p:spPr>
        <p:txBody>
          <a:bodyPr>
            <a:normAutofit/>
          </a:bodyPr>
          <a:lstStyle/>
          <a:p>
            <a:pPr marL="182880">
              <a:spcAft>
                <a:spcPts val="600"/>
              </a:spcAft>
            </a:pPr>
            <a:r>
              <a:rPr lang="en-US" sz="2800" dirty="0"/>
              <a:t>Early intervention services provided by age 3 show significant developmental gains. </a:t>
            </a:r>
          </a:p>
          <a:p>
            <a:pPr marL="182880">
              <a:spcAft>
                <a:spcPts val="600"/>
              </a:spcAft>
            </a:pPr>
            <a:r>
              <a:rPr lang="en-US" sz="2800" dirty="0"/>
              <a:t>Early intervention reduces the severity of deficits associated with developmental delay.</a:t>
            </a:r>
          </a:p>
          <a:p>
            <a:pPr marL="182880"/>
            <a:r>
              <a:rPr lang="en-US" sz="2800" dirty="0"/>
              <a:t>Children with developmental delay who develop language and symbolic play before age 5 are: </a:t>
            </a:r>
          </a:p>
          <a:p>
            <a:pPr lvl="1"/>
            <a:r>
              <a:rPr lang="en-US" sz="2800" dirty="0"/>
              <a:t>Likely to be placed in a regular classroom.</a:t>
            </a:r>
          </a:p>
          <a:p>
            <a:pPr lvl="1"/>
            <a:r>
              <a:rPr lang="en-US" sz="2800" dirty="0"/>
              <a:t>Show improvements in communication, adaptive skills and social-emotional development.</a:t>
            </a:r>
          </a:p>
          <a:p>
            <a:endParaRPr lang="en-US" dirty="0"/>
          </a:p>
        </p:txBody>
      </p:sp>
      <p:sp>
        <p:nvSpPr>
          <p:cNvPr id="4" name="Slide Number Placeholder 3"/>
          <p:cNvSpPr>
            <a:spLocks noGrp="1"/>
          </p:cNvSpPr>
          <p:nvPr>
            <p:ph type="sldNum" sz="quarter" idx="4294967295"/>
          </p:nvPr>
        </p:nvSpPr>
        <p:spPr>
          <a:xfrm>
            <a:off x="7086600" y="5943600"/>
            <a:ext cx="2057400" cy="365125"/>
          </a:xfrm>
        </p:spPr>
        <p:txBody>
          <a:bodyPr/>
          <a:lstStyle/>
          <a:p>
            <a:fld id="{321B64B3-26B7-4913-B2C6-0CF9F900152A}" type="slidenum">
              <a:rPr lang="en-US" smtClean="0"/>
              <a:pPr/>
              <a:t>10</a:t>
            </a:fld>
            <a:endParaRPr lang="en-US" dirty="0"/>
          </a:p>
        </p:txBody>
      </p:sp>
    </p:spTree>
    <p:extLst>
      <p:ext uri="{BB962C8B-B14F-4D97-AF65-F5344CB8AC3E}">
        <p14:creationId xmlns:p14="http://schemas.microsoft.com/office/powerpoint/2010/main" val="39252428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66700" y="207963"/>
            <a:ext cx="7886700" cy="1325563"/>
          </a:xfrm>
        </p:spPr>
        <p:txBody>
          <a:bodyPr>
            <a:normAutofit/>
          </a:bodyPr>
          <a:lstStyle/>
          <a:p>
            <a:r>
              <a:rPr lang="en-US" sz="3600" dirty="0"/>
              <a:t>Frequently Asked Questions Regarding Screening Results</a:t>
            </a:r>
          </a:p>
        </p:txBody>
      </p:sp>
      <p:sp>
        <p:nvSpPr>
          <p:cNvPr id="3" name="Content Placeholder 2"/>
          <p:cNvSpPr>
            <a:spLocks noGrp="1"/>
          </p:cNvSpPr>
          <p:nvPr>
            <p:ph idx="4294967295"/>
          </p:nvPr>
        </p:nvSpPr>
        <p:spPr>
          <a:xfrm>
            <a:off x="266699" y="1668462"/>
            <a:ext cx="8487229" cy="4351338"/>
          </a:xfrm>
        </p:spPr>
        <p:txBody>
          <a:bodyPr>
            <a:normAutofit fontScale="85000" lnSpcReduction="20000"/>
          </a:bodyPr>
          <a:lstStyle/>
          <a:p>
            <a:pPr>
              <a:buNone/>
            </a:pPr>
            <a:r>
              <a:rPr lang="en-US" sz="2600" b="1" dirty="0">
                <a:solidFill>
                  <a:srgbClr val="D05928"/>
                </a:solidFill>
              </a:rPr>
              <a:t>Q: What if the parent is concerned about development, but the score on standardized screening is normal?</a:t>
            </a:r>
          </a:p>
          <a:p>
            <a:pPr>
              <a:buNone/>
            </a:pPr>
            <a:endParaRPr lang="en-US" sz="2600" b="1" dirty="0"/>
          </a:p>
          <a:p>
            <a:pPr>
              <a:buNone/>
            </a:pPr>
            <a:r>
              <a:rPr lang="en-US" sz="2600" b="1" dirty="0"/>
              <a:t>A: The concerns of the parent should be taken seriously. </a:t>
            </a:r>
          </a:p>
          <a:p>
            <a:pPr lvl="1">
              <a:lnSpc>
                <a:spcPct val="110000"/>
              </a:lnSpc>
            </a:pPr>
            <a:r>
              <a:rPr lang="en-US" sz="2600" dirty="0"/>
              <a:t>A discussion with the parent will help specify what the concern is and help to determine the appropriate follow up. </a:t>
            </a:r>
          </a:p>
          <a:p>
            <a:pPr lvl="1">
              <a:lnSpc>
                <a:spcPct val="110000"/>
              </a:lnSpc>
            </a:pPr>
            <a:r>
              <a:rPr lang="en-US" sz="2600" dirty="0"/>
              <a:t>It may be that the parent does not have age- or developmentally-appropriate expectations of the child.</a:t>
            </a:r>
          </a:p>
          <a:p>
            <a:pPr lvl="1">
              <a:lnSpc>
                <a:spcPct val="110000"/>
              </a:lnSpc>
            </a:pPr>
            <a:r>
              <a:rPr lang="en-US" sz="2600" dirty="0"/>
              <a:t>A parent may also see daily behaviors that are concerning but have not been addressed by any of the screening questions.</a:t>
            </a:r>
          </a:p>
          <a:p>
            <a:pPr>
              <a:buNone/>
            </a:pPr>
            <a:endParaRPr lang="en-US" dirty="0"/>
          </a:p>
          <a:p>
            <a:pPr>
              <a:buNone/>
            </a:pPr>
            <a:r>
              <a:rPr lang="en-US" sz="2600" dirty="0"/>
              <a:t>If, after discussion with the parent, there is still a concern, determine with the family what type of referral would be appropriate. </a:t>
            </a:r>
          </a:p>
          <a:p>
            <a:endParaRPr lang="en-US" dirty="0"/>
          </a:p>
        </p:txBody>
      </p:sp>
      <p:sp>
        <p:nvSpPr>
          <p:cNvPr id="4" name="Slide Number Placeholder 3"/>
          <p:cNvSpPr>
            <a:spLocks noGrp="1"/>
          </p:cNvSpPr>
          <p:nvPr>
            <p:ph type="sldNum" sz="quarter" idx="4294967295"/>
          </p:nvPr>
        </p:nvSpPr>
        <p:spPr>
          <a:xfrm>
            <a:off x="7086600" y="5943600"/>
            <a:ext cx="2057400" cy="365125"/>
          </a:xfrm>
        </p:spPr>
        <p:txBody>
          <a:bodyPr/>
          <a:lstStyle/>
          <a:p>
            <a:fld id="{321B64B3-26B7-4913-B2C6-0CF9F900152A}" type="slidenum">
              <a:rPr lang="en-US" smtClean="0">
                <a:solidFill>
                  <a:schemeClr val="accent3"/>
                </a:solidFill>
              </a:rPr>
              <a:pPr/>
              <a:t>11</a:t>
            </a:fld>
            <a:endParaRPr lang="en-US" dirty="0">
              <a:solidFill>
                <a:schemeClr val="accent3"/>
              </a:solidFill>
            </a:endParaRPr>
          </a:p>
        </p:txBody>
      </p:sp>
    </p:spTree>
    <p:extLst>
      <p:ext uri="{BB962C8B-B14F-4D97-AF65-F5344CB8AC3E}">
        <p14:creationId xmlns:p14="http://schemas.microsoft.com/office/powerpoint/2010/main" val="1272269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66700" y="207964"/>
            <a:ext cx="7886700" cy="1171574"/>
          </a:xfrm>
        </p:spPr>
        <p:txBody>
          <a:bodyPr>
            <a:normAutofit/>
          </a:bodyPr>
          <a:lstStyle/>
          <a:p>
            <a:r>
              <a:rPr lang="en-US" sz="3600" dirty="0"/>
              <a:t>Frequently Asked Questions Regarding Screening Results</a:t>
            </a:r>
          </a:p>
        </p:txBody>
      </p:sp>
      <p:sp>
        <p:nvSpPr>
          <p:cNvPr id="3" name="Content Placeholder 2"/>
          <p:cNvSpPr>
            <a:spLocks noGrp="1"/>
          </p:cNvSpPr>
          <p:nvPr>
            <p:ph idx="4294967295"/>
          </p:nvPr>
        </p:nvSpPr>
        <p:spPr>
          <a:xfrm>
            <a:off x="266700" y="1668462"/>
            <a:ext cx="8209788" cy="4351338"/>
          </a:xfrm>
        </p:spPr>
        <p:txBody>
          <a:bodyPr>
            <a:normAutofit/>
          </a:bodyPr>
          <a:lstStyle/>
          <a:p>
            <a:pPr>
              <a:buNone/>
            </a:pPr>
            <a:r>
              <a:rPr lang="en-US" sz="2400" b="1" dirty="0">
                <a:solidFill>
                  <a:srgbClr val="D05928"/>
                </a:solidFill>
              </a:rPr>
              <a:t>Q: What if the screening score is abnormal, but the provider feels the child’s development is typical?</a:t>
            </a:r>
          </a:p>
          <a:p>
            <a:pPr>
              <a:buNone/>
            </a:pPr>
            <a:endParaRPr lang="en-US" sz="2400" dirty="0"/>
          </a:p>
          <a:p>
            <a:pPr>
              <a:buNone/>
            </a:pPr>
            <a:r>
              <a:rPr lang="en-US" sz="2400" b="1" dirty="0"/>
              <a:t>A: Follow-up by the staff member is indicated. </a:t>
            </a:r>
          </a:p>
          <a:p>
            <a:pPr lvl="1"/>
            <a:r>
              <a:rPr lang="en-US" sz="2400" dirty="0"/>
              <a:t>Staff member can review specific items on the questionnaire to see if the parent understood them.</a:t>
            </a:r>
          </a:p>
          <a:p>
            <a:pPr lvl="1"/>
            <a:r>
              <a:rPr lang="en-US" sz="2400" dirty="0"/>
              <a:t>Staff member can explore further through direct assessment of child and/or follow-up questions with parent to determine if there is a possible delay.</a:t>
            </a:r>
          </a:p>
          <a:p>
            <a:pPr lvl="1"/>
            <a:r>
              <a:rPr lang="en-US" sz="2400" dirty="0"/>
              <a:t>If in doubt, follow-up in a shorter interval and re-screen.</a:t>
            </a:r>
          </a:p>
          <a:p>
            <a:pPr marL="342900" lvl="1" indent="0">
              <a:buNone/>
            </a:pPr>
            <a:endParaRPr lang="en-US" dirty="0"/>
          </a:p>
          <a:p>
            <a:endParaRPr lang="en-US" dirty="0"/>
          </a:p>
        </p:txBody>
      </p:sp>
      <p:sp>
        <p:nvSpPr>
          <p:cNvPr id="4" name="Slide Number Placeholder 3"/>
          <p:cNvSpPr>
            <a:spLocks noGrp="1"/>
          </p:cNvSpPr>
          <p:nvPr>
            <p:ph type="sldNum" sz="quarter" idx="4294967295"/>
          </p:nvPr>
        </p:nvSpPr>
        <p:spPr>
          <a:xfrm>
            <a:off x="7086600" y="5943600"/>
            <a:ext cx="2057400" cy="365125"/>
          </a:xfrm>
        </p:spPr>
        <p:txBody>
          <a:bodyPr/>
          <a:lstStyle/>
          <a:p>
            <a:fld id="{321B64B3-26B7-4913-B2C6-0CF9F900152A}" type="slidenum">
              <a:rPr lang="en-US" smtClean="0">
                <a:solidFill>
                  <a:schemeClr val="accent3"/>
                </a:solidFill>
              </a:rPr>
              <a:pPr/>
              <a:t>12</a:t>
            </a:fld>
            <a:endParaRPr lang="en-US" dirty="0">
              <a:solidFill>
                <a:schemeClr val="accent3"/>
              </a:solidFill>
            </a:endParaRPr>
          </a:p>
        </p:txBody>
      </p:sp>
    </p:spTree>
    <p:extLst>
      <p:ext uri="{BB962C8B-B14F-4D97-AF65-F5344CB8AC3E}">
        <p14:creationId xmlns:p14="http://schemas.microsoft.com/office/powerpoint/2010/main" val="21121354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4"/>
          <p:cNvSpPr>
            <a:spLocks noGrp="1"/>
          </p:cNvSpPr>
          <p:nvPr>
            <p:ph type="title" idx="4294967295"/>
          </p:nvPr>
        </p:nvSpPr>
        <p:spPr>
          <a:xfrm>
            <a:off x="304800" y="228600"/>
            <a:ext cx="8229600" cy="1143000"/>
          </a:xfrm>
        </p:spPr>
        <p:txBody>
          <a:bodyPr>
            <a:normAutofit fontScale="90000"/>
          </a:bodyPr>
          <a:lstStyle/>
          <a:p>
            <a:r>
              <a:rPr lang="en-US" sz="4000" b="1" dirty="0"/>
              <a:t>Guidelines for Talking to Families</a:t>
            </a:r>
            <a:r>
              <a:rPr lang="en-US" sz="3556" b="1" dirty="0"/>
              <a:t/>
            </a:r>
            <a:br>
              <a:rPr lang="en-US" sz="3556" b="1" dirty="0"/>
            </a:br>
            <a:r>
              <a:rPr lang="en-US" sz="3556" b="1" dirty="0"/>
              <a:t> </a:t>
            </a:r>
            <a:r>
              <a:rPr lang="en-US" sz="3111" b="1" dirty="0"/>
              <a:t>www.firstsigns.org</a:t>
            </a:r>
            <a:r>
              <a:rPr lang="en-US" sz="3200" dirty="0"/>
              <a:t/>
            </a:r>
            <a:br>
              <a:rPr lang="en-US" sz="3200" dirty="0"/>
            </a:br>
            <a:endParaRPr lang="en-US" dirty="0"/>
          </a:p>
        </p:txBody>
      </p:sp>
      <p:pic>
        <p:nvPicPr>
          <p:cNvPr id="2" name="Picture 1" descr="first signs websit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600" y="1447800"/>
            <a:ext cx="5758294" cy="4495800"/>
          </a:xfrm>
          <a:prstGeom prst="rect">
            <a:avLst/>
          </a:prstGeom>
          <a:ln w="38100" cmpd="sng">
            <a:solidFill>
              <a:srgbClr val="D05928"/>
            </a:solidFill>
          </a:ln>
        </p:spPr>
      </p:pic>
    </p:spTree>
    <p:extLst>
      <p:ext uri="{BB962C8B-B14F-4D97-AF65-F5344CB8AC3E}">
        <p14:creationId xmlns:p14="http://schemas.microsoft.com/office/powerpoint/2010/main" val="7145652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9CBBB0-ADB7-4A70-AF3A-30206E4996BA}"/>
              </a:ext>
            </a:extLst>
          </p:cNvPr>
          <p:cNvSpPr>
            <a:spLocks noGrp="1"/>
          </p:cNvSpPr>
          <p:nvPr>
            <p:ph type="title" idx="4294967295"/>
          </p:nvPr>
        </p:nvSpPr>
        <p:spPr>
          <a:xfrm>
            <a:off x="266700" y="212726"/>
            <a:ext cx="7886700" cy="1325563"/>
          </a:xfrm>
        </p:spPr>
        <p:txBody>
          <a:bodyPr>
            <a:normAutofit/>
          </a:bodyPr>
          <a:lstStyle/>
          <a:p>
            <a:r>
              <a:rPr lang="en-US" sz="3600" dirty="0"/>
              <a:t>Set the Stage</a:t>
            </a:r>
          </a:p>
        </p:txBody>
      </p:sp>
      <p:sp>
        <p:nvSpPr>
          <p:cNvPr id="3" name="Content Placeholder 2">
            <a:extLst>
              <a:ext uri="{FF2B5EF4-FFF2-40B4-BE49-F238E27FC236}">
                <a16:creationId xmlns:a16="http://schemas.microsoft.com/office/drawing/2014/main" xmlns="" id="{D0AC9D10-5749-42F9-A1C9-4D017D8F24BC}"/>
              </a:ext>
            </a:extLst>
          </p:cNvPr>
          <p:cNvSpPr>
            <a:spLocks noGrp="1"/>
          </p:cNvSpPr>
          <p:nvPr>
            <p:ph idx="4294967295"/>
          </p:nvPr>
        </p:nvSpPr>
        <p:spPr>
          <a:xfrm>
            <a:off x="266700" y="1162967"/>
            <a:ext cx="8396514" cy="5029200"/>
          </a:xfrm>
        </p:spPr>
        <p:txBody>
          <a:bodyPr>
            <a:noAutofit/>
          </a:bodyPr>
          <a:lstStyle/>
          <a:p>
            <a:r>
              <a:rPr lang="en-US" sz="2600" dirty="0"/>
              <a:t>Allow sufficient time for screening.</a:t>
            </a:r>
          </a:p>
          <a:p>
            <a:r>
              <a:rPr lang="en-US" sz="2600" dirty="0"/>
              <a:t>Talk in-person and in private.</a:t>
            </a:r>
          </a:p>
          <a:p>
            <a:r>
              <a:rPr lang="en-US" sz="2600" dirty="0"/>
              <a:t>Start by pointing out something positive, especially something that supports the parent-child relationship.  Examples:</a:t>
            </a:r>
          </a:p>
          <a:p>
            <a:pPr lvl="1"/>
            <a:r>
              <a:rPr lang="en-US" sz="2600" dirty="0"/>
              <a:t>“I noticed how your child turns to you for comfort.”</a:t>
            </a:r>
          </a:p>
          <a:p>
            <a:pPr lvl="1"/>
            <a:r>
              <a:rPr lang="en-US" sz="2600" dirty="0"/>
              <a:t>“Your child is so curious and alert.”</a:t>
            </a:r>
          </a:p>
          <a:p>
            <a:pPr lvl="1"/>
            <a:r>
              <a:rPr lang="en-US" sz="2600" dirty="0"/>
              <a:t>“I can see that you really know your child well.”</a:t>
            </a:r>
          </a:p>
          <a:p>
            <a:pPr lvl="1"/>
            <a:r>
              <a:rPr lang="en-US" sz="2600" dirty="0"/>
              <a:t>“You’ve worked so hard to get help for your child.”</a:t>
            </a:r>
          </a:p>
          <a:p>
            <a:pPr lvl="1"/>
            <a:r>
              <a:rPr lang="en-US" sz="2600" dirty="0"/>
              <a:t>“You’re so good at helping your child feel comfortable in this new environment.”</a:t>
            </a:r>
          </a:p>
        </p:txBody>
      </p:sp>
    </p:spTree>
    <p:extLst>
      <p:ext uri="{BB962C8B-B14F-4D97-AF65-F5344CB8AC3E}">
        <p14:creationId xmlns:p14="http://schemas.microsoft.com/office/powerpoint/2010/main" val="26117260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Content Placeholder 2"/>
          <p:cNvSpPr>
            <a:spLocks noGrp="1"/>
          </p:cNvSpPr>
          <p:nvPr>
            <p:ph idx="4294967295"/>
          </p:nvPr>
        </p:nvSpPr>
        <p:spPr>
          <a:xfrm>
            <a:off x="304165" y="1264285"/>
            <a:ext cx="8230235" cy="4831715"/>
          </a:xfrm>
        </p:spPr>
        <p:txBody>
          <a:bodyPr>
            <a:normAutofit fontScale="92500" lnSpcReduction="10000"/>
          </a:bodyPr>
          <a:lstStyle/>
          <a:p>
            <a:r>
              <a:rPr lang="en-US" sz="2800" dirty="0"/>
              <a:t>Remind the parent about the purpose of the screening tool.</a:t>
            </a:r>
          </a:p>
          <a:p>
            <a:r>
              <a:rPr lang="en-US" sz="2800" dirty="0"/>
              <a:t>Ask the parent if they have any questions about the screening tool.</a:t>
            </a:r>
          </a:p>
          <a:p>
            <a:r>
              <a:rPr lang="en-US" sz="2800" dirty="0"/>
              <a:t>Share the screening results and your observations. </a:t>
            </a:r>
          </a:p>
          <a:p>
            <a:pPr lvl="1"/>
            <a:r>
              <a:rPr lang="en-US" sz="2800" dirty="0"/>
              <a:t>Begin with areas in which the child is developing typically or are strengths for the child.</a:t>
            </a:r>
          </a:p>
          <a:p>
            <a:pPr lvl="1"/>
            <a:r>
              <a:rPr lang="en-US" sz="2800" dirty="0"/>
              <a:t>Then share any areas of concern (if applicable).</a:t>
            </a:r>
          </a:p>
          <a:p>
            <a:r>
              <a:rPr lang="en-US" sz="2800" dirty="0"/>
              <a:t>Avoid using words like, “pass,” “fail,” “normal,” or  “abnormal.” </a:t>
            </a:r>
          </a:p>
          <a:p>
            <a:r>
              <a:rPr lang="en-US" sz="2800" dirty="0"/>
              <a:t>Instead, talk about strengths and areas where help may be needed.</a:t>
            </a:r>
          </a:p>
        </p:txBody>
      </p:sp>
      <p:sp>
        <p:nvSpPr>
          <p:cNvPr id="120835" name="Title 1"/>
          <p:cNvSpPr>
            <a:spLocks noGrp="1"/>
          </p:cNvSpPr>
          <p:nvPr>
            <p:ph type="title" idx="4294967295"/>
          </p:nvPr>
        </p:nvSpPr>
        <p:spPr>
          <a:xfrm>
            <a:off x="304165" y="243840"/>
            <a:ext cx="8230235" cy="1143635"/>
          </a:xfrm>
        </p:spPr>
        <p:txBody>
          <a:bodyPr>
            <a:normAutofit/>
          </a:bodyPr>
          <a:lstStyle/>
          <a:p>
            <a:r>
              <a:rPr lang="en-US" sz="3600" b="1" dirty="0"/>
              <a:t>Be Direct and Clear</a:t>
            </a:r>
          </a:p>
        </p:txBody>
      </p:sp>
      <p:sp>
        <p:nvSpPr>
          <p:cNvPr id="4" name="Slide Number Placeholder 3"/>
          <p:cNvSpPr>
            <a:spLocks noGrp="1"/>
          </p:cNvSpPr>
          <p:nvPr>
            <p:ph type="sldNum" sz="quarter" idx="4294967295"/>
          </p:nvPr>
        </p:nvSpPr>
        <p:spPr>
          <a:xfrm>
            <a:off x="7069975" y="5943600"/>
            <a:ext cx="2057400" cy="365125"/>
          </a:xfrm>
        </p:spPr>
        <p:txBody>
          <a:bodyPr/>
          <a:lstStyle/>
          <a:p>
            <a:fld id="{321B64B3-26B7-4913-B2C6-0CF9F900152A}" type="slidenum">
              <a:rPr lang="en-US" smtClean="0"/>
              <a:pPr/>
              <a:t>15</a:t>
            </a:fld>
            <a:endParaRPr lang="en-US" dirty="0"/>
          </a:p>
        </p:txBody>
      </p:sp>
    </p:spTree>
    <p:extLst>
      <p:ext uri="{BB962C8B-B14F-4D97-AF65-F5344CB8AC3E}">
        <p14:creationId xmlns:p14="http://schemas.microsoft.com/office/powerpoint/2010/main" val="21463885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E69BA3-6633-4BE1-AD09-C42055F3E653}"/>
              </a:ext>
            </a:extLst>
          </p:cNvPr>
          <p:cNvSpPr>
            <a:spLocks noGrp="1"/>
          </p:cNvSpPr>
          <p:nvPr>
            <p:ph type="title" idx="4294967295"/>
          </p:nvPr>
        </p:nvSpPr>
        <p:spPr>
          <a:xfrm>
            <a:off x="266700" y="212726"/>
            <a:ext cx="7886700" cy="1325563"/>
          </a:xfrm>
        </p:spPr>
        <p:txBody>
          <a:bodyPr>
            <a:normAutofit/>
          </a:bodyPr>
          <a:lstStyle/>
          <a:p>
            <a:r>
              <a:rPr lang="en-US" sz="3600" dirty="0"/>
              <a:t>Listen and Empathize</a:t>
            </a:r>
          </a:p>
        </p:txBody>
      </p:sp>
      <p:sp>
        <p:nvSpPr>
          <p:cNvPr id="3" name="Content Placeholder 2">
            <a:extLst>
              <a:ext uri="{FF2B5EF4-FFF2-40B4-BE49-F238E27FC236}">
                <a16:creationId xmlns:a16="http://schemas.microsoft.com/office/drawing/2014/main" xmlns="" id="{BBD1D7EB-0D3F-4286-A104-DB4929CA5254}"/>
              </a:ext>
            </a:extLst>
          </p:cNvPr>
          <p:cNvSpPr>
            <a:spLocks noGrp="1"/>
          </p:cNvSpPr>
          <p:nvPr>
            <p:ph idx="4294967295"/>
          </p:nvPr>
        </p:nvSpPr>
        <p:spPr>
          <a:xfrm>
            <a:off x="266700" y="1295400"/>
            <a:ext cx="7886700" cy="4895088"/>
          </a:xfrm>
        </p:spPr>
        <p:txBody>
          <a:bodyPr>
            <a:normAutofit lnSpcReduction="10000"/>
          </a:bodyPr>
          <a:lstStyle/>
          <a:p>
            <a:r>
              <a:rPr lang="en-US" sz="2200" dirty="0"/>
              <a:t>Pause and encourage the parent to respond to what they heard.</a:t>
            </a:r>
          </a:p>
          <a:p>
            <a:r>
              <a:rPr lang="en-US" sz="2200" dirty="0"/>
              <a:t>Ask if this information fits the way they view their child.</a:t>
            </a:r>
          </a:p>
          <a:p>
            <a:r>
              <a:rPr lang="en-US" sz="2200" dirty="0"/>
              <a:t>If a developmental concern was raised, ask the parent if they were also concerned about this area, or if other family members have expressed concern.</a:t>
            </a:r>
          </a:p>
          <a:p>
            <a:r>
              <a:rPr lang="en-US" sz="2200" dirty="0"/>
              <a:t>Listen and be ready for any emotional responses. </a:t>
            </a:r>
          </a:p>
          <a:p>
            <a:r>
              <a:rPr lang="en-US" sz="2200" dirty="0"/>
              <a:t>If the parent is upset, respond with empathy but do not provide false reassurance. Possible responses include:</a:t>
            </a:r>
          </a:p>
          <a:p>
            <a:pPr lvl="1"/>
            <a:r>
              <a:rPr lang="en-US" sz="1700" dirty="0"/>
              <a:t>“This is hard to hear.”</a:t>
            </a:r>
          </a:p>
          <a:p>
            <a:pPr lvl="1"/>
            <a:r>
              <a:rPr lang="en-US" sz="1700" dirty="0"/>
              <a:t>“Even if you were already worried about your child’s language skills, it’s hard to hear me say it.”</a:t>
            </a:r>
          </a:p>
          <a:p>
            <a:pPr lvl="1"/>
            <a:r>
              <a:rPr lang="en-US" sz="1700" dirty="0"/>
              <a:t>“This is a screening, not a diagnosis. That means it’s important to get more information to see if there are services that would help your child continue to develop.”</a:t>
            </a:r>
          </a:p>
          <a:p>
            <a:pPr lvl="1"/>
            <a:r>
              <a:rPr lang="en-US" sz="1700" dirty="0"/>
              <a:t>“You were hoping that I could reassure you; I’m concerned, but I also know there is help available.”</a:t>
            </a:r>
          </a:p>
        </p:txBody>
      </p:sp>
      <p:sp>
        <p:nvSpPr>
          <p:cNvPr id="4" name="Slide Number Placeholder 3">
            <a:extLst>
              <a:ext uri="{FF2B5EF4-FFF2-40B4-BE49-F238E27FC236}">
                <a16:creationId xmlns:a16="http://schemas.microsoft.com/office/drawing/2014/main" xmlns="" id="{C9A86F09-54C7-4B5E-947F-F654BAEF9BC7}"/>
              </a:ext>
            </a:extLst>
          </p:cNvPr>
          <p:cNvSpPr>
            <a:spLocks noGrp="1"/>
          </p:cNvSpPr>
          <p:nvPr>
            <p:ph type="sldNum" sz="quarter" idx="4294967295"/>
          </p:nvPr>
        </p:nvSpPr>
        <p:spPr>
          <a:xfrm>
            <a:off x="7066533" y="5943600"/>
            <a:ext cx="2057400" cy="365125"/>
          </a:xfrm>
        </p:spPr>
        <p:txBody>
          <a:bodyPr/>
          <a:lstStyle/>
          <a:p>
            <a:fld id="{C0D807CB-5B1A-418C-A20A-893A08BAD7BC}" type="slidenum">
              <a:rPr lang="en-US" smtClean="0"/>
              <a:pPr/>
              <a:t>16</a:t>
            </a:fld>
            <a:endParaRPr lang="en-US" dirty="0"/>
          </a:p>
        </p:txBody>
      </p:sp>
    </p:spTree>
    <p:extLst>
      <p:ext uri="{BB962C8B-B14F-4D97-AF65-F5344CB8AC3E}">
        <p14:creationId xmlns:p14="http://schemas.microsoft.com/office/powerpoint/2010/main" val="25775230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Content Placeholder 2"/>
          <p:cNvSpPr>
            <a:spLocks noGrp="1"/>
          </p:cNvSpPr>
          <p:nvPr>
            <p:ph idx="4294967295"/>
          </p:nvPr>
        </p:nvSpPr>
        <p:spPr>
          <a:xfrm>
            <a:off x="287628" y="1279524"/>
            <a:ext cx="8475371" cy="5426076"/>
          </a:xfrm>
        </p:spPr>
        <p:txBody>
          <a:bodyPr>
            <a:normAutofit/>
          </a:bodyPr>
          <a:lstStyle/>
          <a:p>
            <a:r>
              <a:rPr lang="en-US" dirty="0"/>
              <a:t>Emphasize the importance of </a:t>
            </a:r>
            <a:r>
              <a:rPr lang="en-US" dirty="0">
                <a:solidFill>
                  <a:srgbClr val="0070C0"/>
                </a:solidFill>
              </a:rPr>
              <a:t>early identification </a:t>
            </a:r>
            <a:r>
              <a:rPr lang="en-US" dirty="0"/>
              <a:t>and the availability of </a:t>
            </a:r>
            <a:r>
              <a:rPr lang="en-US" dirty="0">
                <a:solidFill>
                  <a:srgbClr val="0070C0"/>
                </a:solidFill>
              </a:rPr>
              <a:t>early intervention:</a:t>
            </a:r>
          </a:p>
          <a:p>
            <a:pPr lvl="1"/>
            <a:r>
              <a:rPr lang="en-US" dirty="0"/>
              <a:t>“Most concerns or delays around language, play and interaction will not go away on their own. They can get worse over time if there is no intervention.”</a:t>
            </a:r>
          </a:p>
          <a:p>
            <a:pPr lvl="1"/>
            <a:r>
              <a:rPr lang="en-US" dirty="0"/>
              <a:t>“Most children respond well to early intervention. Many improve with help and are better prepared for school.”</a:t>
            </a:r>
          </a:p>
          <a:p>
            <a:pPr lvl="1"/>
            <a:r>
              <a:rPr lang="en-US" dirty="0"/>
              <a:t>“It’s important to get the help now while your child is young and developing quickly.”</a:t>
            </a:r>
          </a:p>
          <a:p>
            <a:r>
              <a:rPr lang="en-US" dirty="0"/>
              <a:t>Follow the referral algorithm to identify the best referral recommendation.</a:t>
            </a:r>
          </a:p>
          <a:p>
            <a:r>
              <a:rPr lang="en-US" dirty="0"/>
              <a:t>Provide information in writing:</a:t>
            </a:r>
          </a:p>
          <a:p>
            <a:pPr lvl="1"/>
            <a:r>
              <a:rPr lang="en-US" dirty="0"/>
              <a:t>Information summary of screening measures</a:t>
            </a:r>
          </a:p>
          <a:p>
            <a:pPr lvl="1"/>
            <a:r>
              <a:rPr lang="en-US" dirty="0"/>
              <a:t>Referral letter with the specific referral made</a:t>
            </a:r>
          </a:p>
          <a:p>
            <a:pPr lvl="1"/>
            <a:r>
              <a:rPr lang="en-US" dirty="0"/>
              <a:t>CDC </a:t>
            </a:r>
            <a:r>
              <a:rPr lang="en-US" i="1" dirty="0"/>
              <a:t>Milestones Moments </a:t>
            </a:r>
            <a:r>
              <a:rPr lang="en-US" dirty="0"/>
              <a:t>booklet and/or ASQ Activity Sheets</a:t>
            </a:r>
          </a:p>
          <a:p>
            <a:r>
              <a:rPr lang="en-US" dirty="0"/>
              <a:t>If possible, follow-up if there was an area of concern or if a referral was made.</a:t>
            </a:r>
          </a:p>
          <a:p>
            <a:endParaRPr lang="en-US" dirty="0"/>
          </a:p>
          <a:p>
            <a:endParaRPr lang="en-US" dirty="0"/>
          </a:p>
          <a:p>
            <a:endParaRPr lang="en-US" dirty="0"/>
          </a:p>
        </p:txBody>
      </p:sp>
      <p:sp>
        <p:nvSpPr>
          <p:cNvPr id="124931" name="Title 1"/>
          <p:cNvSpPr>
            <a:spLocks noGrp="1"/>
          </p:cNvSpPr>
          <p:nvPr>
            <p:ph type="title" idx="4294967295"/>
          </p:nvPr>
        </p:nvSpPr>
        <p:spPr>
          <a:xfrm>
            <a:off x="304165" y="259079"/>
            <a:ext cx="7709535" cy="1036321"/>
          </a:xfrm>
        </p:spPr>
        <p:txBody>
          <a:bodyPr>
            <a:normAutofit/>
          </a:bodyPr>
          <a:lstStyle/>
          <a:p>
            <a:r>
              <a:rPr lang="en-US" sz="3600" b="1" dirty="0"/>
              <a:t>Provide Recommendations and Referrals</a:t>
            </a:r>
          </a:p>
        </p:txBody>
      </p:sp>
      <p:sp>
        <p:nvSpPr>
          <p:cNvPr id="5" name="Slide Number Placeholder 4"/>
          <p:cNvSpPr>
            <a:spLocks noGrp="1"/>
          </p:cNvSpPr>
          <p:nvPr>
            <p:ph type="sldNum" sz="quarter" idx="4294967295"/>
          </p:nvPr>
        </p:nvSpPr>
        <p:spPr>
          <a:xfrm>
            <a:off x="7079583" y="5943600"/>
            <a:ext cx="2057400" cy="365125"/>
          </a:xfrm>
        </p:spPr>
        <p:txBody>
          <a:bodyPr/>
          <a:lstStyle/>
          <a:p>
            <a:fld id="{321B64B3-26B7-4913-B2C6-0CF9F900152A}" type="slidenum">
              <a:rPr lang="en-US" smtClean="0"/>
              <a:pPr/>
              <a:t>17</a:t>
            </a:fld>
            <a:endParaRPr lang="en-US" dirty="0"/>
          </a:p>
        </p:txBody>
      </p:sp>
    </p:spTree>
    <p:extLst>
      <p:ext uri="{BB962C8B-B14F-4D97-AF65-F5344CB8AC3E}">
        <p14:creationId xmlns:p14="http://schemas.microsoft.com/office/powerpoint/2010/main" val="34095032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idx="4294967295"/>
          </p:nvPr>
        </p:nvSpPr>
        <p:spPr>
          <a:xfrm>
            <a:off x="320308" y="248192"/>
            <a:ext cx="7499350" cy="762000"/>
          </a:xfrm>
        </p:spPr>
        <p:txBody>
          <a:bodyPr>
            <a:normAutofit/>
          </a:bodyPr>
          <a:lstStyle/>
          <a:p>
            <a:pPr eaLnBrk="1" fontAlgn="auto" hangingPunct="1">
              <a:spcAft>
                <a:spcPts val="0"/>
              </a:spcAft>
              <a:defRPr/>
            </a:pPr>
            <a:r>
              <a:rPr lang="en-US" altLang="en-US" sz="3600" b="1" dirty="0">
                <a:ea typeface="+mj-ea"/>
                <a:cs typeface="+mj-cs"/>
              </a:rPr>
              <a:t>Cultural Considerations</a:t>
            </a:r>
          </a:p>
        </p:txBody>
      </p:sp>
      <p:sp>
        <p:nvSpPr>
          <p:cNvPr id="82947" name="Content Placeholder 2"/>
          <p:cNvSpPr>
            <a:spLocks noGrp="1"/>
          </p:cNvSpPr>
          <p:nvPr>
            <p:ph idx="4294967295"/>
          </p:nvPr>
        </p:nvSpPr>
        <p:spPr>
          <a:xfrm>
            <a:off x="304799" y="990600"/>
            <a:ext cx="8576129" cy="5029200"/>
          </a:xfrm>
        </p:spPr>
        <p:txBody>
          <a:bodyPr bIns="0">
            <a:noAutofit/>
          </a:bodyPr>
          <a:lstStyle/>
          <a:p>
            <a:pPr>
              <a:lnSpc>
                <a:spcPct val="80000"/>
              </a:lnSpc>
            </a:pPr>
            <a:r>
              <a:rPr lang="en-US" dirty="0">
                <a:ea typeface="ＭＳ Ｐゴシック" pitchFamily="-100" charset="-128"/>
                <a:cs typeface="ＭＳ Ｐゴシック" pitchFamily="-100" charset="-128"/>
              </a:rPr>
              <a:t>Listen to parents’ explanation regarding why they think the child has a delay (e.g., “Me echaron mal de ojo.”)</a:t>
            </a:r>
          </a:p>
          <a:p>
            <a:pPr>
              <a:lnSpc>
                <a:spcPct val="80000"/>
              </a:lnSpc>
            </a:pPr>
            <a:endParaRPr lang="en-US" dirty="0">
              <a:ea typeface="ＭＳ Ｐゴシック" pitchFamily="-100" charset="-128"/>
              <a:cs typeface="ＭＳ Ｐゴシック" pitchFamily="-100" charset="-128"/>
            </a:endParaRPr>
          </a:p>
          <a:p>
            <a:pPr eaLnBrk="1" hangingPunct="1">
              <a:lnSpc>
                <a:spcPct val="80000"/>
              </a:lnSpc>
            </a:pPr>
            <a:r>
              <a:rPr lang="en-US" dirty="0">
                <a:ea typeface="ＭＳ Ｐゴシック" pitchFamily="-100" charset="-128"/>
                <a:cs typeface="ＭＳ Ｐゴシック" pitchFamily="-100" charset="-128"/>
              </a:rPr>
              <a:t>Provide parents with a gentle re-frame of why developmental delays occur</a:t>
            </a:r>
            <a:r>
              <a:rPr lang="en-US" dirty="0">
                <a:ea typeface="ＭＳ Ｐゴシック" pitchFamily="-100" charset="-128"/>
              </a:rPr>
              <a:t>. </a:t>
            </a:r>
            <a:br>
              <a:rPr lang="en-US" dirty="0">
                <a:ea typeface="ＭＳ Ｐゴシック" pitchFamily="-100" charset="-128"/>
              </a:rPr>
            </a:br>
            <a:r>
              <a:rPr lang="en-US" dirty="0">
                <a:ea typeface="ＭＳ Ｐゴシック" pitchFamily="-100" charset="-128"/>
              </a:rPr>
              <a:t>Reassure them that they have not caused the delay.</a:t>
            </a:r>
          </a:p>
          <a:p>
            <a:pPr lvl="1" eaLnBrk="1" hangingPunct="1">
              <a:lnSpc>
                <a:spcPct val="80000"/>
              </a:lnSpc>
            </a:pPr>
            <a:endParaRPr lang="en-US" sz="2100" dirty="0"/>
          </a:p>
          <a:p>
            <a:pPr eaLnBrk="1" hangingPunct="1">
              <a:lnSpc>
                <a:spcPct val="80000"/>
              </a:lnSpc>
            </a:pPr>
            <a:r>
              <a:rPr lang="en-US" dirty="0">
                <a:ea typeface="ＭＳ Ｐゴシック" pitchFamily="-100" charset="-128"/>
                <a:cs typeface="ＭＳ Ｐゴシック" pitchFamily="-100" charset="-128"/>
              </a:rPr>
              <a:t>Discuss services and interventions:</a:t>
            </a:r>
          </a:p>
          <a:p>
            <a:pPr lvl="1">
              <a:lnSpc>
                <a:spcPct val="80000"/>
              </a:lnSpc>
            </a:pPr>
            <a:r>
              <a:rPr lang="en-US" sz="2100" dirty="0">
                <a:ea typeface="ＭＳ Ｐゴシック" pitchFamily="-100" charset="-128"/>
                <a:cs typeface="ＭＳ Ｐゴシック" pitchFamily="-100" charset="-128"/>
              </a:rPr>
              <a:t>Reassure parents that they are in charge; they can accept or decline any suggested intervention.</a:t>
            </a:r>
          </a:p>
          <a:p>
            <a:pPr lvl="1">
              <a:lnSpc>
                <a:spcPct val="80000"/>
              </a:lnSpc>
            </a:pPr>
            <a:r>
              <a:rPr lang="en-US" sz="2100" dirty="0">
                <a:ea typeface="ＭＳ Ｐゴシック" pitchFamily="-100" charset="-128"/>
                <a:cs typeface="ＭＳ Ｐゴシック" pitchFamily="-100" charset="-128"/>
              </a:rPr>
              <a:t>Early intervention services can be provided in the home.</a:t>
            </a:r>
          </a:p>
          <a:p>
            <a:pPr lvl="1">
              <a:lnSpc>
                <a:spcPct val="80000"/>
              </a:lnSpc>
            </a:pPr>
            <a:r>
              <a:rPr lang="en-US" sz="2100" dirty="0">
                <a:ea typeface="ＭＳ Ｐゴシック" pitchFamily="-100" charset="-128"/>
                <a:cs typeface="ＭＳ Ｐゴシック" pitchFamily="-100" charset="-128"/>
              </a:rPr>
              <a:t>Early intervention services are provided at no charge to the family.</a:t>
            </a:r>
          </a:p>
          <a:p>
            <a:pPr lvl="1">
              <a:lnSpc>
                <a:spcPct val="80000"/>
              </a:lnSpc>
            </a:pPr>
            <a:r>
              <a:rPr lang="en-US" sz="2100" dirty="0">
                <a:ea typeface="ＭＳ Ｐゴシック" pitchFamily="-100" charset="-128"/>
                <a:cs typeface="ＭＳ Ｐゴシック" pitchFamily="-100" charset="-128"/>
              </a:rPr>
              <a:t>Early intervention staff members do not report to immigration.</a:t>
            </a:r>
          </a:p>
          <a:p>
            <a:pPr eaLnBrk="1" hangingPunct="1">
              <a:lnSpc>
                <a:spcPct val="80000"/>
              </a:lnSpc>
            </a:pPr>
            <a:endParaRPr lang="en-US" dirty="0">
              <a:ea typeface="ＭＳ Ｐゴシック" pitchFamily="-100" charset="-128"/>
              <a:cs typeface="ＭＳ Ｐゴシック" pitchFamily="-100" charset="-128"/>
            </a:endParaRPr>
          </a:p>
          <a:p>
            <a:pPr eaLnBrk="1" hangingPunct="1">
              <a:lnSpc>
                <a:spcPct val="80000"/>
              </a:lnSpc>
            </a:pPr>
            <a:r>
              <a:rPr lang="en-US" dirty="0">
                <a:ea typeface="ＭＳ Ｐゴシック" pitchFamily="-100" charset="-128"/>
                <a:cs typeface="ＭＳ Ｐゴシック" pitchFamily="-100" charset="-128"/>
              </a:rPr>
              <a:t>Be open to hearing about alternative interventions and alternative healing practices</a:t>
            </a:r>
            <a:r>
              <a:rPr lang="en-US" sz="2000" dirty="0">
                <a:ea typeface="ＭＳ Ｐゴシック" pitchFamily="-100" charset="-128"/>
                <a:cs typeface="ＭＳ Ｐゴシック" pitchFamily="-100" charset="-128"/>
              </a:rPr>
              <a:t>.</a:t>
            </a:r>
          </a:p>
        </p:txBody>
      </p:sp>
    </p:spTree>
    <p:extLst>
      <p:ext uri="{BB962C8B-B14F-4D97-AF65-F5344CB8AC3E}">
        <p14:creationId xmlns:p14="http://schemas.microsoft.com/office/powerpoint/2010/main" val="37278192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itle 1"/>
          <p:cNvSpPr>
            <a:spLocks noGrp="1"/>
          </p:cNvSpPr>
          <p:nvPr>
            <p:ph type="title" idx="4294967295"/>
          </p:nvPr>
        </p:nvSpPr>
        <p:spPr>
          <a:xfrm>
            <a:off x="304800" y="228600"/>
            <a:ext cx="8229600" cy="1143000"/>
          </a:xfrm>
        </p:spPr>
        <p:txBody>
          <a:bodyPr>
            <a:normAutofit/>
          </a:bodyPr>
          <a:lstStyle/>
          <a:p>
            <a:r>
              <a:rPr lang="en-US" sz="3600" b="1" dirty="0"/>
              <a:t>Cultural Competence Overview</a:t>
            </a:r>
          </a:p>
        </p:txBody>
      </p:sp>
      <p:sp>
        <p:nvSpPr>
          <p:cNvPr id="5" name="Slide Number Placeholder 4"/>
          <p:cNvSpPr>
            <a:spLocks noGrp="1"/>
          </p:cNvSpPr>
          <p:nvPr>
            <p:ph type="sldNum" sz="quarter" idx="4294967295"/>
          </p:nvPr>
        </p:nvSpPr>
        <p:spPr>
          <a:xfrm>
            <a:off x="7086600" y="5943600"/>
            <a:ext cx="2057400" cy="365125"/>
          </a:xfrm>
        </p:spPr>
        <p:txBody>
          <a:bodyPr/>
          <a:lstStyle/>
          <a:p>
            <a:fld id="{321B64B3-26B7-4913-B2C6-0CF9F900152A}" type="slidenum">
              <a:rPr lang="en-US" smtClean="0"/>
              <a:pPr/>
              <a:t>19</a:t>
            </a:fld>
            <a:endParaRPr lang="en-US" dirty="0"/>
          </a:p>
        </p:txBody>
      </p:sp>
      <p:grpSp>
        <p:nvGrpSpPr>
          <p:cNvPr id="20" name="Group 19"/>
          <p:cNvGrpSpPr/>
          <p:nvPr/>
        </p:nvGrpSpPr>
        <p:grpSpPr>
          <a:xfrm>
            <a:off x="317497" y="2385795"/>
            <a:ext cx="8481786" cy="2004786"/>
            <a:chOff x="254000" y="2603499"/>
            <a:chExt cx="8481786" cy="2004786"/>
          </a:xfrm>
        </p:grpSpPr>
        <p:grpSp>
          <p:nvGrpSpPr>
            <p:cNvPr id="9" name="Group 8"/>
            <p:cNvGrpSpPr/>
            <p:nvPr/>
          </p:nvGrpSpPr>
          <p:grpSpPr>
            <a:xfrm>
              <a:off x="602342" y="3013528"/>
              <a:ext cx="2768603" cy="1186544"/>
              <a:chOff x="838199" y="1371600"/>
              <a:chExt cx="2667001" cy="1143000"/>
            </a:xfrm>
            <a:solidFill>
              <a:srgbClr val="E4A37F"/>
            </a:solidFill>
          </p:grpSpPr>
          <p:sp>
            <p:nvSpPr>
              <p:cNvPr id="2" name="Diamond 1"/>
              <p:cNvSpPr/>
              <p:nvPr/>
            </p:nvSpPr>
            <p:spPr>
              <a:xfrm>
                <a:off x="2667000" y="1371600"/>
                <a:ext cx="533400" cy="533400"/>
              </a:xfrm>
              <a:prstGeom prst="diamond">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Diamond 5"/>
              <p:cNvSpPr/>
              <p:nvPr/>
            </p:nvSpPr>
            <p:spPr>
              <a:xfrm>
                <a:off x="2971800" y="1676400"/>
                <a:ext cx="533400" cy="533400"/>
              </a:xfrm>
              <a:prstGeom prst="diamond">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Diamond 6"/>
              <p:cNvSpPr/>
              <p:nvPr/>
            </p:nvSpPr>
            <p:spPr>
              <a:xfrm>
                <a:off x="2667000" y="1981200"/>
                <a:ext cx="533400" cy="533400"/>
              </a:xfrm>
              <a:prstGeom prst="diamond">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Diamond 7"/>
              <p:cNvSpPr/>
              <p:nvPr/>
            </p:nvSpPr>
            <p:spPr>
              <a:xfrm>
                <a:off x="2514600" y="1752600"/>
                <a:ext cx="381000" cy="381000"/>
              </a:xfrm>
              <a:prstGeom prst="diamond">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p:nvSpPr>
            <p:spPr>
              <a:xfrm>
                <a:off x="838199" y="1752600"/>
                <a:ext cx="1863725" cy="381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1" name="Rectangle 10"/>
            <p:cNvSpPr/>
            <p:nvPr/>
          </p:nvSpPr>
          <p:spPr>
            <a:xfrm>
              <a:off x="254000" y="2603499"/>
              <a:ext cx="2004786" cy="2004786"/>
            </a:xfrm>
            <a:prstGeom prst="rect">
              <a:avLst/>
            </a:prstGeom>
            <a:solidFill>
              <a:srgbClr val="E4A37F"/>
            </a:solidFill>
            <a:ln>
              <a:noFill/>
            </a:ln>
          </p:spPr>
          <p:style>
            <a:lnRef idx="1">
              <a:schemeClr val="accent1"/>
            </a:lnRef>
            <a:fillRef idx="3">
              <a:schemeClr val="accent1"/>
            </a:fillRef>
            <a:effectRef idx="2">
              <a:schemeClr val="accent1"/>
            </a:effectRef>
            <a:fontRef idx="minor">
              <a:schemeClr val="lt1"/>
            </a:fontRef>
          </p:style>
          <p:txBody>
            <a:bodyPr rtlCol="0" anchor="ctr">
              <a:normAutofit/>
            </a:bodyPr>
            <a:lstStyle/>
            <a:p>
              <a:pPr lvl="0"/>
              <a:r>
                <a:rPr lang="en-US" sz="2600" dirty="0">
                  <a:solidFill>
                    <a:srgbClr val="000000"/>
                  </a:solidFill>
                  <a:latin typeface="Arial"/>
                  <a:cs typeface="Arial"/>
                </a:rPr>
                <a:t>Self-Awareness</a:t>
              </a:r>
            </a:p>
          </p:txBody>
        </p:sp>
        <p:grpSp>
          <p:nvGrpSpPr>
            <p:cNvPr id="21" name="Group 20"/>
            <p:cNvGrpSpPr/>
            <p:nvPr/>
          </p:nvGrpSpPr>
          <p:grpSpPr>
            <a:xfrm>
              <a:off x="3840842" y="3013528"/>
              <a:ext cx="2768603" cy="1186544"/>
              <a:chOff x="838199" y="1371600"/>
              <a:chExt cx="2667001" cy="1143000"/>
            </a:xfrm>
            <a:solidFill>
              <a:srgbClr val="8DC9C8"/>
            </a:solidFill>
          </p:grpSpPr>
          <p:sp>
            <p:nvSpPr>
              <p:cNvPr id="22" name="Diamond 21"/>
              <p:cNvSpPr/>
              <p:nvPr/>
            </p:nvSpPr>
            <p:spPr>
              <a:xfrm>
                <a:off x="2667000" y="1371600"/>
                <a:ext cx="533400" cy="533400"/>
              </a:xfrm>
              <a:prstGeom prst="diamond">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Diamond 22"/>
              <p:cNvSpPr/>
              <p:nvPr/>
            </p:nvSpPr>
            <p:spPr>
              <a:xfrm>
                <a:off x="2971800" y="1676400"/>
                <a:ext cx="533400" cy="533400"/>
              </a:xfrm>
              <a:prstGeom prst="diamond">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Diamond 23"/>
              <p:cNvSpPr/>
              <p:nvPr/>
            </p:nvSpPr>
            <p:spPr>
              <a:xfrm>
                <a:off x="2667000" y="1981200"/>
                <a:ext cx="533400" cy="533400"/>
              </a:xfrm>
              <a:prstGeom prst="diamond">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Diamond 24"/>
              <p:cNvSpPr/>
              <p:nvPr/>
            </p:nvSpPr>
            <p:spPr>
              <a:xfrm>
                <a:off x="2514600" y="1752600"/>
                <a:ext cx="381000" cy="381000"/>
              </a:xfrm>
              <a:prstGeom prst="diamond">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a:off x="838199" y="1752600"/>
                <a:ext cx="1863725" cy="381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7" name="Rectangle 26"/>
            <p:cNvSpPr/>
            <p:nvPr/>
          </p:nvSpPr>
          <p:spPr>
            <a:xfrm>
              <a:off x="3492500" y="2603499"/>
              <a:ext cx="2004786" cy="2004786"/>
            </a:xfrm>
            <a:prstGeom prst="rect">
              <a:avLst/>
            </a:prstGeom>
            <a:solidFill>
              <a:srgbClr val="8DC9C8"/>
            </a:solidFill>
            <a:ln>
              <a:noFill/>
            </a:ln>
          </p:spPr>
          <p:style>
            <a:lnRef idx="1">
              <a:schemeClr val="accent1"/>
            </a:lnRef>
            <a:fillRef idx="3">
              <a:schemeClr val="accent1"/>
            </a:fillRef>
            <a:effectRef idx="2">
              <a:schemeClr val="accent1"/>
            </a:effectRef>
            <a:fontRef idx="minor">
              <a:schemeClr val="lt1"/>
            </a:fontRef>
          </p:style>
          <p:txBody>
            <a:bodyPr rtlCol="0" anchor="ctr">
              <a:normAutofit/>
            </a:bodyPr>
            <a:lstStyle/>
            <a:p>
              <a:pPr lvl="0"/>
              <a:r>
                <a:rPr lang="en-US" sz="2600" dirty="0">
                  <a:solidFill>
                    <a:srgbClr val="000000"/>
                  </a:solidFill>
                  <a:latin typeface="Arial"/>
                  <a:cs typeface="Arial"/>
                </a:rPr>
                <a:t>Culture- Specific Awareness</a:t>
              </a:r>
            </a:p>
          </p:txBody>
        </p:sp>
        <p:sp>
          <p:nvSpPr>
            <p:cNvPr id="34" name="Rectangle 33"/>
            <p:cNvSpPr/>
            <p:nvPr/>
          </p:nvSpPr>
          <p:spPr>
            <a:xfrm>
              <a:off x="6731000" y="2603499"/>
              <a:ext cx="2004786" cy="2004786"/>
            </a:xfrm>
            <a:prstGeom prst="rect">
              <a:avLst/>
            </a:prstGeom>
            <a:solidFill>
              <a:srgbClr val="78B0DF"/>
            </a:solidFill>
            <a:ln>
              <a:noFill/>
            </a:ln>
          </p:spPr>
          <p:style>
            <a:lnRef idx="1">
              <a:schemeClr val="accent1"/>
            </a:lnRef>
            <a:fillRef idx="3">
              <a:schemeClr val="accent1"/>
            </a:fillRef>
            <a:effectRef idx="2">
              <a:schemeClr val="accent1"/>
            </a:effectRef>
            <a:fontRef idx="minor">
              <a:schemeClr val="lt1"/>
            </a:fontRef>
          </p:style>
          <p:txBody>
            <a:bodyPr rtlCol="0" anchor="ctr">
              <a:normAutofit/>
            </a:bodyPr>
            <a:lstStyle/>
            <a:p>
              <a:pPr lvl="0"/>
              <a:r>
                <a:rPr lang="en-US" sz="2600" dirty="0">
                  <a:solidFill>
                    <a:srgbClr val="000000"/>
                  </a:solidFill>
                  <a:latin typeface="Arial"/>
                  <a:cs typeface="Arial"/>
                </a:rPr>
                <a:t>Cultural Sensitivity</a:t>
              </a:r>
            </a:p>
          </p:txBody>
        </p:sp>
      </p:grpSp>
    </p:spTree>
    <p:extLst>
      <p:ext uri="{BB962C8B-B14F-4D97-AF65-F5344CB8AC3E}">
        <p14:creationId xmlns:p14="http://schemas.microsoft.com/office/powerpoint/2010/main" val="18753600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F1EB16A-6943-49E4-BA30-74CD0D0AD7B3}"/>
              </a:ext>
            </a:extLst>
          </p:cNvPr>
          <p:cNvSpPr>
            <a:spLocks noGrp="1"/>
          </p:cNvSpPr>
          <p:nvPr>
            <p:ph type="title" idx="4294967295"/>
          </p:nvPr>
        </p:nvSpPr>
        <p:spPr>
          <a:xfrm>
            <a:off x="297873" y="304800"/>
            <a:ext cx="7169727" cy="995915"/>
          </a:xfrm>
        </p:spPr>
        <p:txBody>
          <a:bodyPr>
            <a:normAutofit/>
          </a:bodyPr>
          <a:lstStyle/>
          <a:p>
            <a:r>
              <a:rPr lang="en-US" sz="3600" dirty="0"/>
              <a:t>Developmental Conversations</a:t>
            </a:r>
          </a:p>
        </p:txBody>
      </p:sp>
      <p:sp>
        <p:nvSpPr>
          <p:cNvPr id="3" name="Content Placeholder 2">
            <a:extLst>
              <a:ext uri="{FF2B5EF4-FFF2-40B4-BE49-F238E27FC236}">
                <a16:creationId xmlns:a16="http://schemas.microsoft.com/office/drawing/2014/main" xmlns="" id="{A9484B44-EC68-4D28-9B95-E51C6DC0ED20}"/>
              </a:ext>
            </a:extLst>
          </p:cNvPr>
          <p:cNvSpPr>
            <a:spLocks noGrp="1"/>
          </p:cNvSpPr>
          <p:nvPr>
            <p:ph idx="4294967295"/>
          </p:nvPr>
        </p:nvSpPr>
        <p:spPr>
          <a:xfrm>
            <a:off x="304800" y="1135062"/>
            <a:ext cx="7886700" cy="4351338"/>
          </a:xfrm>
        </p:spPr>
        <p:txBody>
          <a:bodyPr>
            <a:normAutofit/>
          </a:bodyPr>
          <a:lstStyle/>
          <a:p>
            <a:r>
              <a:rPr lang="en-US" sz="3200" dirty="0"/>
              <a:t>Staff working at our agency develop close relationships with young children and their parents.</a:t>
            </a:r>
          </a:p>
          <a:p>
            <a:r>
              <a:rPr lang="en-US" sz="3200" dirty="0"/>
              <a:t>Developmental conversations between staff members and parents can:</a:t>
            </a:r>
          </a:p>
          <a:p>
            <a:pPr lvl="1"/>
            <a:r>
              <a:rPr lang="en-US" sz="2400" dirty="0"/>
              <a:t>Support developmental progress.</a:t>
            </a:r>
          </a:p>
          <a:p>
            <a:pPr lvl="1"/>
            <a:r>
              <a:rPr lang="en-US" sz="2400" dirty="0"/>
              <a:t>Enhance parent-child relationships.</a:t>
            </a:r>
          </a:p>
          <a:p>
            <a:pPr lvl="1"/>
            <a:r>
              <a:rPr lang="en-US" sz="2400" dirty="0"/>
              <a:t>Provide linkage to needed resources.</a:t>
            </a:r>
          </a:p>
          <a:p>
            <a:pPr lvl="1"/>
            <a:r>
              <a:rPr lang="en-US" sz="2400" dirty="0"/>
              <a:t>Strengthen connections between families and staff members.</a:t>
            </a:r>
          </a:p>
        </p:txBody>
      </p:sp>
      <p:sp>
        <p:nvSpPr>
          <p:cNvPr id="4" name="Slide Number Placeholder 3">
            <a:extLst>
              <a:ext uri="{FF2B5EF4-FFF2-40B4-BE49-F238E27FC236}">
                <a16:creationId xmlns:a16="http://schemas.microsoft.com/office/drawing/2014/main" xmlns="" id="{81C1941F-9A71-4805-956D-E6D80909D7D6}"/>
              </a:ext>
            </a:extLst>
          </p:cNvPr>
          <p:cNvSpPr>
            <a:spLocks noGrp="1"/>
          </p:cNvSpPr>
          <p:nvPr>
            <p:ph type="sldNum" sz="quarter" idx="4294967295"/>
          </p:nvPr>
        </p:nvSpPr>
        <p:spPr>
          <a:xfrm>
            <a:off x="7086600" y="5943600"/>
            <a:ext cx="2057400" cy="365125"/>
          </a:xfrm>
        </p:spPr>
        <p:txBody>
          <a:bodyPr/>
          <a:lstStyle/>
          <a:p>
            <a:fld id="{C0D807CB-5B1A-418C-A20A-893A08BAD7BC}" type="slidenum">
              <a:rPr lang="en-US" smtClean="0"/>
              <a:pPr/>
              <a:t>2</a:t>
            </a:fld>
            <a:endParaRPr lang="en-US" dirty="0"/>
          </a:p>
        </p:txBody>
      </p:sp>
    </p:spTree>
    <p:extLst>
      <p:ext uri="{BB962C8B-B14F-4D97-AF65-F5344CB8AC3E}">
        <p14:creationId xmlns:p14="http://schemas.microsoft.com/office/powerpoint/2010/main" val="40223426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itle 1"/>
          <p:cNvSpPr>
            <a:spLocks noGrp="1"/>
          </p:cNvSpPr>
          <p:nvPr>
            <p:ph type="title" idx="4294967295"/>
          </p:nvPr>
        </p:nvSpPr>
        <p:spPr>
          <a:xfrm>
            <a:off x="227965" y="167640"/>
            <a:ext cx="8230235" cy="1143635"/>
          </a:xfrm>
        </p:spPr>
        <p:txBody>
          <a:bodyPr>
            <a:normAutofit/>
          </a:bodyPr>
          <a:lstStyle/>
          <a:p>
            <a:r>
              <a:rPr lang="en-US" sz="3600" b="1" dirty="0"/>
              <a:t>Cultural Competence</a:t>
            </a:r>
          </a:p>
        </p:txBody>
      </p:sp>
      <p:sp>
        <p:nvSpPr>
          <p:cNvPr id="131075" name="Content Placeholder 2"/>
          <p:cNvSpPr>
            <a:spLocks noGrp="1"/>
          </p:cNvSpPr>
          <p:nvPr>
            <p:ph idx="4294967295"/>
          </p:nvPr>
        </p:nvSpPr>
        <p:spPr>
          <a:xfrm>
            <a:off x="227965" y="914400"/>
            <a:ext cx="8230235" cy="4526915"/>
          </a:xfrm>
        </p:spPr>
        <p:txBody>
          <a:bodyPr lIns="0" bIns="0" anchor="t">
            <a:noAutofit/>
          </a:bodyPr>
          <a:lstStyle/>
          <a:p>
            <a:r>
              <a:rPr lang="en-US" sz="2800" dirty="0"/>
              <a:t>Learn about one’s own roots.</a:t>
            </a:r>
          </a:p>
          <a:p>
            <a:r>
              <a:rPr lang="en-US" sz="2800" dirty="0"/>
              <a:t>Examine values, behaviors, beliefs and customs of one’s own cultural heritage.</a:t>
            </a:r>
          </a:p>
          <a:p>
            <a:r>
              <a:rPr lang="en-US" sz="2800" dirty="0"/>
              <a:t>Learn about others’ cultures and values.</a:t>
            </a:r>
          </a:p>
          <a:p>
            <a:r>
              <a:rPr lang="en-US" sz="2800" dirty="0"/>
              <a:t>Consider diversity within and between cultural groups.</a:t>
            </a:r>
          </a:p>
          <a:p>
            <a:r>
              <a:rPr lang="en-US" sz="2800" dirty="0"/>
              <a:t>Make no assumptions about concerns, priorities and resources.</a:t>
            </a:r>
          </a:p>
        </p:txBody>
      </p:sp>
      <p:sp>
        <p:nvSpPr>
          <p:cNvPr id="7" name="Slide Number Placeholder 6"/>
          <p:cNvSpPr>
            <a:spLocks noGrp="1"/>
          </p:cNvSpPr>
          <p:nvPr>
            <p:ph type="sldNum" sz="quarter" idx="4294967295"/>
          </p:nvPr>
        </p:nvSpPr>
        <p:spPr>
          <a:xfrm>
            <a:off x="7086600" y="5943600"/>
            <a:ext cx="2057400" cy="365125"/>
          </a:xfrm>
        </p:spPr>
        <p:txBody>
          <a:bodyPr/>
          <a:lstStyle/>
          <a:p>
            <a:fld id="{321B64B3-26B7-4913-B2C6-0CF9F900152A}" type="slidenum">
              <a:rPr lang="en-US" smtClean="0"/>
              <a:pPr/>
              <a:t>20</a:t>
            </a:fld>
            <a:endParaRPr lang="en-US" dirty="0"/>
          </a:p>
        </p:txBody>
      </p:sp>
    </p:spTree>
    <p:extLst>
      <p:ext uri="{BB962C8B-B14F-4D97-AF65-F5344CB8AC3E}">
        <p14:creationId xmlns:p14="http://schemas.microsoft.com/office/powerpoint/2010/main" val="24619487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04165" y="198755"/>
            <a:ext cx="8230235" cy="1143635"/>
          </a:xfrm>
        </p:spPr>
        <p:txBody>
          <a:bodyPr>
            <a:normAutofit/>
          </a:bodyPr>
          <a:lstStyle/>
          <a:p>
            <a:r>
              <a:rPr lang="en-US" sz="3600" b="1" dirty="0"/>
              <a:t>Cultural Considerations</a:t>
            </a:r>
          </a:p>
        </p:txBody>
      </p:sp>
      <p:sp>
        <p:nvSpPr>
          <p:cNvPr id="3" name="Content Placeholder 2"/>
          <p:cNvSpPr>
            <a:spLocks noGrp="1"/>
          </p:cNvSpPr>
          <p:nvPr>
            <p:ph idx="4294967295"/>
          </p:nvPr>
        </p:nvSpPr>
        <p:spPr>
          <a:xfrm>
            <a:off x="304165" y="1143000"/>
            <a:ext cx="8504192" cy="4724400"/>
          </a:xfrm>
        </p:spPr>
        <p:txBody>
          <a:bodyPr tIns="0" bIns="0" anchor="t">
            <a:noAutofit/>
          </a:bodyPr>
          <a:lstStyle/>
          <a:p>
            <a:r>
              <a:rPr lang="en-US" sz="2800" dirty="0"/>
              <a:t> Consider how we treat each other. </a:t>
            </a:r>
          </a:p>
          <a:p>
            <a:r>
              <a:rPr lang="en-US" sz="2800" dirty="0"/>
              <a:t> Show respect for all people.</a:t>
            </a:r>
          </a:p>
          <a:p>
            <a:r>
              <a:rPr lang="en-US" sz="2800" dirty="0"/>
              <a:t> Ask questions and avoid assumptions.</a:t>
            </a:r>
          </a:p>
          <a:p>
            <a:r>
              <a:rPr lang="en-US" sz="2800" dirty="0"/>
              <a:t> Treat others as you would like to be treated.</a:t>
            </a:r>
          </a:p>
          <a:p>
            <a:r>
              <a:rPr lang="en-US" sz="2800" dirty="0"/>
              <a:t> Apologize if you make a mistake or accidently offend someone.</a:t>
            </a:r>
          </a:p>
          <a:p>
            <a:r>
              <a:rPr lang="en-US" sz="2800" dirty="0"/>
              <a:t> Cultural competence is not a set skill but an ongoing process.</a:t>
            </a:r>
          </a:p>
          <a:p>
            <a:r>
              <a:rPr lang="en-US" sz="2800" dirty="0"/>
              <a:t> Reflective practice is a tool for the development of cultural competence.</a:t>
            </a:r>
          </a:p>
          <a:p>
            <a:pPr lvl="2">
              <a:buNone/>
            </a:pPr>
            <a:endParaRPr lang="en-US" sz="2000" dirty="0"/>
          </a:p>
          <a:p>
            <a:endParaRPr lang="en-US" sz="1800" dirty="0"/>
          </a:p>
        </p:txBody>
      </p:sp>
      <p:sp>
        <p:nvSpPr>
          <p:cNvPr id="4" name="Slide Number Placeholder 3"/>
          <p:cNvSpPr>
            <a:spLocks noGrp="1"/>
          </p:cNvSpPr>
          <p:nvPr>
            <p:ph type="sldNum" sz="quarter" idx="4294967295"/>
          </p:nvPr>
        </p:nvSpPr>
        <p:spPr>
          <a:xfrm>
            <a:off x="7086600" y="5943600"/>
            <a:ext cx="2057400" cy="365125"/>
          </a:xfrm>
        </p:spPr>
        <p:txBody>
          <a:bodyPr/>
          <a:lstStyle/>
          <a:p>
            <a:fld id="{321B64B3-26B7-4913-B2C6-0CF9F900152A}" type="slidenum">
              <a:rPr lang="en-US" smtClean="0"/>
              <a:pPr/>
              <a:t>21</a:t>
            </a:fld>
            <a:endParaRPr lang="en-US" dirty="0"/>
          </a:p>
        </p:txBody>
      </p:sp>
    </p:spTree>
    <p:extLst>
      <p:ext uri="{BB962C8B-B14F-4D97-AF65-F5344CB8AC3E}">
        <p14:creationId xmlns:p14="http://schemas.microsoft.com/office/powerpoint/2010/main" val="3338430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Shape 176"/>
          <p:cNvSpPr txBox="1">
            <a:spLocks noGrp="1"/>
          </p:cNvSpPr>
          <p:nvPr>
            <p:ph type="title" idx="4294967295"/>
          </p:nvPr>
        </p:nvSpPr>
        <p:spPr>
          <a:xfrm>
            <a:off x="304800" y="228600"/>
            <a:ext cx="7632700" cy="1295400"/>
          </a:xfrm>
          <a:prstGeom prst="rect">
            <a:avLst/>
          </a:prstGeom>
          <a:noFill/>
          <a:ln>
            <a:noFill/>
          </a:ln>
        </p:spPr>
        <p:txBody>
          <a:bodyPr lIns="91425" tIns="45700" rIns="91425" bIns="45700" anchor="t" anchorCtr="0">
            <a:noAutofit/>
          </a:bodyPr>
          <a:lstStyle/>
          <a:p>
            <a:pPr marL="0" marR="0" lvl="0" indent="0" rtl="0">
              <a:lnSpc>
                <a:spcPct val="100000"/>
              </a:lnSpc>
              <a:spcBef>
                <a:spcPts val="0"/>
              </a:spcBef>
              <a:spcAft>
                <a:spcPts val="0"/>
              </a:spcAft>
              <a:buClr>
                <a:schemeClr val="lt1"/>
              </a:buClr>
              <a:buSzPct val="25000"/>
              <a:buFont typeface="Calibri"/>
              <a:buNone/>
            </a:pPr>
            <a:r>
              <a:rPr lang="en-US" sz="3600" b="1" i="0" u="none" strike="noStrike" cap="none" baseline="0" dirty="0">
                <a:ea typeface="Arial"/>
                <a:sym typeface="Calibri"/>
              </a:rPr>
              <a:t>Screening Bilingual or </a:t>
            </a:r>
            <a:br>
              <a:rPr lang="en-US" sz="3600" b="1" i="0" u="none" strike="noStrike" cap="none" baseline="0" dirty="0">
                <a:ea typeface="Arial"/>
                <a:sym typeface="Calibri"/>
              </a:rPr>
            </a:br>
            <a:r>
              <a:rPr lang="en-US" sz="3600" b="1" i="0" u="none" strike="noStrike" cap="none" baseline="0" dirty="0">
                <a:ea typeface="Arial"/>
                <a:sym typeface="Calibri"/>
              </a:rPr>
              <a:t>Non-English-Speaking Children</a:t>
            </a:r>
          </a:p>
        </p:txBody>
      </p:sp>
      <p:pic>
        <p:nvPicPr>
          <p:cNvPr id="177" name="Shape 177"/>
          <p:cNvPicPr preferRelativeResize="0"/>
          <p:nvPr/>
        </p:nvPicPr>
        <p:blipFill rotWithShape="1">
          <a:blip r:embed="rId3">
            <a:alphaModFix/>
          </a:blip>
          <a:srcRect/>
          <a:stretch/>
        </p:blipFill>
        <p:spPr>
          <a:xfrm>
            <a:off x="1828797" y="2057400"/>
            <a:ext cx="5486404" cy="3640386"/>
          </a:xfrm>
          <a:prstGeom prst="rect">
            <a:avLst/>
          </a:prstGeom>
          <a:noFill/>
          <a:ln>
            <a:noFill/>
          </a:ln>
        </p:spPr>
      </p:pic>
    </p:spTree>
    <p:extLst>
      <p:ext uri="{BB962C8B-B14F-4D97-AF65-F5344CB8AC3E}">
        <p14:creationId xmlns:p14="http://schemas.microsoft.com/office/powerpoint/2010/main" val="1692647605"/>
      </p:ext>
    </p:extLst>
  </p:cSld>
  <p:clrMapOvr>
    <a:masterClrMapping/>
  </p:clrMapOvr>
  <p:transition xmlns:p14="http://schemas.microsoft.com/office/powerpoint/2010/mai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Shape 182"/>
          <p:cNvSpPr txBox="1">
            <a:spLocks noGrp="1"/>
          </p:cNvSpPr>
          <p:nvPr>
            <p:ph type="title" idx="4294967295"/>
          </p:nvPr>
        </p:nvSpPr>
        <p:spPr>
          <a:xfrm>
            <a:off x="304800" y="187325"/>
            <a:ext cx="8229600" cy="1031875"/>
          </a:xfrm>
          <a:prstGeom prst="rect">
            <a:avLst/>
          </a:prstGeom>
          <a:noFill/>
          <a:ln>
            <a:noFill/>
          </a:ln>
        </p:spPr>
        <p:txBody>
          <a:bodyPr lIns="0" tIns="0" rIns="0" bIns="0" anchor="t" anchorCtr="0">
            <a:noAutofit/>
          </a:bodyPr>
          <a:lstStyle/>
          <a:p>
            <a:pPr marL="0" marR="0" lvl="0" indent="0" rtl="0">
              <a:lnSpc>
                <a:spcPct val="100000"/>
              </a:lnSpc>
              <a:spcBef>
                <a:spcPts val="0"/>
              </a:spcBef>
              <a:spcAft>
                <a:spcPts val="0"/>
              </a:spcAft>
              <a:buClr>
                <a:schemeClr val="lt1"/>
              </a:buClr>
              <a:buSzPct val="25000"/>
              <a:buFont typeface="Trebuchet MS"/>
              <a:buNone/>
            </a:pPr>
            <a:r>
              <a:rPr lang="en-US" sz="3600" u="none" strike="noStrike" cap="none" baseline="0" dirty="0">
                <a:ea typeface="Trebuchet MS"/>
                <a:sym typeface="Trebuchet MS"/>
              </a:rPr>
              <a:t>Bilingual Development</a:t>
            </a:r>
          </a:p>
        </p:txBody>
      </p:sp>
      <p:sp>
        <p:nvSpPr>
          <p:cNvPr id="7" name="Rectangle 6"/>
          <p:cNvSpPr/>
          <p:nvPr/>
        </p:nvSpPr>
        <p:spPr>
          <a:xfrm>
            <a:off x="335638" y="943423"/>
            <a:ext cx="1687290" cy="1687290"/>
          </a:xfrm>
          <a:prstGeom prst="rect">
            <a:avLst/>
          </a:prstGeom>
          <a:solidFill>
            <a:srgbClr val="D05928"/>
          </a:solidFill>
          <a:ln>
            <a:noFill/>
          </a:ln>
        </p:spPr>
        <p:style>
          <a:lnRef idx="1">
            <a:schemeClr val="accent1"/>
          </a:lnRef>
          <a:fillRef idx="3">
            <a:schemeClr val="accent1"/>
          </a:fillRef>
          <a:effectRef idx="2">
            <a:schemeClr val="accent1"/>
          </a:effectRef>
          <a:fontRef idx="minor">
            <a:schemeClr val="lt1"/>
          </a:fontRef>
        </p:style>
        <p:txBody>
          <a:bodyPr lIns="91440" rtlCol="0" anchor="ctr">
            <a:noAutofit/>
          </a:bodyPr>
          <a:lstStyle/>
          <a:p>
            <a:pPr lvl="0"/>
            <a:r>
              <a:rPr lang="en-US" sz="2400" dirty="0">
                <a:solidFill>
                  <a:schemeClr val="bg1"/>
                </a:solidFill>
                <a:latin typeface="Arial"/>
                <a:cs typeface="Arial"/>
              </a:rPr>
              <a:t>Cognitive</a:t>
            </a:r>
            <a:br>
              <a:rPr lang="en-US" sz="2400" dirty="0">
                <a:solidFill>
                  <a:schemeClr val="bg1"/>
                </a:solidFill>
                <a:latin typeface="Arial"/>
                <a:cs typeface="Arial"/>
              </a:rPr>
            </a:br>
            <a:r>
              <a:rPr lang="en-US" sz="2400" dirty="0">
                <a:solidFill>
                  <a:schemeClr val="bg1"/>
                </a:solidFill>
                <a:latin typeface="Arial"/>
                <a:cs typeface="Arial"/>
              </a:rPr>
              <a:t>Benefits</a:t>
            </a:r>
          </a:p>
        </p:txBody>
      </p:sp>
      <p:grpSp>
        <p:nvGrpSpPr>
          <p:cNvPr id="4" name="Group 3"/>
          <p:cNvGrpSpPr/>
          <p:nvPr/>
        </p:nvGrpSpPr>
        <p:grpSpPr>
          <a:xfrm>
            <a:off x="1972179" y="1049867"/>
            <a:ext cx="1860395" cy="942823"/>
            <a:chOff x="1972179" y="1049867"/>
            <a:chExt cx="1860395" cy="942823"/>
          </a:xfrm>
          <a:solidFill>
            <a:srgbClr val="D05928"/>
          </a:solidFill>
        </p:grpSpPr>
        <p:grpSp>
          <p:nvGrpSpPr>
            <p:cNvPr id="6" name="Group 5"/>
            <p:cNvGrpSpPr/>
            <p:nvPr/>
          </p:nvGrpSpPr>
          <p:grpSpPr>
            <a:xfrm rot="5400000">
              <a:off x="2963230" y="1123345"/>
              <a:ext cx="940404" cy="798285"/>
              <a:chOff x="2158711" y="1371600"/>
              <a:chExt cx="1346489" cy="1143000"/>
            </a:xfrm>
            <a:grpFill/>
          </p:grpSpPr>
          <p:sp>
            <p:nvSpPr>
              <p:cNvPr id="16" name="Diamond 15"/>
              <p:cNvSpPr/>
              <p:nvPr/>
            </p:nvSpPr>
            <p:spPr>
              <a:xfrm>
                <a:off x="2667000" y="1371600"/>
                <a:ext cx="533400" cy="533400"/>
              </a:xfrm>
              <a:prstGeom prst="diamond">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Diamond 16"/>
              <p:cNvSpPr/>
              <p:nvPr/>
            </p:nvSpPr>
            <p:spPr>
              <a:xfrm>
                <a:off x="2971800" y="1676400"/>
                <a:ext cx="533400" cy="533400"/>
              </a:xfrm>
              <a:prstGeom prst="diamond">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Diamond 17"/>
              <p:cNvSpPr/>
              <p:nvPr/>
            </p:nvSpPr>
            <p:spPr>
              <a:xfrm>
                <a:off x="2667000" y="1981200"/>
                <a:ext cx="533400" cy="533400"/>
              </a:xfrm>
              <a:prstGeom prst="diamond">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Diamond 18"/>
              <p:cNvSpPr/>
              <p:nvPr/>
            </p:nvSpPr>
            <p:spPr>
              <a:xfrm>
                <a:off x="2514600" y="1752600"/>
                <a:ext cx="381000" cy="381000"/>
              </a:xfrm>
              <a:prstGeom prst="diamond">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2158711" y="1752602"/>
                <a:ext cx="543212" cy="381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7" name="Rectangle 36"/>
            <p:cNvSpPr/>
            <p:nvPr/>
          </p:nvSpPr>
          <p:spPr>
            <a:xfrm>
              <a:off x="1972179" y="1049867"/>
              <a:ext cx="1592892" cy="266095"/>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52" name="Rectangle 51"/>
          <p:cNvSpPr/>
          <p:nvPr/>
        </p:nvSpPr>
        <p:spPr>
          <a:xfrm>
            <a:off x="2576815" y="2049070"/>
            <a:ext cx="1687290" cy="1687290"/>
          </a:xfrm>
          <a:prstGeom prst="rect">
            <a:avLst/>
          </a:prstGeom>
          <a:solidFill>
            <a:srgbClr val="0C8A7D"/>
          </a:solidFill>
          <a:ln>
            <a:noFill/>
          </a:ln>
        </p:spPr>
        <p:style>
          <a:lnRef idx="1">
            <a:schemeClr val="accent1"/>
          </a:lnRef>
          <a:fillRef idx="3">
            <a:schemeClr val="accent1"/>
          </a:fillRef>
          <a:effectRef idx="2">
            <a:schemeClr val="accent1"/>
          </a:effectRef>
          <a:fontRef idx="minor">
            <a:schemeClr val="lt1"/>
          </a:fontRef>
        </p:style>
        <p:txBody>
          <a:bodyPr lIns="91440" rtlCol="0" anchor="ctr">
            <a:noAutofit/>
          </a:bodyPr>
          <a:lstStyle/>
          <a:p>
            <a:pPr lvl="0"/>
            <a:r>
              <a:rPr lang="en-US" sz="2400" dirty="0">
                <a:solidFill>
                  <a:schemeClr val="bg1"/>
                </a:solidFill>
                <a:latin typeface="Arial"/>
                <a:cs typeface="Arial"/>
              </a:rPr>
              <a:t>Academic</a:t>
            </a:r>
            <a:br>
              <a:rPr lang="en-US" sz="2400" dirty="0">
                <a:solidFill>
                  <a:schemeClr val="bg1"/>
                </a:solidFill>
                <a:latin typeface="Arial"/>
                <a:cs typeface="Arial"/>
              </a:rPr>
            </a:br>
            <a:r>
              <a:rPr lang="en-US" sz="2400" dirty="0">
                <a:solidFill>
                  <a:schemeClr val="bg1"/>
                </a:solidFill>
                <a:latin typeface="Arial"/>
                <a:cs typeface="Arial"/>
              </a:rPr>
              <a:t>Benefits</a:t>
            </a:r>
          </a:p>
        </p:txBody>
      </p:sp>
      <p:grpSp>
        <p:nvGrpSpPr>
          <p:cNvPr id="53" name="Group 52"/>
          <p:cNvGrpSpPr/>
          <p:nvPr/>
        </p:nvGrpSpPr>
        <p:grpSpPr>
          <a:xfrm>
            <a:off x="4213356" y="2155514"/>
            <a:ext cx="1860395" cy="942823"/>
            <a:chOff x="1972179" y="1049867"/>
            <a:chExt cx="1860395" cy="942823"/>
          </a:xfrm>
          <a:solidFill>
            <a:srgbClr val="0C8A7D"/>
          </a:solidFill>
        </p:grpSpPr>
        <p:grpSp>
          <p:nvGrpSpPr>
            <p:cNvPr id="54" name="Group 53"/>
            <p:cNvGrpSpPr/>
            <p:nvPr/>
          </p:nvGrpSpPr>
          <p:grpSpPr>
            <a:xfrm rot="5400000">
              <a:off x="2963230" y="1123345"/>
              <a:ext cx="940404" cy="798285"/>
              <a:chOff x="2158711" y="1371600"/>
              <a:chExt cx="1346489" cy="1143000"/>
            </a:xfrm>
            <a:grpFill/>
          </p:grpSpPr>
          <p:sp>
            <p:nvSpPr>
              <p:cNvPr id="56" name="Diamond 55"/>
              <p:cNvSpPr/>
              <p:nvPr/>
            </p:nvSpPr>
            <p:spPr>
              <a:xfrm>
                <a:off x="2667000" y="1371600"/>
                <a:ext cx="533400" cy="533400"/>
              </a:xfrm>
              <a:prstGeom prst="diamond">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Diamond 56"/>
              <p:cNvSpPr/>
              <p:nvPr/>
            </p:nvSpPr>
            <p:spPr>
              <a:xfrm>
                <a:off x="2971800" y="1676400"/>
                <a:ext cx="533400" cy="533400"/>
              </a:xfrm>
              <a:prstGeom prst="diamond">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Diamond 57"/>
              <p:cNvSpPr/>
              <p:nvPr/>
            </p:nvSpPr>
            <p:spPr>
              <a:xfrm>
                <a:off x="2667000" y="1981200"/>
                <a:ext cx="533400" cy="533400"/>
              </a:xfrm>
              <a:prstGeom prst="diamond">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Diamond 58"/>
              <p:cNvSpPr/>
              <p:nvPr/>
            </p:nvSpPr>
            <p:spPr>
              <a:xfrm>
                <a:off x="2514600" y="1752600"/>
                <a:ext cx="381000" cy="381000"/>
              </a:xfrm>
              <a:prstGeom prst="diamond">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Rectangle 59"/>
              <p:cNvSpPr/>
              <p:nvPr/>
            </p:nvSpPr>
            <p:spPr>
              <a:xfrm>
                <a:off x="2158711" y="1752602"/>
                <a:ext cx="543212" cy="381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55" name="Rectangle 54"/>
            <p:cNvSpPr/>
            <p:nvPr/>
          </p:nvSpPr>
          <p:spPr>
            <a:xfrm>
              <a:off x="1972179" y="1049867"/>
              <a:ext cx="1592892" cy="266095"/>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61" name="Rectangle 60"/>
          <p:cNvSpPr/>
          <p:nvPr/>
        </p:nvSpPr>
        <p:spPr>
          <a:xfrm>
            <a:off x="4817992" y="3109893"/>
            <a:ext cx="1687290" cy="1687290"/>
          </a:xfrm>
          <a:prstGeom prst="rect">
            <a:avLst/>
          </a:prstGeom>
          <a:solidFill>
            <a:srgbClr val="78B0DF"/>
          </a:solidFill>
          <a:ln>
            <a:noFill/>
          </a:ln>
        </p:spPr>
        <p:style>
          <a:lnRef idx="1">
            <a:schemeClr val="accent1"/>
          </a:lnRef>
          <a:fillRef idx="3">
            <a:schemeClr val="accent1"/>
          </a:fillRef>
          <a:effectRef idx="2">
            <a:schemeClr val="accent1"/>
          </a:effectRef>
          <a:fontRef idx="minor">
            <a:schemeClr val="lt1"/>
          </a:fontRef>
        </p:style>
        <p:txBody>
          <a:bodyPr lIns="91440" rtlCol="0" anchor="ctr">
            <a:noAutofit/>
          </a:bodyPr>
          <a:lstStyle/>
          <a:p>
            <a:pPr lvl="0"/>
            <a:r>
              <a:rPr lang="en-US" sz="2400" dirty="0">
                <a:solidFill>
                  <a:schemeClr val="bg1"/>
                </a:solidFill>
                <a:latin typeface="Arial"/>
                <a:cs typeface="Arial"/>
              </a:rPr>
              <a:t>Personal</a:t>
            </a:r>
            <a:br>
              <a:rPr lang="en-US" sz="2400" dirty="0">
                <a:solidFill>
                  <a:schemeClr val="bg1"/>
                </a:solidFill>
                <a:latin typeface="Arial"/>
                <a:cs typeface="Arial"/>
              </a:rPr>
            </a:br>
            <a:r>
              <a:rPr lang="en-US" sz="2400" dirty="0">
                <a:solidFill>
                  <a:schemeClr val="bg1"/>
                </a:solidFill>
                <a:latin typeface="Arial"/>
                <a:cs typeface="Arial"/>
              </a:rPr>
              <a:t>Benefits</a:t>
            </a:r>
          </a:p>
        </p:txBody>
      </p:sp>
      <p:grpSp>
        <p:nvGrpSpPr>
          <p:cNvPr id="62" name="Group 61"/>
          <p:cNvGrpSpPr/>
          <p:nvPr/>
        </p:nvGrpSpPr>
        <p:grpSpPr>
          <a:xfrm>
            <a:off x="6454533" y="3216337"/>
            <a:ext cx="1860395" cy="942823"/>
            <a:chOff x="1972179" y="1049867"/>
            <a:chExt cx="1860395" cy="942823"/>
          </a:xfrm>
          <a:solidFill>
            <a:srgbClr val="78B0DF"/>
          </a:solidFill>
        </p:grpSpPr>
        <p:grpSp>
          <p:nvGrpSpPr>
            <p:cNvPr id="63" name="Group 62"/>
            <p:cNvGrpSpPr/>
            <p:nvPr/>
          </p:nvGrpSpPr>
          <p:grpSpPr>
            <a:xfrm rot="5400000">
              <a:off x="2963230" y="1123345"/>
              <a:ext cx="940404" cy="798285"/>
              <a:chOff x="2158711" y="1371600"/>
              <a:chExt cx="1346489" cy="1143000"/>
            </a:xfrm>
            <a:grpFill/>
          </p:grpSpPr>
          <p:sp>
            <p:nvSpPr>
              <p:cNvPr id="65" name="Diamond 64"/>
              <p:cNvSpPr/>
              <p:nvPr/>
            </p:nvSpPr>
            <p:spPr>
              <a:xfrm>
                <a:off x="2667000" y="1371600"/>
                <a:ext cx="533400" cy="533400"/>
              </a:xfrm>
              <a:prstGeom prst="diamond">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Diamond 65"/>
              <p:cNvSpPr/>
              <p:nvPr/>
            </p:nvSpPr>
            <p:spPr>
              <a:xfrm>
                <a:off x="2971800" y="1676400"/>
                <a:ext cx="533400" cy="533400"/>
              </a:xfrm>
              <a:prstGeom prst="diamond">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Diamond 66"/>
              <p:cNvSpPr/>
              <p:nvPr/>
            </p:nvSpPr>
            <p:spPr>
              <a:xfrm>
                <a:off x="2667000" y="1981200"/>
                <a:ext cx="533400" cy="533400"/>
              </a:xfrm>
              <a:prstGeom prst="diamond">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Diamond 67"/>
              <p:cNvSpPr/>
              <p:nvPr/>
            </p:nvSpPr>
            <p:spPr>
              <a:xfrm>
                <a:off x="2514600" y="1752600"/>
                <a:ext cx="381000" cy="381000"/>
              </a:xfrm>
              <a:prstGeom prst="diamond">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Rectangle 68"/>
              <p:cNvSpPr/>
              <p:nvPr/>
            </p:nvSpPr>
            <p:spPr>
              <a:xfrm>
                <a:off x="2158711" y="1752602"/>
                <a:ext cx="543212" cy="381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64" name="Rectangle 63"/>
            <p:cNvSpPr/>
            <p:nvPr/>
          </p:nvSpPr>
          <p:spPr>
            <a:xfrm>
              <a:off x="1972179" y="1049867"/>
              <a:ext cx="1592892" cy="266095"/>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70" name="Rectangle 69"/>
          <p:cNvSpPr/>
          <p:nvPr/>
        </p:nvSpPr>
        <p:spPr>
          <a:xfrm>
            <a:off x="7044227" y="4223010"/>
            <a:ext cx="1687290" cy="1687290"/>
          </a:xfrm>
          <a:prstGeom prst="rect">
            <a:avLst/>
          </a:prstGeom>
          <a:solidFill>
            <a:srgbClr val="E4A37F"/>
          </a:solidFill>
          <a:ln>
            <a:noFill/>
          </a:ln>
        </p:spPr>
        <p:style>
          <a:lnRef idx="1">
            <a:schemeClr val="accent1"/>
          </a:lnRef>
          <a:fillRef idx="3">
            <a:schemeClr val="accent1"/>
          </a:fillRef>
          <a:effectRef idx="2">
            <a:schemeClr val="accent1"/>
          </a:effectRef>
          <a:fontRef idx="minor">
            <a:schemeClr val="lt1"/>
          </a:fontRef>
        </p:style>
        <p:txBody>
          <a:bodyPr lIns="91440" rtlCol="0" anchor="ctr">
            <a:noAutofit/>
          </a:bodyPr>
          <a:lstStyle/>
          <a:p>
            <a:pPr lvl="0"/>
            <a:r>
              <a:rPr lang="en-US" sz="2400" dirty="0">
                <a:solidFill>
                  <a:schemeClr val="bg1"/>
                </a:solidFill>
                <a:latin typeface="Arial"/>
                <a:cs typeface="Arial"/>
              </a:rPr>
              <a:t>Societal</a:t>
            </a:r>
            <a:br>
              <a:rPr lang="en-US" sz="2400" dirty="0">
                <a:solidFill>
                  <a:schemeClr val="bg1"/>
                </a:solidFill>
                <a:latin typeface="Arial"/>
                <a:cs typeface="Arial"/>
              </a:rPr>
            </a:br>
            <a:r>
              <a:rPr lang="en-US" sz="2400" dirty="0">
                <a:solidFill>
                  <a:schemeClr val="bg1"/>
                </a:solidFill>
                <a:latin typeface="Arial"/>
                <a:cs typeface="Arial"/>
              </a:rPr>
              <a:t>Benefits</a:t>
            </a:r>
          </a:p>
        </p:txBody>
      </p:sp>
    </p:spTree>
    <p:extLst>
      <p:ext uri="{BB962C8B-B14F-4D97-AF65-F5344CB8AC3E}">
        <p14:creationId xmlns:p14="http://schemas.microsoft.com/office/powerpoint/2010/main" val="1097087264"/>
      </p:ext>
    </p:extLst>
  </p:cSld>
  <p:clrMapOvr>
    <a:masterClrMapping/>
  </p:clrMapOvr>
  <p:transition xmlns:p14="http://schemas.microsoft.com/office/powerpoint/2010/mai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D0592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F62E9754-32C1-4D88-AD1A-5974B365784A}"/>
              </a:ext>
            </a:extLst>
          </p:cNvPr>
          <p:cNvSpPr>
            <a:spLocks noGrp="1"/>
          </p:cNvSpPr>
          <p:nvPr>
            <p:ph type="title"/>
          </p:nvPr>
        </p:nvSpPr>
        <p:spPr>
          <a:xfrm>
            <a:off x="609600" y="2209800"/>
            <a:ext cx="7886700" cy="1325563"/>
          </a:xfrm>
        </p:spPr>
        <p:txBody>
          <a:bodyPr>
            <a:normAutofit/>
          </a:bodyPr>
          <a:lstStyle/>
          <a:p>
            <a:pPr algn="ctr"/>
            <a:r>
              <a:rPr lang="en-US" sz="4500" dirty="0">
                <a:solidFill>
                  <a:srgbClr val="E7E6E6"/>
                </a:solidFill>
              </a:rPr>
              <a:t>MYTHS AND FACTS</a:t>
            </a:r>
            <a:br>
              <a:rPr lang="en-US" sz="4500" dirty="0">
                <a:solidFill>
                  <a:srgbClr val="E7E6E6"/>
                </a:solidFill>
              </a:rPr>
            </a:br>
            <a:r>
              <a:rPr lang="en-US" sz="4500" dirty="0">
                <a:solidFill>
                  <a:srgbClr val="E4A37F"/>
                </a:solidFill>
              </a:rPr>
              <a:t>About Bilingualism</a:t>
            </a:r>
          </a:p>
        </p:txBody>
      </p:sp>
      <p:sp>
        <p:nvSpPr>
          <p:cNvPr id="3" name="Slide Number Placeholder 2">
            <a:extLst>
              <a:ext uri="{FF2B5EF4-FFF2-40B4-BE49-F238E27FC236}">
                <a16:creationId xmlns:a16="http://schemas.microsoft.com/office/drawing/2014/main" xmlns="" id="{5A75FA3A-9C59-4D5B-AE32-B75FE6AD1DDB}"/>
              </a:ext>
            </a:extLst>
          </p:cNvPr>
          <p:cNvSpPr>
            <a:spLocks noGrp="1"/>
          </p:cNvSpPr>
          <p:nvPr>
            <p:ph type="sldNum" sz="quarter" idx="12"/>
          </p:nvPr>
        </p:nvSpPr>
        <p:spPr/>
        <p:txBody>
          <a:bodyPr/>
          <a:lstStyle/>
          <a:p>
            <a:fld id="{C0D807CB-5B1A-418C-A20A-893A08BAD7BC}" type="slidenum">
              <a:rPr lang="en-US" smtClean="0"/>
              <a:pPr/>
              <a:t>24</a:t>
            </a:fld>
            <a:endParaRPr lang="en-US" dirty="0"/>
          </a:p>
        </p:txBody>
      </p:sp>
    </p:spTree>
    <p:extLst>
      <p:ext uri="{BB962C8B-B14F-4D97-AF65-F5344CB8AC3E}">
        <p14:creationId xmlns:p14="http://schemas.microsoft.com/office/powerpoint/2010/main" val="17268340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11B6451B-694E-4F08-9F18-BA82E51C8239}"/>
              </a:ext>
            </a:extLst>
          </p:cNvPr>
          <p:cNvSpPr>
            <a:spLocks noGrp="1"/>
          </p:cNvSpPr>
          <p:nvPr>
            <p:ph idx="4294967295"/>
          </p:nvPr>
        </p:nvSpPr>
        <p:spPr>
          <a:xfrm>
            <a:off x="1136990" y="1919686"/>
            <a:ext cx="6870023" cy="2409029"/>
          </a:xfrm>
        </p:spPr>
        <p:txBody>
          <a:bodyPr anchor="ctr">
            <a:noAutofit/>
          </a:bodyPr>
          <a:lstStyle/>
          <a:p>
            <a:pPr marL="0" indent="0" algn="ctr">
              <a:buNone/>
            </a:pPr>
            <a:r>
              <a:rPr lang="en-US" sz="3600" b="1" dirty="0">
                <a:solidFill>
                  <a:srgbClr val="D05928"/>
                </a:solidFill>
              </a:rPr>
              <a:t>MYTH 1</a:t>
            </a:r>
            <a:r>
              <a:rPr lang="en-US" sz="2800" b="1" dirty="0">
                <a:solidFill>
                  <a:srgbClr val="0C8A7D"/>
                </a:solidFill>
              </a:rPr>
              <a:t/>
            </a:r>
            <a:br>
              <a:rPr lang="en-US" sz="2800" b="1" dirty="0">
                <a:solidFill>
                  <a:srgbClr val="0C8A7D"/>
                </a:solidFill>
              </a:rPr>
            </a:br>
            <a:endParaRPr lang="en-US" sz="2000" dirty="0"/>
          </a:p>
          <a:p>
            <a:pPr marL="0" indent="0" algn="ctr">
              <a:buNone/>
            </a:pPr>
            <a:r>
              <a:rPr lang="en-US" sz="2800" dirty="0"/>
              <a:t>Bilingual children’s language development will be delayed.</a:t>
            </a:r>
          </a:p>
        </p:txBody>
      </p:sp>
      <p:sp>
        <p:nvSpPr>
          <p:cNvPr id="4" name="Slide Number Placeholder 3">
            <a:extLst>
              <a:ext uri="{FF2B5EF4-FFF2-40B4-BE49-F238E27FC236}">
                <a16:creationId xmlns:a16="http://schemas.microsoft.com/office/drawing/2014/main" xmlns="" id="{C7A95FD2-EA48-4B60-8579-E902FA2763B9}"/>
              </a:ext>
            </a:extLst>
          </p:cNvPr>
          <p:cNvSpPr>
            <a:spLocks noGrp="1"/>
          </p:cNvSpPr>
          <p:nvPr>
            <p:ph type="sldNum" sz="quarter" idx="4294967295"/>
          </p:nvPr>
        </p:nvSpPr>
        <p:spPr>
          <a:xfrm>
            <a:off x="7060366" y="5943600"/>
            <a:ext cx="2057400" cy="365125"/>
          </a:xfrm>
        </p:spPr>
        <p:txBody>
          <a:bodyPr/>
          <a:lstStyle/>
          <a:p>
            <a:fld id="{C0D807CB-5B1A-418C-A20A-893A08BAD7BC}" type="slidenum">
              <a:rPr lang="en-US" smtClean="0"/>
              <a:pPr/>
              <a:t>25</a:t>
            </a:fld>
            <a:endParaRPr lang="en-US" dirty="0"/>
          </a:p>
        </p:txBody>
      </p:sp>
    </p:spTree>
    <p:extLst>
      <p:ext uri="{BB962C8B-B14F-4D97-AF65-F5344CB8AC3E}">
        <p14:creationId xmlns:p14="http://schemas.microsoft.com/office/powerpoint/2010/main" val="3780010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81787F-9EF3-4DCD-A46A-83E5BF1B27DE}"/>
              </a:ext>
            </a:extLst>
          </p:cNvPr>
          <p:cNvSpPr>
            <a:spLocks noGrp="1"/>
          </p:cNvSpPr>
          <p:nvPr>
            <p:ph type="title" idx="4294967295"/>
          </p:nvPr>
        </p:nvSpPr>
        <p:spPr>
          <a:xfrm>
            <a:off x="628650" y="609601"/>
            <a:ext cx="7886700" cy="762000"/>
          </a:xfrm>
        </p:spPr>
        <p:txBody>
          <a:bodyPr>
            <a:normAutofit/>
          </a:bodyPr>
          <a:lstStyle/>
          <a:p>
            <a:pPr algn="ctr"/>
            <a:r>
              <a:rPr lang="en-US" sz="3600" dirty="0">
                <a:solidFill>
                  <a:srgbClr val="D05928"/>
                </a:solidFill>
              </a:rPr>
              <a:t>FACT</a:t>
            </a:r>
          </a:p>
        </p:txBody>
      </p:sp>
      <p:sp>
        <p:nvSpPr>
          <p:cNvPr id="3" name="Content Placeholder 2">
            <a:extLst>
              <a:ext uri="{FF2B5EF4-FFF2-40B4-BE49-F238E27FC236}">
                <a16:creationId xmlns:a16="http://schemas.microsoft.com/office/drawing/2014/main" xmlns="" id="{9E11B760-5FC3-4E00-AE07-5D6B109DA2FC}"/>
              </a:ext>
            </a:extLst>
          </p:cNvPr>
          <p:cNvSpPr>
            <a:spLocks noGrp="1"/>
          </p:cNvSpPr>
          <p:nvPr>
            <p:ph idx="4294967295"/>
          </p:nvPr>
        </p:nvSpPr>
        <p:spPr>
          <a:xfrm>
            <a:off x="628650" y="1524000"/>
            <a:ext cx="7886700" cy="4351338"/>
          </a:xfrm>
        </p:spPr>
        <p:txBody>
          <a:bodyPr>
            <a:normAutofit/>
          </a:bodyPr>
          <a:lstStyle/>
          <a:p>
            <a:pPr marL="0" indent="0" algn="ctr">
              <a:buNone/>
            </a:pPr>
            <a:r>
              <a:rPr lang="en-US" sz="2800" dirty="0"/>
              <a:t>Language milestones are the same for</a:t>
            </a:r>
            <a:br>
              <a:rPr lang="en-US" sz="2800" dirty="0"/>
            </a:br>
            <a:r>
              <a:rPr lang="en-US" sz="2800" dirty="0"/>
              <a:t>bilingual and monolingual children.</a:t>
            </a:r>
          </a:p>
          <a:p>
            <a:pPr lvl="1"/>
            <a:r>
              <a:rPr lang="en-US" dirty="0"/>
              <a:t>Classic study of 25 Spanish-English bilingual children and 35 children from monolingual homes.</a:t>
            </a:r>
          </a:p>
          <a:p>
            <a:pPr lvl="1"/>
            <a:r>
              <a:rPr lang="en-US" dirty="0"/>
              <a:t>Language milestones were tracked from ages 8 to 30 months.</a:t>
            </a:r>
          </a:p>
          <a:p>
            <a:pPr lvl="1"/>
            <a:r>
              <a:rPr lang="en-US" dirty="0"/>
              <a:t>Combining vocabulary in both languages, bilingual children had the same vocabulary as monolingual ones.</a:t>
            </a:r>
          </a:p>
          <a:p>
            <a:pPr lvl="1"/>
            <a:endParaRPr lang="en-US" dirty="0"/>
          </a:p>
          <a:p>
            <a:pPr marL="342900" lvl="1" indent="0" algn="ctr">
              <a:buNone/>
            </a:pPr>
            <a:r>
              <a:rPr lang="en-US" sz="2800" b="1" dirty="0"/>
              <a:t>If a bilingual child is not reaching typical milestones, seek help!  It’s not because he or she is being exposed to 2 languages.</a:t>
            </a:r>
          </a:p>
        </p:txBody>
      </p:sp>
      <p:sp>
        <p:nvSpPr>
          <p:cNvPr id="4" name="Slide Number Placeholder 3">
            <a:extLst>
              <a:ext uri="{FF2B5EF4-FFF2-40B4-BE49-F238E27FC236}">
                <a16:creationId xmlns:a16="http://schemas.microsoft.com/office/drawing/2014/main" xmlns="" id="{9844B283-8E2B-4401-8154-785E94B5DF37}"/>
              </a:ext>
            </a:extLst>
          </p:cNvPr>
          <p:cNvSpPr>
            <a:spLocks noGrp="1"/>
          </p:cNvSpPr>
          <p:nvPr>
            <p:ph type="sldNum" sz="quarter" idx="4294967295"/>
          </p:nvPr>
        </p:nvSpPr>
        <p:spPr>
          <a:xfrm>
            <a:off x="7069975" y="5943600"/>
            <a:ext cx="2057400" cy="365125"/>
          </a:xfrm>
        </p:spPr>
        <p:txBody>
          <a:bodyPr/>
          <a:lstStyle/>
          <a:p>
            <a:fld id="{C0D807CB-5B1A-418C-A20A-893A08BAD7BC}" type="slidenum">
              <a:rPr lang="en-US" smtClean="0"/>
              <a:pPr/>
              <a:t>26</a:t>
            </a:fld>
            <a:endParaRPr lang="en-US" dirty="0"/>
          </a:p>
        </p:txBody>
      </p:sp>
    </p:spTree>
    <p:extLst>
      <p:ext uri="{BB962C8B-B14F-4D97-AF65-F5344CB8AC3E}">
        <p14:creationId xmlns:p14="http://schemas.microsoft.com/office/powerpoint/2010/main" val="8046904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11B6451B-694E-4F08-9F18-BA82E51C8239}"/>
              </a:ext>
            </a:extLst>
          </p:cNvPr>
          <p:cNvSpPr>
            <a:spLocks noGrp="1"/>
          </p:cNvSpPr>
          <p:nvPr>
            <p:ph idx="4294967295"/>
          </p:nvPr>
        </p:nvSpPr>
        <p:spPr>
          <a:xfrm>
            <a:off x="628650" y="1799233"/>
            <a:ext cx="7886700" cy="2649932"/>
          </a:xfrm>
        </p:spPr>
        <p:txBody>
          <a:bodyPr anchor="ctr">
            <a:noAutofit/>
          </a:bodyPr>
          <a:lstStyle/>
          <a:p>
            <a:pPr marL="0" indent="0" algn="ctr">
              <a:buNone/>
            </a:pPr>
            <a:r>
              <a:rPr lang="en-US" sz="3600" b="1" dirty="0">
                <a:solidFill>
                  <a:srgbClr val="D05928"/>
                </a:solidFill>
              </a:rPr>
              <a:t>MYTH 2</a:t>
            </a:r>
            <a:r>
              <a:rPr lang="en-US" sz="3300" b="1" dirty="0">
                <a:solidFill>
                  <a:srgbClr val="0C8A7D"/>
                </a:solidFill>
              </a:rPr>
              <a:t/>
            </a:r>
            <a:br>
              <a:rPr lang="en-US" sz="3300" b="1" dirty="0">
                <a:solidFill>
                  <a:srgbClr val="0C8A7D"/>
                </a:solidFill>
              </a:rPr>
            </a:br>
            <a:endParaRPr lang="en-US" sz="2800" dirty="0"/>
          </a:p>
          <a:p>
            <a:pPr marL="0" indent="0" algn="ctr">
              <a:buNone/>
            </a:pPr>
            <a:r>
              <a:rPr lang="en-US" sz="2800" dirty="0"/>
              <a:t>Children are confused by exposure </a:t>
            </a:r>
            <a:br>
              <a:rPr lang="en-US" sz="2800" dirty="0"/>
            </a:br>
            <a:r>
              <a:rPr lang="en-US" sz="2800" dirty="0"/>
              <a:t>to two languages.</a:t>
            </a:r>
          </a:p>
        </p:txBody>
      </p:sp>
      <p:sp>
        <p:nvSpPr>
          <p:cNvPr id="4" name="Slide Number Placeholder 3">
            <a:extLst>
              <a:ext uri="{FF2B5EF4-FFF2-40B4-BE49-F238E27FC236}">
                <a16:creationId xmlns:a16="http://schemas.microsoft.com/office/drawing/2014/main" xmlns="" id="{C7A95FD2-EA48-4B60-8579-E902FA2763B9}"/>
              </a:ext>
            </a:extLst>
          </p:cNvPr>
          <p:cNvSpPr>
            <a:spLocks noGrp="1"/>
          </p:cNvSpPr>
          <p:nvPr>
            <p:ph type="sldNum" sz="quarter" idx="4294967295"/>
          </p:nvPr>
        </p:nvSpPr>
        <p:spPr>
          <a:xfrm>
            <a:off x="7086600" y="5943600"/>
            <a:ext cx="2057400" cy="365125"/>
          </a:xfrm>
        </p:spPr>
        <p:txBody>
          <a:bodyPr/>
          <a:lstStyle/>
          <a:p>
            <a:fld id="{C0D807CB-5B1A-418C-A20A-893A08BAD7BC}" type="slidenum">
              <a:rPr lang="en-US" smtClean="0"/>
              <a:pPr/>
              <a:t>27</a:t>
            </a:fld>
            <a:endParaRPr lang="en-US" dirty="0"/>
          </a:p>
        </p:txBody>
      </p:sp>
    </p:spTree>
    <p:extLst>
      <p:ext uri="{BB962C8B-B14F-4D97-AF65-F5344CB8AC3E}">
        <p14:creationId xmlns:p14="http://schemas.microsoft.com/office/powerpoint/2010/main" val="23244634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81787F-9EF3-4DCD-A46A-83E5BF1B27DE}"/>
              </a:ext>
            </a:extLst>
          </p:cNvPr>
          <p:cNvSpPr>
            <a:spLocks noGrp="1"/>
          </p:cNvSpPr>
          <p:nvPr>
            <p:ph type="title" idx="4294967295"/>
          </p:nvPr>
        </p:nvSpPr>
        <p:spPr>
          <a:xfrm>
            <a:off x="2123490" y="593726"/>
            <a:ext cx="4897021" cy="854074"/>
          </a:xfrm>
        </p:spPr>
        <p:txBody>
          <a:bodyPr>
            <a:normAutofit/>
          </a:bodyPr>
          <a:lstStyle/>
          <a:p>
            <a:pPr algn="ctr"/>
            <a:r>
              <a:rPr lang="en-US" sz="3600" dirty="0">
                <a:solidFill>
                  <a:srgbClr val="D05928"/>
                </a:solidFill>
              </a:rPr>
              <a:t>FACT</a:t>
            </a:r>
          </a:p>
        </p:txBody>
      </p:sp>
      <p:sp>
        <p:nvSpPr>
          <p:cNvPr id="3" name="Content Placeholder 2">
            <a:extLst>
              <a:ext uri="{FF2B5EF4-FFF2-40B4-BE49-F238E27FC236}">
                <a16:creationId xmlns:a16="http://schemas.microsoft.com/office/drawing/2014/main" xmlns="" id="{9E11B760-5FC3-4E00-AE07-5D6B109DA2FC}"/>
              </a:ext>
            </a:extLst>
          </p:cNvPr>
          <p:cNvSpPr>
            <a:spLocks noGrp="1"/>
          </p:cNvSpPr>
          <p:nvPr>
            <p:ph idx="4294967295"/>
          </p:nvPr>
        </p:nvSpPr>
        <p:spPr>
          <a:xfrm>
            <a:off x="628650" y="1439862"/>
            <a:ext cx="7886700" cy="4351338"/>
          </a:xfrm>
        </p:spPr>
        <p:txBody>
          <a:bodyPr>
            <a:normAutofit fontScale="92500"/>
          </a:bodyPr>
          <a:lstStyle/>
          <a:p>
            <a:pPr marL="0" indent="0" algn="ctr">
              <a:buNone/>
            </a:pPr>
            <a:r>
              <a:rPr lang="en-US" sz="2800" dirty="0"/>
              <a:t>Some children may show cross-linguistic influence — rules from the more dominant language may get applied incorrectly in the less dominant language. Code-switching between languages is common.</a:t>
            </a:r>
          </a:p>
          <a:p>
            <a:pPr marL="858838" lvl="1"/>
            <a:r>
              <a:rPr lang="en-US" sz="2800" dirty="0"/>
              <a:t>This is a typical part of bilingual language development.</a:t>
            </a:r>
          </a:p>
          <a:p>
            <a:pPr marL="858838" lvl="1"/>
            <a:r>
              <a:rPr lang="en-US" sz="2800" dirty="0"/>
              <a:t>Children are good at figuring out when/with whom they should use which language.</a:t>
            </a:r>
          </a:p>
          <a:p>
            <a:pPr lvl="1" algn="ctr"/>
            <a:endParaRPr lang="en-US" sz="2800" b="1" dirty="0"/>
          </a:p>
          <a:p>
            <a:pPr marL="342900" lvl="1" indent="0" algn="ctr">
              <a:buNone/>
            </a:pPr>
            <a:r>
              <a:rPr lang="en-US" sz="2800" b="1" dirty="0"/>
              <a:t>Code-switching/code-mixing is not a sign </a:t>
            </a:r>
            <a:br>
              <a:rPr lang="en-US" sz="2800" b="1" dirty="0"/>
            </a:br>
            <a:r>
              <a:rPr lang="en-US" sz="2800" b="1" dirty="0"/>
              <a:t>of confusion or delay.</a:t>
            </a:r>
          </a:p>
        </p:txBody>
      </p:sp>
      <p:sp>
        <p:nvSpPr>
          <p:cNvPr id="4" name="Slide Number Placeholder 3">
            <a:extLst>
              <a:ext uri="{FF2B5EF4-FFF2-40B4-BE49-F238E27FC236}">
                <a16:creationId xmlns:a16="http://schemas.microsoft.com/office/drawing/2014/main" xmlns="" id="{9844B283-8E2B-4401-8154-785E94B5DF37}"/>
              </a:ext>
            </a:extLst>
          </p:cNvPr>
          <p:cNvSpPr>
            <a:spLocks noGrp="1"/>
          </p:cNvSpPr>
          <p:nvPr>
            <p:ph type="sldNum" sz="quarter" idx="4294967295"/>
          </p:nvPr>
        </p:nvSpPr>
        <p:spPr>
          <a:xfrm>
            <a:off x="7086600" y="5943600"/>
            <a:ext cx="2057400" cy="365125"/>
          </a:xfrm>
        </p:spPr>
        <p:txBody>
          <a:bodyPr/>
          <a:lstStyle/>
          <a:p>
            <a:fld id="{C0D807CB-5B1A-418C-A20A-893A08BAD7BC}" type="slidenum">
              <a:rPr lang="en-US" smtClean="0"/>
              <a:pPr/>
              <a:t>28</a:t>
            </a:fld>
            <a:endParaRPr lang="en-US" dirty="0"/>
          </a:p>
        </p:txBody>
      </p:sp>
    </p:spTree>
    <p:extLst>
      <p:ext uri="{BB962C8B-B14F-4D97-AF65-F5344CB8AC3E}">
        <p14:creationId xmlns:p14="http://schemas.microsoft.com/office/powerpoint/2010/main" val="26795788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11B6451B-694E-4F08-9F18-BA82E51C8239}"/>
              </a:ext>
            </a:extLst>
          </p:cNvPr>
          <p:cNvSpPr>
            <a:spLocks noGrp="1"/>
          </p:cNvSpPr>
          <p:nvPr>
            <p:ph idx="4294967295"/>
          </p:nvPr>
        </p:nvSpPr>
        <p:spPr>
          <a:xfrm>
            <a:off x="1313033" y="1769668"/>
            <a:ext cx="6517934" cy="2649932"/>
          </a:xfrm>
        </p:spPr>
        <p:txBody>
          <a:bodyPr anchor="ctr">
            <a:noAutofit/>
          </a:bodyPr>
          <a:lstStyle/>
          <a:p>
            <a:pPr marL="0" indent="0" algn="ctr">
              <a:buNone/>
            </a:pPr>
            <a:r>
              <a:rPr lang="en-US" sz="3600" b="1" dirty="0">
                <a:solidFill>
                  <a:srgbClr val="D05928"/>
                </a:solidFill>
              </a:rPr>
              <a:t>MYTH 3</a:t>
            </a:r>
          </a:p>
          <a:p>
            <a:pPr marL="0" indent="0" algn="ctr">
              <a:buNone/>
            </a:pPr>
            <a:endParaRPr lang="en-US" sz="2800" dirty="0"/>
          </a:p>
          <a:p>
            <a:pPr marL="0" indent="0" algn="ctr">
              <a:buNone/>
            </a:pPr>
            <a:r>
              <a:rPr lang="en-US" sz="2800" dirty="0"/>
              <a:t>Children with developmental delays or autism will have more delays if exposed to two languages.</a:t>
            </a:r>
          </a:p>
        </p:txBody>
      </p:sp>
      <p:sp>
        <p:nvSpPr>
          <p:cNvPr id="4" name="Slide Number Placeholder 3">
            <a:extLst>
              <a:ext uri="{FF2B5EF4-FFF2-40B4-BE49-F238E27FC236}">
                <a16:creationId xmlns:a16="http://schemas.microsoft.com/office/drawing/2014/main" xmlns="" id="{C7A95FD2-EA48-4B60-8579-E902FA2763B9}"/>
              </a:ext>
            </a:extLst>
          </p:cNvPr>
          <p:cNvSpPr>
            <a:spLocks noGrp="1"/>
          </p:cNvSpPr>
          <p:nvPr>
            <p:ph type="sldNum" sz="quarter" idx="4294967295"/>
          </p:nvPr>
        </p:nvSpPr>
        <p:spPr>
          <a:xfrm>
            <a:off x="7086600" y="5943600"/>
            <a:ext cx="2057400" cy="365125"/>
          </a:xfrm>
        </p:spPr>
        <p:txBody>
          <a:bodyPr/>
          <a:lstStyle/>
          <a:p>
            <a:fld id="{C0D807CB-5B1A-418C-A20A-893A08BAD7BC}" type="slidenum">
              <a:rPr lang="en-US" smtClean="0"/>
              <a:pPr/>
              <a:t>29</a:t>
            </a:fld>
            <a:endParaRPr lang="en-US" dirty="0"/>
          </a:p>
        </p:txBody>
      </p:sp>
    </p:spTree>
    <p:extLst>
      <p:ext uri="{BB962C8B-B14F-4D97-AF65-F5344CB8AC3E}">
        <p14:creationId xmlns:p14="http://schemas.microsoft.com/office/powerpoint/2010/main" val="41679504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4"/>
          <p:cNvSpPr>
            <a:spLocks noGrp="1"/>
          </p:cNvSpPr>
          <p:nvPr>
            <p:ph type="title" idx="4294967295"/>
          </p:nvPr>
        </p:nvSpPr>
        <p:spPr>
          <a:xfrm>
            <a:off x="304800" y="304800"/>
            <a:ext cx="8229600" cy="1143000"/>
          </a:xfrm>
        </p:spPr>
        <p:txBody>
          <a:bodyPr>
            <a:normAutofit fontScale="90000"/>
          </a:bodyPr>
          <a:lstStyle/>
          <a:p>
            <a:r>
              <a:rPr lang="en-US" sz="4000" b="1" dirty="0"/>
              <a:t>How do you talk to families about their child’s development?</a:t>
            </a:r>
            <a:br>
              <a:rPr lang="en-US" sz="4000" b="1" dirty="0"/>
            </a:br>
            <a:r>
              <a:rPr lang="en-US" b="1" dirty="0"/>
              <a:t/>
            </a:r>
            <a:br>
              <a:rPr lang="en-US" b="1" dirty="0"/>
            </a:br>
            <a:r>
              <a:rPr lang="en-US" dirty="0"/>
              <a:t/>
            </a:r>
            <a:br>
              <a:rPr lang="en-US" dirty="0"/>
            </a:br>
            <a:r>
              <a:rPr lang="en-US" dirty="0"/>
              <a:t/>
            </a:r>
            <a:br>
              <a:rPr lang="en-US" dirty="0"/>
            </a:br>
            <a:r>
              <a:rPr lang="en-US" dirty="0"/>
              <a:t/>
            </a:r>
            <a:br>
              <a:rPr lang="en-US" dirty="0"/>
            </a:br>
            <a:endParaRPr lang="en-US" dirty="0"/>
          </a:p>
        </p:txBody>
      </p:sp>
      <p:pic>
        <p:nvPicPr>
          <p:cNvPr id="112643" name="Picture 4"/>
          <p:cNvPicPr>
            <a:picLocks noChangeAspect="1"/>
          </p:cNvPicPr>
          <p:nvPr/>
        </p:nvPicPr>
        <p:blipFill>
          <a:blip r:embed="rId3" cstate="print"/>
          <a:srcRect/>
          <a:stretch>
            <a:fillRect/>
          </a:stretch>
        </p:blipFill>
        <p:spPr bwMode="auto">
          <a:xfrm>
            <a:off x="1676400" y="1702594"/>
            <a:ext cx="5943600" cy="4241006"/>
          </a:xfrm>
          <a:prstGeom prst="rect">
            <a:avLst/>
          </a:prstGeom>
          <a:noFill/>
          <a:ln w="9525">
            <a:noFill/>
            <a:miter lim="800000"/>
            <a:headEnd/>
            <a:tailEnd/>
          </a:ln>
        </p:spPr>
      </p:pic>
      <p:sp>
        <p:nvSpPr>
          <p:cNvPr id="4" name="Slide Number Placeholder 3"/>
          <p:cNvSpPr>
            <a:spLocks noGrp="1"/>
          </p:cNvSpPr>
          <p:nvPr>
            <p:ph type="sldNum" sz="quarter" idx="4294967295"/>
          </p:nvPr>
        </p:nvSpPr>
        <p:spPr>
          <a:xfrm>
            <a:off x="7105326" y="5943600"/>
            <a:ext cx="2057400" cy="365125"/>
          </a:xfrm>
        </p:spPr>
        <p:txBody>
          <a:bodyPr/>
          <a:lstStyle/>
          <a:p>
            <a:fld id="{321B64B3-26B7-4913-B2C6-0CF9F900152A}" type="slidenum">
              <a:rPr lang="en-US" smtClean="0"/>
              <a:pPr/>
              <a:t>3</a:t>
            </a:fld>
            <a:endParaRPr lang="en-US" dirty="0"/>
          </a:p>
        </p:txBody>
      </p:sp>
    </p:spTree>
    <p:extLst>
      <p:ext uri="{BB962C8B-B14F-4D97-AF65-F5344CB8AC3E}">
        <p14:creationId xmlns:p14="http://schemas.microsoft.com/office/powerpoint/2010/main" val="19197222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81787F-9EF3-4DCD-A46A-83E5BF1B27DE}"/>
              </a:ext>
            </a:extLst>
          </p:cNvPr>
          <p:cNvSpPr>
            <a:spLocks noGrp="1"/>
          </p:cNvSpPr>
          <p:nvPr>
            <p:ph type="title" idx="4294967295"/>
          </p:nvPr>
        </p:nvSpPr>
        <p:spPr>
          <a:xfrm>
            <a:off x="234315" y="579437"/>
            <a:ext cx="8675370" cy="563563"/>
          </a:xfrm>
        </p:spPr>
        <p:txBody>
          <a:bodyPr>
            <a:normAutofit/>
          </a:bodyPr>
          <a:lstStyle/>
          <a:p>
            <a:pPr algn="ctr"/>
            <a:r>
              <a:rPr lang="en-US" sz="3600" dirty="0">
                <a:solidFill>
                  <a:srgbClr val="D05928"/>
                </a:solidFill>
              </a:rPr>
              <a:t>FACT</a:t>
            </a:r>
          </a:p>
        </p:txBody>
      </p:sp>
      <p:sp>
        <p:nvSpPr>
          <p:cNvPr id="3" name="Content Placeholder 2">
            <a:extLst>
              <a:ext uri="{FF2B5EF4-FFF2-40B4-BE49-F238E27FC236}">
                <a16:creationId xmlns:a16="http://schemas.microsoft.com/office/drawing/2014/main" xmlns="" id="{9E11B760-5FC3-4E00-AE07-5D6B109DA2FC}"/>
              </a:ext>
            </a:extLst>
          </p:cNvPr>
          <p:cNvSpPr>
            <a:spLocks noGrp="1"/>
          </p:cNvSpPr>
          <p:nvPr>
            <p:ph idx="4294967295"/>
          </p:nvPr>
        </p:nvSpPr>
        <p:spPr>
          <a:xfrm>
            <a:off x="628650" y="1524000"/>
            <a:ext cx="7886700" cy="4351338"/>
          </a:xfrm>
        </p:spPr>
        <p:txBody>
          <a:bodyPr>
            <a:noAutofit/>
          </a:bodyPr>
          <a:lstStyle/>
          <a:p>
            <a:pPr marL="0" indent="0" algn="ctr">
              <a:buNone/>
            </a:pPr>
            <a:r>
              <a:rPr lang="en-US" sz="2800" dirty="0"/>
              <a:t>Children do not show additional delays when exposed to more than one language.</a:t>
            </a:r>
          </a:p>
          <a:p>
            <a:pPr marL="0" indent="0" algn="ctr">
              <a:buNone/>
            </a:pPr>
            <a:r>
              <a:rPr lang="en-US" sz="2800" dirty="0"/>
              <a:t>In studies of children with autism, Down syndrome, and specific language impairment:</a:t>
            </a:r>
          </a:p>
          <a:p>
            <a:pPr marL="798513"/>
            <a:r>
              <a:rPr lang="en-US" sz="2800" dirty="0"/>
              <a:t>No difference in language development was found between bilingual vs. monolingual children.</a:t>
            </a:r>
          </a:p>
          <a:p>
            <a:pPr marL="798513"/>
            <a:r>
              <a:rPr lang="en-US" sz="2800" b="1" dirty="0"/>
              <a:t>Even if a child has delays, exposure to more than one language is not harmful.</a:t>
            </a:r>
          </a:p>
        </p:txBody>
      </p:sp>
      <p:sp>
        <p:nvSpPr>
          <p:cNvPr id="4" name="Slide Number Placeholder 3">
            <a:extLst>
              <a:ext uri="{FF2B5EF4-FFF2-40B4-BE49-F238E27FC236}">
                <a16:creationId xmlns:a16="http://schemas.microsoft.com/office/drawing/2014/main" xmlns="" id="{9844B283-8E2B-4401-8154-785E94B5DF37}"/>
              </a:ext>
            </a:extLst>
          </p:cNvPr>
          <p:cNvSpPr>
            <a:spLocks noGrp="1"/>
          </p:cNvSpPr>
          <p:nvPr>
            <p:ph type="sldNum" sz="quarter" idx="4294967295"/>
          </p:nvPr>
        </p:nvSpPr>
        <p:spPr>
          <a:xfrm>
            <a:off x="7086600" y="5943600"/>
            <a:ext cx="2057400" cy="365125"/>
          </a:xfrm>
        </p:spPr>
        <p:txBody>
          <a:bodyPr/>
          <a:lstStyle/>
          <a:p>
            <a:fld id="{C0D807CB-5B1A-418C-A20A-893A08BAD7BC}" type="slidenum">
              <a:rPr lang="en-US" smtClean="0"/>
              <a:pPr/>
              <a:t>30</a:t>
            </a:fld>
            <a:endParaRPr lang="en-US" dirty="0"/>
          </a:p>
        </p:txBody>
      </p:sp>
    </p:spTree>
    <p:extLst>
      <p:ext uri="{BB962C8B-B14F-4D97-AF65-F5344CB8AC3E}">
        <p14:creationId xmlns:p14="http://schemas.microsoft.com/office/powerpoint/2010/main" val="36354797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Shape 214"/>
          <p:cNvSpPr txBox="1">
            <a:spLocks noGrp="1"/>
          </p:cNvSpPr>
          <p:nvPr>
            <p:ph type="title" idx="4294967295"/>
          </p:nvPr>
        </p:nvSpPr>
        <p:spPr>
          <a:xfrm>
            <a:off x="304800" y="198436"/>
            <a:ext cx="8229600" cy="1143000"/>
          </a:xfrm>
          <a:prstGeom prst="rect">
            <a:avLst/>
          </a:prstGeom>
          <a:noFill/>
          <a:ln>
            <a:noFill/>
          </a:ln>
        </p:spPr>
        <p:txBody>
          <a:bodyPr lIns="91425" tIns="45700" rIns="91425" bIns="45700" anchor="ctr" anchorCtr="0">
            <a:noAutofit/>
          </a:bodyPr>
          <a:lstStyle/>
          <a:p>
            <a:pPr marL="0" marR="0" lvl="0" indent="0" rtl="0">
              <a:lnSpc>
                <a:spcPct val="100000"/>
              </a:lnSpc>
              <a:spcBef>
                <a:spcPts val="0"/>
              </a:spcBef>
              <a:spcAft>
                <a:spcPts val="0"/>
              </a:spcAft>
              <a:buClr>
                <a:schemeClr val="lt1"/>
              </a:buClr>
              <a:buSzPct val="25000"/>
              <a:buFont typeface="Calibri"/>
              <a:buNone/>
            </a:pPr>
            <a:r>
              <a:rPr lang="en-US" sz="3600" b="1" i="0" u="none" strike="noStrike" cap="none" baseline="0" dirty="0">
                <a:ea typeface="Arial"/>
                <a:sym typeface="Calibri"/>
              </a:rPr>
              <a:t>Encourage Bilingual Language Development</a:t>
            </a:r>
          </a:p>
        </p:txBody>
      </p:sp>
      <p:sp>
        <p:nvSpPr>
          <p:cNvPr id="215" name="Shape 215"/>
          <p:cNvSpPr txBox="1">
            <a:spLocks noGrp="1"/>
          </p:cNvSpPr>
          <p:nvPr>
            <p:ph type="body" idx="4294967295"/>
          </p:nvPr>
        </p:nvSpPr>
        <p:spPr>
          <a:xfrm>
            <a:off x="304800" y="1524000"/>
            <a:ext cx="7772400" cy="4038600"/>
          </a:xfrm>
          <a:prstGeom prst="rect">
            <a:avLst/>
          </a:prstGeom>
          <a:noFill/>
          <a:ln>
            <a:noFill/>
          </a:ln>
        </p:spPr>
        <p:txBody>
          <a:bodyPr lIns="91425" tIns="45700" rIns="91425" bIns="45700" anchor="t" anchorCtr="0">
            <a:noAutofit/>
          </a:bodyPr>
          <a:lstStyle/>
          <a:p>
            <a:pPr marL="0" marR="0" lvl="0" indent="0" algn="l" rtl="0">
              <a:lnSpc>
                <a:spcPct val="80000"/>
              </a:lnSpc>
              <a:spcBef>
                <a:spcPts val="0"/>
              </a:spcBef>
              <a:spcAft>
                <a:spcPts val="0"/>
              </a:spcAft>
              <a:buClr>
                <a:schemeClr val="lt1"/>
              </a:buClr>
              <a:buSzPct val="100000"/>
              <a:buNone/>
            </a:pPr>
            <a:r>
              <a:rPr lang="en-US" sz="2300" b="0" i="1" u="none" strike="noStrike" cap="none" baseline="0" dirty="0">
                <a:ea typeface="Arial"/>
                <a:sym typeface="Calibri"/>
              </a:rPr>
              <a:t>Advising parents to switch to a non-native language in the  home can: </a:t>
            </a:r>
          </a:p>
          <a:p>
            <a:pPr marL="0" marR="0" lvl="0" indent="0" algn="l" rtl="0">
              <a:lnSpc>
                <a:spcPct val="80000"/>
              </a:lnSpc>
              <a:spcBef>
                <a:spcPts val="300"/>
              </a:spcBef>
              <a:spcAft>
                <a:spcPts val="0"/>
              </a:spcAft>
              <a:buClr>
                <a:schemeClr val="lt1"/>
              </a:buClr>
              <a:buFont typeface="Calibri"/>
              <a:buNone/>
            </a:pPr>
            <a:endParaRPr sz="1500" b="0" i="1" u="none" strike="noStrike" cap="none" baseline="0" dirty="0">
              <a:ea typeface="Arial"/>
              <a:sym typeface="Calibri"/>
            </a:endParaRPr>
          </a:p>
          <a:p>
            <a:pPr>
              <a:lnSpc>
                <a:spcPct val="80000"/>
              </a:lnSpc>
              <a:spcBef>
                <a:spcPts val="560"/>
              </a:spcBef>
              <a:buClr>
                <a:schemeClr val="tx1"/>
              </a:buClr>
              <a:buSzPct val="100000"/>
            </a:pPr>
            <a:r>
              <a:rPr lang="en-US" sz="2800" b="0" i="0" u="none" strike="noStrike" cap="none" baseline="0" dirty="0">
                <a:ea typeface="Arial"/>
                <a:sym typeface="Calibri"/>
              </a:rPr>
              <a:t>Negatively impact family relationships, as language is strongly connected with family culture.</a:t>
            </a:r>
            <a:endParaRPr sz="2800" b="0" i="0" u="none" strike="noStrike" cap="none" baseline="0" dirty="0">
              <a:ea typeface="Arial"/>
              <a:sym typeface="Calibri"/>
            </a:endParaRPr>
          </a:p>
          <a:p>
            <a:pPr>
              <a:lnSpc>
                <a:spcPct val="80000"/>
              </a:lnSpc>
              <a:spcBef>
                <a:spcPts val="560"/>
              </a:spcBef>
              <a:buClr>
                <a:schemeClr val="tx1"/>
              </a:buClr>
              <a:buSzPct val="100000"/>
            </a:pPr>
            <a:r>
              <a:rPr lang="en-US" sz="2800" b="0" i="0" u="none" strike="noStrike" cap="none" baseline="0" dirty="0">
                <a:ea typeface="Arial"/>
                <a:sym typeface="Calibri"/>
              </a:rPr>
              <a:t>Cause communication breakdowns.</a:t>
            </a:r>
            <a:endParaRPr lang="en-US" sz="2800" dirty="0">
              <a:ea typeface="Arial"/>
              <a:sym typeface="Calibri"/>
            </a:endParaRPr>
          </a:p>
          <a:p>
            <a:pPr>
              <a:lnSpc>
                <a:spcPct val="80000"/>
              </a:lnSpc>
              <a:spcBef>
                <a:spcPts val="560"/>
              </a:spcBef>
              <a:buClr>
                <a:schemeClr val="tx1"/>
              </a:buClr>
              <a:buSzPct val="100000"/>
            </a:pPr>
            <a:r>
              <a:rPr lang="en-US" sz="2800" b="0" i="0" u="none" strike="noStrike" cap="none" baseline="0" dirty="0">
                <a:ea typeface="Arial"/>
                <a:sym typeface="Calibri"/>
              </a:rPr>
              <a:t>Lead to parental stress.</a:t>
            </a:r>
          </a:p>
          <a:p>
            <a:pPr>
              <a:lnSpc>
                <a:spcPct val="80000"/>
              </a:lnSpc>
              <a:spcBef>
                <a:spcPts val="560"/>
              </a:spcBef>
              <a:buClr>
                <a:schemeClr val="tx1"/>
              </a:buClr>
              <a:buSzPct val="100000"/>
            </a:pPr>
            <a:r>
              <a:rPr lang="en-US" sz="2800" b="0" i="0" u="none" strike="noStrike" cap="none" baseline="0" dirty="0">
                <a:ea typeface="Arial"/>
                <a:sym typeface="Calibri"/>
              </a:rPr>
              <a:t>Lead to parents providing a less rich language model to their child.</a:t>
            </a:r>
            <a:endParaRPr sz="2800" b="0" i="0" u="none" strike="noStrike" cap="none" baseline="0" dirty="0">
              <a:solidFill>
                <a:schemeClr val="lt1"/>
              </a:solidFill>
              <a:ea typeface="Arial"/>
              <a:sym typeface="Calibri"/>
            </a:endParaRPr>
          </a:p>
        </p:txBody>
      </p:sp>
    </p:spTree>
    <p:extLst>
      <p:ext uri="{BB962C8B-B14F-4D97-AF65-F5344CB8AC3E}">
        <p14:creationId xmlns:p14="http://schemas.microsoft.com/office/powerpoint/2010/main" val="3127604731"/>
      </p:ext>
    </p:extLst>
  </p:cSld>
  <p:clrMapOvr>
    <a:masterClrMapping/>
  </p:clrMapOvr>
  <p:transition xmlns:p14="http://schemas.microsoft.com/office/powerpoint/2010/main" spd="slow">
    <p:cu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xmlns="" id="{4EBDC0A4-528B-431B-9B29-A788CFED185F}"/>
              </a:ext>
            </a:extLst>
          </p:cNvPr>
          <p:cNvSpPr>
            <a:spLocks noGrp="1"/>
          </p:cNvSpPr>
          <p:nvPr>
            <p:ph type="title" idx="4294967295"/>
          </p:nvPr>
        </p:nvSpPr>
        <p:spPr>
          <a:xfrm>
            <a:off x="304800" y="209550"/>
            <a:ext cx="5964237" cy="744537"/>
          </a:xfrm>
        </p:spPr>
        <p:txBody>
          <a:bodyPr lIns="0" tIns="0" rIns="0">
            <a:noAutofit/>
          </a:bodyPr>
          <a:lstStyle/>
          <a:p>
            <a:r>
              <a:rPr lang="en-US" altLang="en-US" sz="3600" dirty="0">
                <a:ea typeface="ＭＳ Ｐゴシック" panose="020B0600070205080204" pitchFamily="34" charset="-128"/>
                <a:cs typeface="Trebuchet MS" panose="020B0603020202020204" pitchFamily="34" charset="0"/>
              </a:rPr>
              <a:t>Resources on Bilingualism</a:t>
            </a:r>
          </a:p>
        </p:txBody>
      </p:sp>
      <p:sp>
        <p:nvSpPr>
          <p:cNvPr id="37891" name="Content Placeholder 2">
            <a:extLst>
              <a:ext uri="{FF2B5EF4-FFF2-40B4-BE49-F238E27FC236}">
                <a16:creationId xmlns:a16="http://schemas.microsoft.com/office/drawing/2014/main" xmlns="" id="{10888AAC-37F1-4D30-84BB-08EE4B5F749B}"/>
              </a:ext>
            </a:extLst>
          </p:cNvPr>
          <p:cNvSpPr>
            <a:spLocks noGrp="1"/>
          </p:cNvSpPr>
          <p:nvPr>
            <p:ph idx="4294967295"/>
          </p:nvPr>
        </p:nvSpPr>
        <p:spPr>
          <a:xfrm>
            <a:off x="304800" y="1047750"/>
            <a:ext cx="8229600" cy="4895850"/>
          </a:xfrm>
        </p:spPr>
        <p:txBody>
          <a:bodyPr>
            <a:normAutofit fontScale="77500" lnSpcReduction="20000"/>
          </a:bodyPr>
          <a:lstStyle/>
          <a:p>
            <a:pPr marL="0" indent="0">
              <a:buNone/>
            </a:pPr>
            <a:r>
              <a:rPr lang="en-US" altLang="en-US" b="1" dirty="0">
                <a:ea typeface="ＭＳ Ｐゴシック" panose="020B0600070205080204" pitchFamily="34" charset="-128"/>
              </a:rPr>
              <a:t>Websites:</a:t>
            </a:r>
          </a:p>
          <a:p>
            <a:pPr>
              <a:lnSpc>
                <a:spcPct val="120000"/>
              </a:lnSpc>
              <a:spcBef>
                <a:spcPts val="0"/>
              </a:spcBef>
            </a:pPr>
            <a:r>
              <a:rPr lang="en-US" altLang="en-US" sz="1900" dirty="0">
                <a:ea typeface="ＭＳ Ｐゴシック" panose="020B0600070205080204" pitchFamily="34" charset="-128"/>
              </a:rPr>
              <a:t>American Speech-Language-Hearing Association </a:t>
            </a:r>
            <a:r>
              <a:rPr lang="en-US" altLang="en-US" sz="2000" dirty="0">
                <a:ea typeface="ＭＳ Ｐゴシック" panose="020B0600070205080204" pitchFamily="34" charset="-128"/>
              </a:rPr>
              <a:t>(The Advantages of Being Bilingual, Teaching Your Child Two Languages, Becoming Bilingual/El Niño Bilingüe)</a:t>
            </a:r>
            <a:r>
              <a:rPr lang="en-US" altLang="en-US" sz="1900" dirty="0">
                <a:ea typeface="ＭＳ Ｐゴシック" panose="020B0600070205080204" pitchFamily="34" charset="-128"/>
              </a:rPr>
              <a:t>: </a:t>
            </a:r>
            <a:r>
              <a:rPr lang="en-US" altLang="en-US" sz="1900" dirty="0">
                <a:ea typeface="ＭＳ Ｐゴシック" panose="020B0600070205080204" pitchFamily="34" charset="-128"/>
                <a:hlinkClick r:id="rId3"/>
              </a:rPr>
              <a:t>www.asha.org</a:t>
            </a:r>
            <a:r>
              <a:rPr lang="en-US" altLang="en-US" sz="1900" dirty="0">
                <a:ea typeface="ＭＳ Ｐゴシック" panose="020B0600070205080204" pitchFamily="34" charset="-128"/>
              </a:rPr>
              <a:t> </a:t>
            </a:r>
          </a:p>
          <a:p>
            <a:pPr>
              <a:lnSpc>
                <a:spcPct val="120000"/>
              </a:lnSpc>
              <a:spcBef>
                <a:spcPts val="0"/>
              </a:spcBef>
              <a:buFont typeface="Arial" charset="0"/>
              <a:buChar char="•"/>
              <a:defRPr/>
            </a:pPr>
            <a:r>
              <a:rPr lang="en-US" altLang="en-US" sz="1900" dirty="0">
                <a:ea typeface="ＭＳ Ｐゴシック" panose="020B0600070205080204" pitchFamily="34" charset="-128"/>
              </a:rPr>
              <a:t>Head Start </a:t>
            </a:r>
            <a:r>
              <a:rPr lang="en-US" altLang="en-US" sz="1900" i="1" dirty="0">
                <a:ea typeface="ＭＳ Ｐゴシック" pitchFamily="34" charset="-128"/>
              </a:rPr>
              <a:t>(The Importance of Home Language Series): </a:t>
            </a:r>
            <a:r>
              <a:rPr lang="en-US" sz="1900" u="sng" dirty="0">
                <a:solidFill>
                  <a:srgbClr val="FFC000"/>
                </a:solidFill>
                <a:hlinkClick r:id="rId4"/>
              </a:rPr>
              <a:t>https://eclkc.ohs.acf.hhs.gov/culture-language/article/importance-home-language-series</a:t>
            </a:r>
            <a:r>
              <a:rPr lang="en-US" sz="1900" dirty="0">
                <a:solidFill>
                  <a:srgbClr val="FFC000"/>
                </a:solidFill>
              </a:rPr>
              <a:t> </a:t>
            </a:r>
          </a:p>
          <a:p>
            <a:pPr>
              <a:lnSpc>
                <a:spcPct val="120000"/>
              </a:lnSpc>
              <a:spcBef>
                <a:spcPts val="0"/>
              </a:spcBef>
              <a:buFont typeface="Arial" charset="0"/>
              <a:buChar char="•"/>
              <a:defRPr/>
            </a:pPr>
            <a:r>
              <a:rPr lang="en-US" altLang="en-US" sz="1900" dirty="0">
                <a:ea typeface="ＭＳ Ｐゴシック" pitchFamily="34" charset="-128"/>
              </a:rPr>
              <a:t>National Literacy Trust </a:t>
            </a:r>
            <a:r>
              <a:rPr lang="en-US" altLang="en-US" sz="1900" i="1" dirty="0">
                <a:ea typeface="ＭＳ Ｐゴシック" pitchFamily="34" charset="-128"/>
              </a:rPr>
              <a:t>(Bilingualism: Frequently Asked Questions): </a:t>
            </a:r>
            <a:r>
              <a:rPr lang="en-US" altLang="en-US" sz="1900" dirty="0">
                <a:ea typeface="ＭＳ Ｐゴシック" pitchFamily="34" charset="-128"/>
                <a:hlinkClick r:id="rId5"/>
              </a:rPr>
              <a:t>www.literacytrust.org.uk</a:t>
            </a:r>
            <a:endParaRPr lang="en-US" altLang="en-US" sz="1900" dirty="0">
              <a:ea typeface="ＭＳ Ｐゴシック" pitchFamily="34" charset="-128"/>
            </a:endParaRPr>
          </a:p>
          <a:p>
            <a:pPr>
              <a:lnSpc>
                <a:spcPct val="120000"/>
              </a:lnSpc>
              <a:spcBef>
                <a:spcPts val="0"/>
              </a:spcBef>
              <a:buFont typeface="Arial" charset="0"/>
              <a:buChar char="•"/>
              <a:defRPr/>
            </a:pPr>
            <a:r>
              <a:rPr lang="en-US" altLang="en-US" sz="1900" dirty="0">
                <a:ea typeface="ＭＳ Ｐゴシック" pitchFamily="34" charset="-128"/>
              </a:rPr>
              <a:t>Center for Applied Linguistics </a:t>
            </a:r>
            <a:r>
              <a:rPr lang="en-US" altLang="en-US" sz="1900" i="1" dirty="0">
                <a:ea typeface="ＭＳ Ｐゴシック" pitchFamily="34" charset="-128"/>
              </a:rPr>
              <a:t>(Bilingual and Dual Language Education): </a:t>
            </a:r>
          </a:p>
          <a:p>
            <a:pPr>
              <a:lnSpc>
                <a:spcPct val="120000"/>
              </a:lnSpc>
              <a:spcBef>
                <a:spcPts val="0"/>
              </a:spcBef>
              <a:buFont typeface="Arial" charset="0"/>
              <a:buChar char="•"/>
              <a:defRPr/>
            </a:pPr>
            <a:r>
              <a:rPr lang="en-US" altLang="en-US" sz="1900" dirty="0">
                <a:ea typeface="ＭＳ Ｐゴシック" pitchFamily="34" charset="-128"/>
              </a:rPr>
              <a:t> </a:t>
            </a:r>
            <a:r>
              <a:rPr lang="en-US" altLang="en-US" sz="1900" dirty="0">
                <a:ea typeface="ＭＳ Ｐゴシック" pitchFamily="34" charset="-128"/>
                <a:hlinkClick r:id="rId6"/>
              </a:rPr>
              <a:t>https://www.cal.org/areas-of-impact/english-learners/bilingual-and-dual-language-education</a:t>
            </a:r>
            <a:r>
              <a:rPr lang="en-US" altLang="en-US" sz="1900" dirty="0">
                <a:ea typeface="ＭＳ Ｐゴシック" pitchFamily="34" charset="-128"/>
              </a:rPr>
              <a:t> </a:t>
            </a:r>
          </a:p>
          <a:p>
            <a:pPr marL="0" indent="0">
              <a:lnSpc>
                <a:spcPct val="120000"/>
              </a:lnSpc>
              <a:spcBef>
                <a:spcPts val="0"/>
              </a:spcBef>
              <a:buNone/>
            </a:pPr>
            <a:endParaRPr lang="en-US" altLang="en-US" sz="1900" b="1" dirty="0">
              <a:ea typeface="ＭＳ Ｐゴシック" panose="020B0600070205080204" pitchFamily="34" charset="-128"/>
            </a:endParaRPr>
          </a:p>
          <a:p>
            <a:pPr marL="0" indent="0">
              <a:lnSpc>
                <a:spcPct val="120000"/>
              </a:lnSpc>
              <a:spcBef>
                <a:spcPts val="0"/>
              </a:spcBef>
              <a:buNone/>
            </a:pPr>
            <a:r>
              <a:rPr lang="en-US" altLang="en-US" sz="1900" b="1" dirty="0">
                <a:ea typeface="ＭＳ Ｐゴシック" panose="020B0600070205080204" pitchFamily="34" charset="-128"/>
              </a:rPr>
              <a:t>Literature:</a:t>
            </a:r>
          </a:p>
          <a:p>
            <a:pPr>
              <a:lnSpc>
                <a:spcPct val="120000"/>
              </a:lnSpc>
              <a:spcBef>
                <a:spcPts val="0"/>
              </a:spcBef>
            </a:pPr>
            <a:r>
              <a:rPr lang="en-US" altLang="en-US" dirty="0">
                <a:ea typeface="ＭＳ Ｐゴシック" panose="020B0600070205080204" pitchFamily="34" charset="-128"/>
              </a:rPr>
              <a:t>Paradis, J., Genesee, F. &amp; Crago, M. B. (2010). </a:t>
            </a:r>
            <a:r>
              <a:rPr lang="en-US" altLang="en-US" i="1" dirty="0">
                <a:ea typeface="ＭＳ Ｐゴシック" panose="020B0600070205080204" pitchFamily="34" charset="-128"/>
              </a:rPr>
              <a:t>Dual Language Development and Disorders: A Handbook on Bilingualism and Second Language Learning</a:t>
            </a:r>
            <a:r>
              <a:rPr lang="en-US" altLang="en-US" dirty="0">
                <a:ea typeface="ＭＳ Ｐゴシック" panose="020B0600070205080204" pitchFamily="34" charset="-128"/>
              </a:rPr>
              <a:t>, 2</a:t>
            </a:r>
            <a:r>
              <a:rPr lang="en-US" altLang="en-US" baseline="30000" dirty="0">
                <a:ea typeface="ＭＳ Ｐゴシック" panose="020B0600070205080204" pitchFamily="34" charset="-128"/>
              </a:rPr>
              <a:t>nd</a:t>
            </a:r>
            <a:r>
              <a:rPr lang="en-US" altLang="en-US" dirty="0">
                <a:ea typeface="ＭＳ Ｐゴシック" panose="020B0600070205080204" pitchFamily="34" charset="-128"/>
              </a:rPr>
              <a:t> Edition.</a:t>
            </a:r>
          </a:p>
          <a:p>
            <a:pPr>
              <a:lnSpc>
                <a:spcPct val="120000"/>
              </a:lnSpc>
              <a:spcBef>
                <a:spcPts val="0"/>
              </a:spcBef>
              <a:buFont typeface="Arial" charset="0"/>
              <a:buChar char="•"/>
              <a:defRPr/>
            </a:pPr>
            <a:r>
              <a:rPr lang="en-US" altLang="en-US" dirty="0">
                <a:ea typeface="ＭＳ Ｐゴシック" panose="020B0600070205080204" pitchFamily="34" charset="-128"/>
              </a:rPr>
              <a:t>Wharton, R., Levine, K., Miller, E., Breslau, J., &amp; Greenspan, S. (2000). Children with special needs in bilingual families: A developmental approach to language recommendations. </a:t>
            </a:r>
            <a:r>
              <a:rPr lang="en-US" altLang="en-US" i="1" dirty="0">
                <a:ea typeface="ＭＳ Ｐゴシック" pitchFamily="34" charset="-128"/>
              </a:rPr>
              <a:t>ICDL Clinical Practice Guidelines</a:t>
            </a:r>
            <a:r>
              <a:rPr lang="en-US" altLang="en-US" dirty="0">
                <a:ea typeface="ＭＳ Ｐゴシック" pitchFamily="34" charset="-128"/>
              </a:rPr>
              <a:t>. The Unicorn Children's Foundation: ICDL Press, pp. 141-151.</a:t>
            </a:r>
          </a:p>
          <a:p>
            <a:pPr>
              <a:lnSpc>
                <a:spcPct val="120000"/>
              </a:lnSpc>
              <a:spcBef>
                <a:spcPts val="0"/>
              </a:spcBef>
              <a:buFont typeface="Arial" charset="0"/>
              <a:buChar char="•"/>
              <a:defRPr/>
            </a:pPr>
            <a:endParaRPr lang="en-US" altLang="en-US" sz="1900" dirty="0">
              <a:ea typeface="ＭＳ Ｐゴシック" pitchFamily="34" charset="-128"/>
            </a:endParaRPr>
          </a:p>
          <a:p>
            <a:endParaRPr lang="en-US" altLang="en-US" dirty="0">
              <a:ea typeface="ＭＳ Ｐゴシック" panose="020B0600070205080204" pitchFamily="34" charset="-128"/>
            </a:endParaRPr>
          </a:p>
        </p:txBody>
      </p:sp>
      <p:sp>
        <p:nvSpPr>
          <p:cNvPr id="37892" name="Slide Number Placeholder 3">
            <a:extLst>
              <a:ext uri="{FF2B5EF4-FFF2-40B4-BE49-F238E27FC236}">
                <a16:creationId xmlns:a16="http://schemas.microsoft.com/office/drawing/2014/main" xmlns="" id="{0CADCF15-BE55-4F86-8E99-EC29C283617E}"/>
              </a:ext>
            </a:extLst>
          </p:cNvPr>
          <p:cNvSpPr>
            <a:spLocks noGrp="1"/>
          </p:cNvSpPr>
          <p:nvPr>
            <p:ph type="sldNum" sz="quarter" idx="4294967295"/>
          </p:nvPr>
        </p:nvSpPr>
        <p:spPr bwMode="auto">
          <a:xfrm>
            <a:off x="7086600" y="5943600"/>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bg1"/>
                </a:solidFill>
                <a:latin typeface="Trebuchet MS" panose="020B0603020202020204" pitchFamily="34" charset="0"/>
                <a:ea typeface="ＭＳ Ｐゴシック" panose="020B0600070205080204" pitchFamily="34" charset="-128"/>
                <a:cs typeface="Trebuchet MS" panose="020B0603020202020204" pitchFamily="34" charset="0"/>
              </a:defRPr>
            </a:lvl1pPr>
            <a:lvl2pPr marL="742950" indent="-285750">
              <a:spcBef>
                <a:spcPct val="20000"/>
              </a:spcBef>
              <a:buFont typeface="Arial" panose="020B0604020202020204" pitchFamily="34" charset="0"/>
              <a:buChar char="–"/>
              <a:defRPr sz="2400">
                <a:solidFill>
                  <a:srgbClr val="FFBC24"/>
                </a:solidFill>
                <a:latin typeface="Trebuchet MS" panose="020B0603020202020204" pitchFamily="34" charset="0"/>
                <a:ea typeface="ＭＳ Ｐゴシック" panose="020B0600070205080204" pitchFamily="34" charset="-128"/>
                <a:cs typeface="Trebuchet MS" panose="020B0603020202020204" pitchFamily="34" charset="0"/>
              </a:defRPr>
            </a:lvl2pPr>
            <a:lvl3pPr marL="1143000" indent="-228600">
              <a:spcBef>
                <a:spcPct val="20000"/>
              </a:spcBef>
              <a:buSzPct val="90000"/>
              <a:buFont typeface="Courier New" panose="02070309020205020404" pitchFamily="49" charset="0"/>
              <a:buChar char="o"/>
              <a:defRPr sz="2000">
                <a:solidFill>
                  <a:schemeClr val="bg1"/>
                </a:solidFill>
                <a:latin typeface="Trebuchet MS" panose="020B0603020202020204" pitchFamily="34" charset="0"/>
                <a:ea typeface="ＭＳ Ｐゴシック" panose="020B0600070205080204" pitchFamily="34" charset="-128"/>
                <a:cs typeface="Trebuchet MS" panose="020B0603020202020204" pitchFamily="34" charset="0"/>
              </a:defRPr>
            </a:lvl3pPr>
            <a:lvl4pPr marL="1600200" indent="-228600">
              <a:spcBef>
                <a:spcPct val="20000"/>
              </a:spcBef>
              <a:buFont typeface="Arial" panose="020B0604020202020204" pitchFamily="34" charset="0"/>
              <a:buChar char="–"/>
              <a:defRPr>
                <a:solidFill>
                  <a:srgbClr val="FFBC24"/>
                </a:solidFill>
                <a:latin typeface="Trebuchet MS" panose="020B0603020202020204" pitchFamily="34" charset="0"/>
                <a:ea typeface="ＭＳ Ｐゴシック" panose="020B0600070205080204" pitchFamily="34" charset="-128"/>
                <a:cs typeface="Trebuchet MS" panose="020B0603020202020204" pitchFamily="34" charset="0"/>
              </a:defRPr>
            </a:lvl4pPr>
            <a:lvl5pPr marL="2057400" indent="-228600">
              <a:spcBef>
                <a:spcPct val="20000"/>
              </a:spcBef>
              <a:buFont typeface="Arial" panose="020B0604020202020204" pitchFamily="34" charset="0"/>
              <a:buChar char="»"/>
              <a:defRPr>
                <a:solidFill>
                  <a:schemeClr val="bg1"/>
                </a:solidFill>
                <a:latin typeface="Century Gothic" panose="020B0502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bg1"/>
                </a:solidFill>
                <a:latin typeface="Century Gothic" panose="020B0502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bg1"/>
                </a:solidFill>
                <a:latin typeface="Century Gothic" panose="020B0502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bg1"/>
                </a:solidFill>
                <a:latin typeface="Century Gothic" panose="020B0502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bg1"/>
                </a:solidFill>
                <a:latin typeface="Century Gothic" panose="020B0502020202020204" pitchFamily="34" charset="0"/>
                <a:ea typeface="ＭＳ Ｐゴシック" panose="020B0600070205080204" pitchFamily="34" charset="-128"/>
              </a:defRPr>
            </a:lvl9pPr>
          </a:lstStyle>
          <a:p>
            <a:pPr>
              <a:spcBef>
                <a:spcPct val="0"/>
              </a:spcBef>
              <a:buFontTx/>
              <a:buNone/>
            </a:pPr>
            <a:fld id="{8AF41C0E-A490-4FBB-8D55-43D2B4899754}" type="slidenum">
              <a:rPr lang="en-US" altLang="en-US" sz="900">
                <a:solidFill>
                  <a:schemeClr val="accent3"/>
                </a:solidFill>
              </a:rPr>
              <a:pPr>
                <a:spcBef>
                  <a:spcPct val="0"/>
                </a:spcBef>
                <a:buFontTx/>
                <a:buNone/>
              </a:pPr>
              <a:t>32</a:t>
            </a:fld>
            <a:endParaRPr lang="en-US" altLang="en-US" sz="900" dirty="0">
              <a:solidFill>
                <a:schemeClr val="accent3"/>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D0592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F62E9754-32C1-4D88-AD1A-5974B365784A}"/>
              </a:ext>
            </a:extLst>
          </p:cNvPr>
          <p:cNvSpPr>
            <a:spLocks noGrp="1"/>
          </p:cNvSpPr>
          <p:nvPr>
            <p:ph type="title"/>
          </p:nvPr>
        </p:nvSpPr>
        <p:spPr>
          <a:xfrm>
            <a:off x="609600" y="2209800"/>
            <a:ext cx="7886700" cy="1325563"/>
          </a:xfrm>
        </p:spPr>
        <p:txBody>
          <a:bodyPr>
            <a:normAutofit/>
          </a:bodyPr>
          <a:lstStyle/>
          <a:p>
            <a:pPr algn="ctr"/>
            <a:r>
              <a:rPr lang="en-US" sz="4500" dirty="0">
                <a:solidFill>
                  <a:srgbClr val="E7E6E6"/>
                </a:solidFill>
              </a:rPr>
              <a:t>Practice Talking to Parents</a:t>
            </a:r>
            <a:br>
              <a:rPr lang="en-US" sz="4500" dirty="0">
                <a:solidFill>
                  <a:srgbClr val="E7E6E6"/>
                </a:solidFill>
              </a:rPr>
            </a:br>
            <a:r>
              <a:rPr lang="en-US" sz="4500" dirty="0">
                <a:solidFill>
                  <a:srgbClr val="E4A37F"/>
                </a:solidFill>
              </a:rPr>
              <a:t>About Screening Results</a:t>
            </a:r>
          </a:p>
        </p:txBody>
      </p:sp>
      <p:sp>
        <p:nvSpPr>
          <p:cNvPr id="3" name="Slide Number Placeholder 2">
            <a:extLst>
              <a:ext uri="{FF2B5EF4-FFF2-40B4-BE49-F238E27FC236}">
                <a16:creationId xmlns:a16="http://schemas.microsoft.com/office/drawing/2014/main" xmlns="" id="{5A75FA3A-9C59-4D5B-AE32-B75FE6AD1DDB}"/>
              </a:ext>
            </a:extLst>
          </p:cNvPr>
          <p:cNvSpPr>
            <a:spLocks noGrp="1"/>
          </p:cNvSpPr>
          <p:nvPr>
            <p:ph type="sldNum" sz="quarter" idx="12"/>
          </p:nvPr>
        </p:nvSpPr>
        <p:spPr/>
        <p:txBody>
          <a:bodyPr/>
          <a:lstStyle/>
          <a:p>
            <a:fld id="{C0D807CB-5B1A-418C-A20A-893A08BAD7BC}" type="slidenum">
              <a:rPr lang="en-US" smtClean="0"/>
              <a:pPr/>
              <a:t>33</a:t>
            </a:fld>
            <a:endParaRPr lang="en-US" dirty="0"/>
          </a:p>
        </p:txBody>
      </p:sp>
    </p:spTree>
    <p:extLst>
      <p:ext uri="{BB962C8B-B14F-4D97-AF65-F5344CB8AC3E}">
        <p14:creationId xmlns:p14="http://schemas.microsoft.com/office/powerpoint/2010/main" val="42113146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04800" y="228600"/>
            <a:ext cx="8229600" cy="1143000"/>
          </a:xfrm>
        </p:spPr>
        <p:txBody>
          <a:bodyPr tIns="0" rIns="0">
            <a:normAutofit/>
          </a:bodyPr>
          <a:lstStyle/>
          <a:p>
            <a:r>
              <a:rPr lang="en-US" sz="3600" b="1" dirty="0"/>
              <a:t>Martha, age 9 months</a:t>
            </a:r>
          </a:p>
        </p:txBody>
      </p:sp>
      <p:sp>
        <p:nvSpPr>
          <p:cNvPr id="3" name="Content Placeholder 2"/>
          <p:cNvSpPr>
            <a:spLocks noGrp="1"/>
          </p:cNvSpPr>
          <p:nvPr>
            <p:ph idx="4294967295"/>
          </p:nvPr>
        </p:nvSpPr>
        <p:spPr>
          <a:xfrm>
            <a:off x="304800" y="762000"/>
            <a:ext cx="8229600" cy="4525963"/>
          </a:xfrm>
        </p:spPr>
        <p:txBody>
          <a:bodyPr anchor="t">
            <a:noAutofit/>
          </a:bodyPr>
          <a:lstStyle/>
          <a:p>
            <a:pPr marL="0" indent="0">
              <a:buNone/>
            </a:pPr>
            <a:endParaRPr lang="en-US" sz="2400" dirty="0"/>
          </a:p>
          <a:p>
            <a:r>
              <a:rPr lang="en-US" sz="2400" dirty="0"/>
              <a:t>Martha is a 9-month-old girl. </a:t>
            </a:r>
          </a:p>
          <a:p>
            <a:r>
              <a:rPr lang="en-US" sz="2400" dirty="0"/>
              <a:t>Her mother brings her to an intake appointment. She does not complete the screening questionnaire. She says, “Martha is a baby and she’s doing fine.” </a:t>
            </a:r>
          </a:p>
          <a:p>
            <a:r>
              <a:rPr lang="en-US" sz="2400" dirty="0"/>
              <a:t>You know that Martha was removed for four weeks from her parents’ care due to domestic violence. Martha is now reunified with her mother. </a:t>
            </a:r>
          </a:p>
          <a:p>
            <a:r>
              <a:rPr lang="en-US" sz="2400" dirty="0"/>
              <a:t>How would you address the mother’s concerns about completing the measure?</a:t>
            </a:r>
          </a:p>
          <a:p>
            <a:r>
              <a:rPr lang="en-US" sz="2400" dirty="0"/>
              <a:t>Practice talking to Martha’s mother about the screening process.</a:t>
            </a:r>
          </a:p>
          <a:p>
            <a:endParaRPr lang="en-US" sz="1800" dirty="0"/>
          </a:p>
        </p:txBody>
      </p:sp>
      <p:sp>
        <p:nvSpPr>
          <p:cNvPr id="4" name="Slide Number Placeholder 3"/>
          <p:cNvSpPr>
            <a:spLocks noGrp="1"/>
          </p:cNvSpPr>
          <p:nvPr>
            <p:ph type="sldNum" sz="quarter" idx="4294967295"/>
          </p:nvPr>
        </p:nvSpPr>
        <p:spPr>
          <a:xfrm>
            <a:off x="7086108" y="5943600"/>
            <a:ext cx="2057400" cy="365125"/>
          </a:xfrm>
        </p:spPr>
        <p:txBody>
          <a:bodyPr/>
          <a:lstStyle/>
          <a:p>
            <a:fld id="{321B64B3-26B7-4913-B2C6-0CF9F900152A}" type="slidenum">
              <a:rPr lang="en-US" smtClean="0"/>
              <a:pPr/>
              <a:t>34</a:t>
            </a:fld>
            <a:endParaRPr lang="en-US" dirty="0"/>
          </a:p>
        </p:txBody>
      </p:sp>
    </p:spTree>
    <p:extLst>
      <p:ext uri="{BB962C8B-B14F-4D97-AF65-F5344CB8AC3E}">
        <p14:creationId xmlns:p14="http://schemas.microsoft.com/office/powerpoint/2010/main" val="15114436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04800" y="228600"/>
            <a:ext cx="8229600" cy="1143000"/>
          </a:xfrm>
        </p:spPr>
        <p:txBody>
          <a:bodyPr lIns="0" bIns="0">
            <a:normAutofit/>
          </a:bodyPr>
          <a:lstStyle/>
          <a:p>
            <a:r>
              <a:rPr lang="en-US" sz="3600" b="1" dirty="0"/>
              <a:t>Robert, age 24 months</a:t>
            </a:r>
          </a:p>
        </p:txBody>
      </p:sp>
      <p:sp>
        <p:nvSpPr>
          <p:cNvPr id="3" name="Content Placeholder 2"/>
          <p:cNvSpPr>
            <a:spLocks noGrp="1"/>
          </p:cNvSpPr>
          <p:nvPr>
            <p:ph idx="4294967295"/>
          </p:nvPr>
        </p:nvSpPr>
        <p:spPr>
          <a:xfrm>
            <a:off x="304800" y="808037"/>
            <a:ext cx="8229600" cy="4525963"/>
          </a:xfrm>
        </p:spPr>
        <p:txBody>
          <a:bodyPr>
            <a:noAutofit/>
          </a:bodyPr>
          <a:lstStyle/>
          <a:p>
            <a:endParaRPr lang="en-US" sz="1800" dirty="0"/>
          </a:p>
          <a:p>
            <a:r>
              <a:rPr lang="en-US" sz="2400" dirty="0"/>
              <a:t>Robert is a 24-month-old boy.</a:t>
            </a:r>
          </a:p>
          <a:p>
            <a:r>
              <a:rPr lang="en-US" sz="2400" dirty="0"/>
              <a:t>His father completed the ASQ-3</a:t>
            </a:r>
            <a:r>
              <a:rPr lang="en-US" sz="2400" baseline="30000" dirty="0"/>
              <a:t> </a:t>
            </a:r>
            <a:r>
              <a:rPr lang="en-US" sz="2400" dirty="0"/>
              <a:t>and ASQ:SE-2. However, he did not report any concerns about Robert and was not aware that Robert had delays.</a:t>
            </a:r>
          </a:p>
          <a:p>
            <a:r>
              <a:rPr lang="en-US" sz="2400" dirty="0"/>
              <a:t>Results from the ASQ-3 indicated delays on the following scales: Communication, Fine and Gross Motor, and Problem-Solving.  </a:t>
            </a:r>
          </a:p>
          <a:p>
            <a:r>
              <a:rPr lang="en-US" sz="2400" dirty="0"/>
              <a:t>Robert’s father became upset when you started sharing the results.  </a:t>
            </a:r>
          </a:p>
          <a:p>
            <a:r>
              <a:rPr lang="en-US" sz="2400" dirty="0"/>
              <a:t>Practice sharing screening results with Robert’s father.</a:t>
            </a:r>
            <a:endParaRPr lang="en-US" sz="1800" dirty="0"/>
          </a:p>
          <a:p>
            <a:endParaRPr lang="en-US" sz="1800" dirty="0"/>
          </a:p>
        </p:txBody>
      </p:sp>
      <p:sp>
        <p:nvSpPr>
          <p:cNvPr id="4" name="Slide Number Placeholder 3"/>
          <p:cNvSpPr>
            <a:spLocks noGrp="1"/>
          </p:cNvSpPr>
          <p:nvPr>
            <p:ph type="sldNum" sz="quarter" idx="4294967295"/>
          </p:nvPr>
        </p:nvSpPr>
        <p:spPr>
          <a:xfrm>
            <a:off x="7086600" y="5943600"/>
            <a:ext cx="2057400" cy="365125"/>
          </a:xfrm>
        </p:spPr>
        <p:txBody>
          <a:bodyPr/>
          <a:lstStyle/>
          <a:p>
            <a:fld id="{321B64B3-26B7-4913-B2C6-0CF9F900152A}" type="slidenum">
              <a:rPr lang="en-US" smtClean="0"/>
              <a:pPr/>
              <a:t>35</a:t>
            </a:fld>
            <a:endParaRPr lang="en-US" dirty="0"/>
          </a:p>
        </p:txBody>
      </p:sp>
    </p:spTree>
    <p:extLst>
      <p:ext uri="{BB962C8B-B14F-4D97-AF65-F5344CB8AC3E}">
        <p14:creationId xmlns:p14="http://schemas.microsoft.com/office/powerpoint/2010/main" val="20552416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04800" y="228600"/>
            <a:ext cx="8229600" cy="1143000"/>
          </a:xfrm>
        </p:spPr>
        <p:txBody>
          <a:bodyPr>
            <a:normAutofit/>
          </a:bodyPr>
          <a:lstStyle/>
          <a:p>
            <a:r>
              <a:rPr lang="en-US" sz="3600" b="1" dirty="0"/>
              <a:t>Kathy</a:t>
            </a:r>
            <a:r>
              <a:rPr lang="en-US" b="1" dirty="0"/>
              <a:t>, age 18 months</a:t>
            </a:r>
          </a:p>
        </p:txBody>
      </p:sp>
      <p:sp>
        <p:nvSpPr>
          <p:cNvPr id="3" name="Content Placeholder 2"/>
          <p:cNvSpPr>
            <a:spLocks noGrp="1"/>
          </p:cNvSpPr>
          <p:nvPr>
            <p:ph idx="4294967295"/>
          </p:nvPr>
        </p:nvSpPr>
        <p:spPr>
          <a:xfrm>
            <a:off x="293806" y="762000"/>
            <a:ext cx="8229600" cy="4876800"/>
          </a:xfrm>
        </p:spPr>
        <p:txBody>
          <a:bodyPr>
            <a:noAutofit/>
          </a:bodyPr>
          <a:lstStyle/>
          <a:p>
            <a:endParaRPr lang="en-US" sz="1800" dirty="0"/>
          </a:p>
          <a:p>
            <a:r>
              <a:rPr lang="en-US" sz="2400" dirty="0"/>
              <a:t>Kathy is an 18-month-old girl. </a:t>
            </a:r>
          </a:p>
          <a:p>
            <a:r>
              <a:rPr lang="en-US" sz="2400" dirty="0"/>
              <a:t>Her mother had several concerns with Kathy’s development. </a:t>
            </a:r>
          </a:p>
          <a:p>
            <a:r>
              <a:rPr lang="en-US" sz="2400" dirty="0"/>
              <a:t>When you score the ASQ-3 and ASQ:SE-2, scores are in the typical range except for the communication domain, which falls in the gray area.  </a:t>
            </a:r>
          </a:p>
          <a:p>
            <a:r>
              <a:rPr lang="en-US" sz="2400" dirty="0"/>
              <a:t>On the ASQ:SE-2, Kathy’s mother checked the box re: concerns about Kathy’s behavior.</a:t>
            </a:r>
          </a:p>
          <a:p>
            <a:r>
              <a:rPr lang="en-US" sz="2400" dirty="0"/>
              <a:t>Kathy’s mother does not agree with the results and insists that the screening missed Kathy’s delays. She has particular concerns about Kathy’s tantrums and her difficulty communicating especially when she is upset.</a:t>
            </a:r>
          </a:p>
        </p:txBody>
      </p:sp>
      <p:sp>
        <p:nvSpPr>
          <p:cNvPr id="4" name="Slide Number Placeholder 3"/>
          <p:cNvSpPr>
            <a:spLocks noGrp="1"/>
          </p:cNvSpPr>
          <p:nvPr>
            <p:ph type="sldNum" sz="quarter" idx="4294967295"/>
          </p:nvPr>
        </p:nvSpPr>
        <p:spPr>
          <a:xfrm>
            <a:off x="7086600" y="5943600"/>
            <a:ext cx="2057400" cy="365125"/>
          </a:xfrm>
        </p:spPr>
        <p:txBody>
          <a:bodyPr/>
          <a:lstStyle/>
          <a:p>
            <a:fld id="{321B64B3-26B7-4913-B2C6-0CF9F900152A}" type="slidenum">
              <a:rPr lang="en-US" smtClean="0"/>
              <a:pPr/>
              <a:t>36</a:t>
            </a:fld>
            <a:endParaRPr lang="en-US" dirty="0"/>
          </a:p>
        </p:txBody>
      </p:sp>
    </p:spTree>
    <p:extLst>
      <p:ext uri="{BB962C8B-B14F-4D97-AF65-F5344CB8AC3E}">
        <p14:creationId xmlns:p14="http://schemas.microsoft.com/office/powerpoint/2010/main" val="17238892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p:cNvSpPr>
            <a:spLocks noGrp="1"/>
          </p:cNvSpPr>
          <p:nvPr>
            <p:ph type="title" idx="4294967295"/>
          </p:nvPr>
        </p:nvSpPr>
        <p:spPr>
          <a:xfrm>
            <a:off x="304800" y="1676400"/>
            <a:ext cx="8229600" cy="2895600"/>
          </a:xfrm>
        </p:spPr>
        <p:txBody>
          <a:bodyPr>
            <a:noAutofit/>
          </a:bodyPr>
          <a:lstStyle/>
          <a:p>
            <a:r>
              <a:rPr lang="en-US" sz="3600" b="1" dirty="0"/>
              <a:t>What are the hardest parts of those conversations?</a:t>
            </a:r>
            <a:br>
              <a:rPr lang="en-US" sz="3600" b="1" dirty="0"/>
            </a:br>
            <a:r>
              <a:rPr lang="en-US" sz="3600" b="1" dirty="0"/>
              <a:t/>
            </a:r>
            <a:br>
              <a:rPr lang="en-US" sz="3600" b="1" dirty="0"/>
            </a:br>
            <a:r>
              <a:rPr lang="en-US" sz="3600" b="1" dirty="0"/>
              <a:t>What, if anything, slows you down or prevents you from having those conversations?</a:t>
            </a:r>
          </a:p>
        </p:txBody>
      </p:sp>
      <p:sp>
        <p:nvSpPr>
          <p:cNvPr id="3" name="Slide Number Placeholder 2"/>
          <p:cNvSpPr>
            <a:spLocks noGrp="1"/>
          </p:cNvSpPr>
          <p:nvPr>
            <p:ph type="sldNum" sz="quarter" idx="4294967295"/>
          </p:nvPr>
        </p:nvSpPr>
        <p:spPr>
          <a:xfrm>
            <a:off x="7086600" y="5943600"/>
            <a:ext cx="2057400" cy="365125"/>
          </a:xfrm>
        </p:spPr>
        <p:txBody>
          <a:bodyPr/>
          <a:lstStyle/>
          <a:p>
            <a:fld id="{321B64B3-26B7-4913-B2C6-0CF9F900152A}" type="slidenum">
              <a:rPr lang="en-US" smtClean="0"/>
              <a:pPr/>
              <a:t>4</a:t>
            </a:fld>
            <a:endParaRPr lang="en-US" dirty="0"/>
          </a:p>
        </p:txBody>
      </p:sp>
    </p:spTree>
    <p:extLst>
      <p:ext uri="{BB962C8B-B14F-4D97-AF65-F5344CB8AC3E}">
        <p14:creationId xmlns:p14="http://schemas.microsoft.com/office/powerpoint/2010/main" val="32552341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le 1"/>
          <p:cNvSpPr>
            <a:spLocks noGrp="1"/>
          </p:cNvSpPr>
          <p:nvPr>
            <p:ph type="title" idx="4294967295"/>
          </p:nvPr>
        </p:nvSpPr>
        <p:spPr>
          <a:xfrm>
            <a:off x="304165" y="304165"/>
            <a:ext cx="8230235" cy="1143635"/>
          </a:xfrm>
        </p:spPr>
        <p:txBody>
          <a:bodyPr>
            <a:normAutofit/>
          </a:bodyPr>
          <a:lstStyle/>
          <a:p>
            <a:r>
              <a:rPr lang="en-US" sz="3600" b="1" dirty="0"/>
              <a:t>Common Concerns</a:t>
            </a:r>
          </a:p>
        </p:txBody>
      </p:sp>
      <p:sp>
        <p:nvSpPr>
          <p:cNvPr id="115715" name="Content Placeholder 2"/>
          <p:cNvSpPr>
            <a:spLocks noGrp="1"/>
          </p:cNvSpPr>
          <p:nvPr>
            <p:ph idx="4294967295"/>
          </p:nvPr>
        </p:nvSpPr>
        <p:spPr>
          <a:xfrm>
            <a:off x="304164" y="1417637"/>
            <a:ext cx="8839836" cy="4525963"/>
          </a:xfrm>
        </p:spPr>
        <p:txBody>
          <a:bodyPr>
            <a:normAutofit/>
          </a:bodyPr>
          <a:lstStyle/>
          <a:p>
            <a:r>
              <a:rPr lang="en-US" sz="3600" dirty="0"/>
              <a:t> “What if I’m wrong?”</a:t>
            </a:r>
          </a:p>
          <a:p>
            <a:r>
              <a:rPr lang="en-US" sz="3600" dirty="0"/>
              <a:t> “What if the family gets angry with me?” </a:t>
            </a:r>
          </a:p>
          <a:p>
            <a:r>
              <a:rPr lang="en-US" sz="3600" dirty="0"/>
              <a:t> “I don’t know how they will react.”</a:t>
            </a:r>
          </a:p>
          <a:p>
            <a:r>
              <a:rPr lang="en-US" sz="3600" dirty="0"/>
              <a:t> “The family isn’t ready yet.”</a:t>
            </a:r>
          </a:p>
          <a:p>
            <a:r>
              <a:rPr lang="en-US" sz="3600" dirty="0"/>
              <a:t> “I don’t know where to refer them.”</a:t>
            </a:r>
          </a:p>
          <a:p>
            <a:r>
              <a:rPr lang="en-US" sz="3600" dirty="0"/>
              <a:t> “Referrals go to a ‘black hole.’” </a:t>
            </a:r>
          </a:p>
          <a:p>
            <a:endParaRPr lang="en-US" sz="3600" dirty="0"/>
          </a:p>
          <a:p>
            <a:endParaRPr lang="en-US" sz="3600" dirty="0"/>
          </a:p>
          <a:p>
            <a:endParaRPr lang="en-US" dirty="0"/>
          </a:p>
        </p:txBody>
      </p:sp>
      <p:sp>
        <p:nvSpPr>
          <p:cNvPr id="5" name="Slide Number Placeholder 4"/>
          <p:cNvSpPr>
            <a:spLocks noGrp="1"/>
          </p:cNvSpPr>
          <p:nvPr>
            <p:ph type="sldNum" sz="quarter" idx="4294967295"/>
          </p:nvPr>
        </p:nvSpPr>
        <p:spPr>
          <a:xfrm>
            <a:off x="7105326" y="5943600"/>
            <a:ext cx="2057400" cy="365125"/>
          </a:xfrm>
        </p:spPr>
        <p:txBody>
          <a:bodyPr/>
          <a:lstStyle/>
          <a:p>
            <a:fld id="{321B64B3-26B7-4913-B2C6-0CF9F900152A}" type="slidenum">
              <a:rPr lang="en-US" smtClean="0"/>
              <a:pPr/>
              <a:t>5</a:t>
            </a:fld>
            <a:endParaRPr lang="en-US" dirty="0"/>
          </a:p>
        </p:txBody>
      </p:sp>
    </p:spTree>
    <p:extLst>
      <p:ext uri="{BB962C8B-B14F-4D97-AF65-F5344CB8AC3E}">
        <p14:creationId xmlns:p14="http://schemas.microsoft.com/office/powerpoint/2010/main" val="28218454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1000" y="2057400"/>
            <a:ext cx="8229600" cy="2133600"/>
          </a:xfrm>
        </p:spPr>
        <p:txBody>
          <a:bodyPr>
            <a:normAutofit/>
          </a:bodyPr>
          <a:lstStyle/>
          <a:p>
            <a:r>
              <a:rPr lang="en-US" sz="3600" b="1" dirty="0"/>
              <a:t>What are the benefits of conducting standardized developmental screening and discussing results with parents?</a:t>
            </a:r>
          </a:p>
        </p:txBody>
      </p:sp>
      <p:sp>
        <p:nvSpPr>
          <p:cNvPr id="3" name="Slide Number Placeholder 2"/>
          <p:cNvSpPr>
            <a:spLocks noGrp="1"/>
          </p:cNvSpPr>
          <p:nvPr>
            <p:ph type="sldNum" sz="quarter" idx="4294967295"/>
          </p:nvPr>
        </p:nvSpPr>
        <p:spPr>
          <a:xfrm>
            <a:off x="7086600" y="5943600"/>
            <a:ext cx="2057400" cy="365125"/>
          </a:xfrm>
        </p:spPr>
        <p:txBody>
          <a:bodyPr/>
          <a:lstStyle/>
          <a:p>
            <a:fld id="{321B64B3-26B7-4913-B2C6-0CF9F900152A}" type="slidenum">
              <a:rPr lang="en-US" smtClean="0"/>
              <a:pPr/>
              <a:t>6</a:t>
            </a:fld>
            <a:endParaRPr lang="en-US" dirty="0"/>
          </a:p>
        </p:txBody>
      </p:sp>
    </p:spTree>
    <p:extLst>
      <p:ext uri="{BB962C8B-B14F-4D97-AF65-F5344CB8AC3E}">
        <p14:creationId xmlns:p14="http://schemas.microsoft.com/office/powerpoint/2010/main" val="28155820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DB39A2-3B7F-4697-9187-67784DB6D186}"/>
              </a:ext>
            </a:extLst>
          </p:cNvPr>
          <p:cNvSpPr>
            <a:spLocks noGrp="1"/>
          </p:cNvSpPr>
          <p:nvPr>
            <p:ph type="title" idx="4294967295"/>
          </p:nvPr>
        </p:nvSpPr>
        <p:spPr>
          <a:xfrm>
            <a:off x="266700" y="198437"/>
            <a:ext cx="7886700" cy="1325563"/>
          </a:xfrm>
        </p:spPr>
        <p:txBody>
          <a:bodyPr>
            <a:normAutofit/>
          </a:bodyPr>
          <a:lstStyle/>
          <a:p>
            <a:r>
              <a:rPr lang="en-US" sz="3600" dirty="0"/>
              <a:t>Standardized Screening Facilitates Developmental Conversations </a:t>
            </a:r>
          </a:p>
        </p:txBody>
      </p:sp>
      <p:sp>
        <p:nvSpPr>
          <p:cNvPr id="3" name="Content Placeholder 2">
            <a:extLst>
              <a:ext uri="{FF2B5EF4-FFF2-40B4-BE49-F238E27FC236}">
                <a16:creationId xmlns:a16="http://schemas.microsoft.com/office/drawing/2014/main" xmlns="" id="{08C34181-1FB5-42D8-BAEB-E2E9B553B0D6}"/>
              </a:ext>
            </a:extLst>
          </p:cNvPr>
          <p:cNvSpPr>
            <a:spLocks noGrp="1"/>
          </p:cNvSpPr>
          <p:nvPr>
            <p:ph idx="4294967295"/>
          </p:nvPr>
        </p:nvSpPr>
        <p:spPr>
          <a:xfrm>
            <a:off x="266700" y="1689099"/>
            <a:ext cx="7886700" cy="4351338"/>
          </a:xfrm>
        </p:spPr>
        <p:txBody>
          <a:bodyPr>
            <a:normAutofit/>
          </a:bodyPr>
          <a:lstStyle/>
          <a:p>
            <a:pPr marL="0" indent="0">
              <a:buNone/>
            </a:pPr>
            <a:r>
              <a:rPr lang="en-US" sz="3600" dirty="0"/>
              <a:t>All families benefit …</a:t>
            </a:r>
          </a:p>
          <a:p>
            <a:pPr marL="0" indent="0">
              <a:buNone/>
            </a:pPr>
            <a:endParaRPr lang="en-US" dirty="0"/>
          </a:p>
          <a:p>
            <a:pPr marL="0" indent="0">
              <a:buNone/>
            </a:pPr>
            <a:r>
              <a:rPr lang="en-US" sz="2800" dirty="0"/>
              <a:t>For children with </a:t>
            </a:r>
            <a:r>
              <a:rPr lang="en-US" sz="2800" dirty="0">
                <a:solidFill>
                  <a:srgbClr val="0070C0"/>
                </a:solidFill>
              </a:rPr>
              <a:t>typical</a:t>
            </a:r>
            <a:r>
              <a:rPr lang="en-US" sz="2800" dirty="0"/>
              <a:t> development, screening …</a:t>
            </a:r>
          </a:p>
          <a:p>
            <a:r>
              <a:rPr lang="en-US" dirty="0"/>
              <a:t>Helps parents understand child development.</a:t>
            </a:r>
          </a:p>
          <a:p>
            <a:r>
              <a:rPr lang="en-US" dirty="0"/>
              <a:t>Assists parents learn ways to support their child’s continued progress.</a:t>
            </a:r>
          </a:p>
          <a:p>
            <a:r>
              <a:rPr lang="en-US" dirty="0"/>
              <a:t>Provides the opportunity for anticipatory guidance.</a:t>
            </a:r>
          </a:p>
          <a:p>
            <a:r>
              <a:rPr lang="en-US" dirty="0"/>
              <a:t>Communicates that the staff member is interested in the child’s development.</a:t>
            </a:r>
          </a:p>
          <a:p>
            <a:r>
              <a:rPr lang="en-US" dirty="0"/>
              <a:t>Provides reassurance when all is well.</a:t>
            </a:r>
          </a:p>
          <a:p>
            <a:pPr lvl="1"/>
            <a:endParaRPr lang="en-US" dirty="0"/>
          </a:p>
          <a:p>
            <a:pPr lvl="1"/>
            <a:endParaRPr lang="en-US" dirty="0"/>
          </a:p>
        </p:txBody>
      </p:sp>
      <p:sp>
        <p:nvSpPr>
          <p:cNvPr id="4" name="Slide Number Placeholder 3">
            <a:extLst>
              <a:ext uri="{FF2B5EF4-FFF2-40B4-BE49-F238E27FC236}">
                <a16:creationId xmlns:a16="http://schemas.microsoft.com/office/drawing/2014/main" xmlns="" id="{1ADA2E38-13C2-4011-B6F1-ACEF34A2FCBE}"/>
              </a:ext>
            </a:extLst>
          </p:cNvPr>
          <p:cNvSpPr>
            <a:spLocks noGrp="1"/>
          </p:cNvSpPr>
          <p:nvPr>
            <p:ph type="sldNum" sz="quarter" idx="4294967295"/>
          </p:nvPr>
        </p:nvSpPr>
        <p:spPr>
          <a:xfrm>
            <a:off x="7086600" y="5943600"/>
            <a:ext cx="2057400" cy="365125"/>
          </a:xfrm>
        </p:spPr>
        <p:txBody>
          <a:bodyPr/>
          <a:lstStyle/>
          <a:p>
            <a:fld id="{C0D807CB-5B1A-418C-A20A-893A08BAD7BC}" type="slidenum">
              <a:rPr lang="en-US" smtClean="0"/>
              <a:pPr/>
              <a:t>7</a:t>
            </a:fld>
            <a:endParaRPr lang="en-US" dirty="0"/>
          </a:p>
        </p:txBody>
      </p:sp>
    </p:spTree>
    <p:extLst>
      <p:ext uri="{BB962C8B-B14F-4D97-AF65-F5344CB8AC3E}">
        <p14:creationId xmlns:p14="http://schemas.microsoft.com/office/powerpoint/2010/main" val="17375353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DB39A2-3B7F-4697-9187-67784DB6D186}"/>
              </a:ext>
            </a:extLst>
          </p:cNvPr>
          <p:cNvSpPr>
            <a:spLocks noGrp="1"/>
          </p:cNvSpPr>
          <p:nvPr>
            <p:ph type="title" idx="4294967295"/>
          </p:nvPr>
        </p:nvSpPr>
        <p:spPr>
          <a:xfrm>
            <a:off x="266700" y="207963"/>
            <a:ext cx="7886700" cy="1325563"/>
          </a:xfrm>
        </p:spPr>
        <p:txBody>
          <a:bodyPr>
            <a:normAutofit/>
          </a:bodyPr>
          <a:lstStyle/>
          <a:p>
            <a:r>
              <a:rPr lang="en-US" sz="3600" dirty="0"/>
              <a:t>Standardized Screening Facilitates Developmental Conversations </a:t>
            </a:r>
          </a:p>
        </p:txBody>
      </p:sp>
      <p:sp>
        <p:nvSpPr>
          <p:cNvPr id="3" name="Content Placeholder 2">
            <a:extLst>
              <a:ext uri="{FF2B5EF4-FFF2-40B4-BE49-F238E27FC236}">
                <a16:creationId xmlns:a16="http://schemas.microsoft.com/office/drawing/2014/main" xmlns="" id="{08C34181-1FB5-42D8-BAEB-E2E9B553B0D6}"/>
              </a:ext>
            </a:extLst>
          </p:cNvPr>
          <p:cNvSpPr>
            <a:spLocks noGrp="1"/>
          </p:cNvSpPr>
          <p:nvPr>
            <p:ph idx="4294967295"/>
          </p:nvPr>
        </p:nvSpPr>
        <p:spPr>
          <a:xfrm>
            <a:off x="266700" y="1668462"/>
            <a:ext cx="7886700" cy="4351338"/>
          </a:xfrm>
        </p:spPr>
        <p:txBody>
          <a:bodyPr/>
          <a:lstStyle/>
          <a:p>
            <a:pPr marL="0" indent="0">
              <a:buNone/>
            </a:pPr>
            <a:r>
              <a:rPr lang="en-US" sz="3600" dirty="0"/>
              <a:t>All families benefit . . . </a:t>
            </a:r>
          </a:p>
          <a:p>
            <a:pPr marL="0" indent="0">
              <a:buNone/>
            </a:pPr>
            <a:endParaRPr lang="en-US" dirty="0"/>
          </a:p>
          <a:p>
            <a:pPr marL="0" indent="0">
              <a:buNone/>
            </a:pPr>
            <a:r>
              <a:rPr lang="en-US" sz="2800" dirty="0"/>
              <a:t>For children with </a:t>
            </a:r>
            <a:r>
              <a:rPr lang="en-US" sz="2800" dirty="0">
                <a:solidFill>
                  <a:srgbClr val="0070C0"/>
                </a:solidFill>
              </a:rPr>
              <a:t>delays</a:t>
            </a:r>
            <a:r>
              <a:rPr lang="en-US" sz="2800" dirty="0"/>
              <a:t> in development, screening …</a:t>
            </a:r>
          </a:p>
          <a:p>
            <a:r>
              <a:rPr lang="en-US" dirty="0"/>
              <a:t>Leads to linkage to early intervention services that can change the developmental trajectory.</a:t>
            </a:r>
          </a:p>
          <a:p>
            <a:r>
              <a:rPr lang="en-US" dirty="0"/>
              <a:t>Helps families move into action.</a:t>
            </a:r>
          </a:p>
          <a:p>
            <a:r>
              <a:rPr lang="en-US" dirty="0"/>
              <a:t>Shifts parental expectations and attributions.</a:t>
            </a:r>
          </a:p>
          <a:p>
            <a:r>
              <a:rPr lang="en-US" dirty="0"/>
              <a:t>Provides opportunity for staff member to support family in addressing developmental delays.</a:t>
            </a:r>
          </a:p>
          <a:p>
            <a:pPr lvl="1"/>
            <a:endParaRPr lang="en-US" dirty="0"/>
          </a:p>
        </p:txBody>
      </p:sp>
      <p:sp>
        <p:nvSpPr>
          <p:cNvPr id="4" name="Slide Number Placeholder 3">
            <a:extLst>
              <a:ext uri="{FF2B5EF4-FFF2-40B4-BE49-F238E27FC236}">
                <a16:creationId xmlns:a16="http://schemas.microsoft.com/office/drawing/2014/main" xmlns="" id="{1ADA2E38-13C2-4011-B6F1-ACEF34A2FCBE}"/>
              </a:ext>
            </a:extLst>
          </p:cNvPr>
          <p:cNvSpPr>
            <a:spLocks noGrp="1"/>
          </p:cNvSpPr>
          <p:nvPr>
            <p:ph type="sldNum" sz="quarter" idx="4294967295"/>
          </p:nvPr>
        </p:nvSpPr>
        <p:spPr>
          <a:xfrm>
            <a:off x="7086600" y="5943600"/>
            <a:ext cx="2057400" cy="365125"/>
          </a:xfrm>
        </p:spPr>
        <p:txBody>
          <a:bodyPr/>
          <a:lstStyle/>
          <a:p>
            <a:fld id="{C0D807CB-5B1A-418C-A20A-893A08BAD7BC}" type="slidenum">
              <a:rPr lang="en-US" smtClean="0"/>
              <a:pPr/>
              <a:t>8</a:t>
            </a:fld>
            <a:endParaRPr lang="en-US" dirty="0"/>
          </a:p>
        </p:txBody>
      </p:sp>
    </p:spTree>
    <p:extLst>
      <p:ext uri="{BB962C8B-B14F-4D97-AF65-F5344CB8AC3E}">
        <p14:creationId xmlns:p14="http://schemas.microsoft.com/office/powerpoint/2010/main" val="4286474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DB39A2-3B7F-4697-9187-67784DB6D186}"/>
              </a:ext>
            </a:extLst>
          </p:cNvPr>
          <p:cNvSpPr>
            <a:spLocks noGrp="1"/>
          </p:cNvSpPr>
          <p:nvPr>
            <p:ph type="title" idx="4294967295"/>
          </p:nvPr>
        </p:nvSpPr>
        <p:spPr>
          <a:xfrm>
            <a:off x="266700" y="207963"/>
            <a:ext cx="7886700" cy="1325563"/>
          </a:xfrm>
        </p:spPr>
        <p:txBody>
          <a:bodyPr>
            <a:normAutofit/>
          </a:bodyPr>
          <a:lstStyle/>
          <a:p>
            <a:r>
              <a:rPr lang="en-US" sz="3600" dirty="0"/>
              <a:t>Standardized Screening Facilitates Developmental Conversations </a:t>
            </a:r>
          </a:p>
        </p:txBody>
      </p:sp>
      <p:sp>
        <p:nvSpPr>
          <p:cNvPr id="3" name="Content Placeholder 2">
            <a:extLst>
              <a:ext uri="{FF2B5EF4-FFF2-40B4-BE49-F238E27FC236}">
                <a16:creationId xmlns:a16="http://schemas.microsoft.com/office/drawing/2014/main" xmlns="" id="{08C34181-1FB5-42D8-BAEB-E2E9B553B0D6}"/>
              </a:ext>
            </a:extLst>
          </p:cNvPr>
          <p:cNvSpPr>
            <a:spLocks noGrp="1"/>
          </p:cNvSpPr>
          <p:nvPr>
            <p:ph idx="4294967295"/>
          </p:nvPr>
        </p:nvSpPr>
        <p:spPr>
          <a:xfrm>
            <a:off x="266700" y="1668462"/>
            <a:ext cx="7886700" cy="4351338"/>
          </a:xfrm>
        </p:spPr>
        <p:txBody>
          <a:bodyPr>
            <a:normAutofit/>
          </a:bodyPr>
          <a:lstStyle/>
          <a:p>
            <a:pPr marL="0" indent="0">
              <a:buNone/>
            </a:pPr>
            <a:r>
              <a:rPr lang="en-US" sz="3600" dirty="0"/>
              <a:t>All staff members benefit . . . </a:t>
            </a:r>
          </a:p>
          <a:p>
            <a:pPr marL="0" indent="0">
              <a:buNone/>
            </a:pPr>
            <a:endParaRPr lang="en-US" dirty="0"/>
          </a:p>
          <a:p>
            <a:pPr marL="0" indent="0">
              <a:buNone/>
            </a:pPr>
            <a:r>
              <a:rPr lang="en-US" sz="2800" dirty="0"/>
              <a:t>For staff members with </a:t>
            </a:r>
            <a:r>
              <a:rPr lang="en-US" sz="2800" dirty="0">
                <a:solidFill>
                  <a:srgbClr val="0070C0"/>
                </a:solidFill>
              </a:rPr>
              <a:t>less experience </a:t>
            </a:r>
            <a:r>
              <a:rPr lang="en-US" sz="2800" dirty="0"/>
              <a:t>with child development, a standardized tool…</a:t>
            </a:r>
          </a:p>
          <a:p>
            <a:r>
              <a:rPr lang="en-US" dirty="0"/>
              <a:t>Helps identify subtle delays.</a:t>
            </a:r>
          </a:p>
          <a:p>
            <a:endParaRPr lang="en-US" dirty="0"/>
          </a:p>
          <a:p>
            <a:pPr marL="0" indent="0">
              <a:buNone/>
            </a:pPr>
            <a:r>
              <a:rPr lang="en-US" sz="2800" dirty="0"/>
              <a:t>For staff members with </a:t>
            </a:r>
            <a:r>
              <a:rPr lang="en-US" sz="2800" dirty="0">
                <a:solidFill>
                  <a:srgbClr val="0070C0"/>
                </a:solidFill>
              </a:rPr>
              <a:t>extensive experience </a:t>
            </a:r>
            <a:r>
              <a:rPr lang="en-US" sz="2800" dirty="0"/>
              <a:t>with child development, a standardized tool…</a:t>
            </a:r>
          </a:p>
          <a:p>
            <a:r>
              <a:rPr lang="en-US" dirty="0"/>
              <a:t>Helps frame conversations with parents about identified delays.</a:t>
            </a:r>
          </a:p>
        </p:txBody>
      </p:sp>
      <p:sp>
        <p:nvSpPr>
          <p:cNvPr id="4" name="Slide Number Placeholder 3">
            <a:extLst>
              <a:ext uri="{FF2B5EF4-FFF2-40B4-BE49-F238E27FC236}">
                <a16:creationId xmlns:a16="http://schemas.microsoft.com/office/drawing/2014/main" xmlns="" id="{1ADA2E38-13C2-4011-B6F1-ACEF34A2FCBE}"/>
              </a:ext>
            </a:extLst>
          </p:cNvPr>
          <p:cNvSpPr>
            <a:spLocks noGrp="1"/>
          </p:cNvSpPr>
          <p:nvPr>
            <p:ph type="sldNum" sz="quarter" idx="4294967295"/>
          </p:nvPr>
        </p:nvSpPr>
        <p:spPr>
          <a:xfrm>
            <a:off x="7057952" y="5943600"/>
            <a:ext cx="2057400" cy="365125"/>
          </a:xfrm>
        </p:spPr>
        <p:txBody>
          <a:bodyPr/>
          <a:lstStyle/>
          <a:p>
            <a:fld id="{C0D807CB-5B1A-418C-A20A-893A08BAD7BC}" type="slidenum">
              <a:rPr lang="en-US" smtClean="0"/>
              <a:pPr/>
              <a:t>9</a:t>
            </a:fld>
            <a:endParaRPr lang="en-US" dirty="0"/>
          </a:p>
        </p:txBody>
      </p:sp>
    </p:spTree>
    <p:extLst>
      <p:ext uri="{BB962C8B-B14F-4D97-AF65-F5344CB8AC3E}">
        <p14:creationId xmlns:p14="http://schemas.microsoft.com/office/powerpoint/2010/main" val="42438301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530642A87876D4E9B488AD62872FCBE" ma:contentTypeVersion="12" ma:contentTypeDescription="Create a new document." ma:contentTypeScope="" ma:versionID="ecd063084031e1a44fd35238f9e062a8">
  <xsd:schema xmlns:xsd="http://www.w3.org/2001/XMLSchema" xmlns:xs="http://www.w3.org/2001/XMLSchema" xmlns:p="http://schemas.microsoft.com/office/2006/metadata/properties" xmlns:ns2="99b5a819-147e-4e6b-ae0a-c276a1d3e371" xmlns:ns3="a1d9b26b-c461-47ab-abce-17e65eba4131" targetNamespace="http://schemas.microsoft.com/office/2006/metadata/properties" ma:root="true" ma:fieldsID="bc7dc54fdf6ad972026faf743e5a9311" ns2:_="" ns3:_="">
    <xsd:import namespace="99b5a819-147e-4e6b-ae0a-c276a1d3e371"/>
    <xsd:import namespace="a1d9b26b-c461-47ab-abce-17e65eba413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b5a819-147e-4e6b-ae0a-c276a1d3e37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1d9b26b-c461-47ab-abce-17e65eba4131"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20B893B-6754-4525-B77E-A620E79D8A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9b5a819-147e-4e6b-ae0a-c276a1d3e371"/>
    <ds:schemaRef ds:uri="a1d9b26b-c461-47ab-abce-17e65eba413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EA985AB-1086-40DC-894B-7C25F239E182}">
  <ds:schemaRefs>
    <ds:schemaRef ds:uri="a1d9b26b-c461-47ab-abce-17e65eba4131"/>
    <ds:schemaRef ds:uri="http://purl.org/dc/dcmitype/"/>
    <ds:schemaRef ds:uri="http://purl.org/dc/terms/"/>
    <ds:schemaRef ds:uri="http://schemas.microsoft.com/office/2006/documentManagement/types"/>
    <ds:schemaRef ds:uri="http://schemas.microsoft.com/office/2006/metadata/properties"/>
    <ds:schemaRef ds:uri="http://schemas.microsoft.com/office/infopath/2007/PartnerControls"/>
    <ds:schemaRef ds:uri="99b5a819-147e-4e6b-ae0a-c276a1d3e371"/>
    <ds:schemaRef ds:uri="http://purl.org/dc/elements/1.1/"/>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0524670F-6610-4E83-842D-BD01E73D66B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3032</TotalTime>
  <Words>3746</Words>
  <Application>Microsoft Macintosh PowerPoint</Application>
  <PresentationFormat>On-screen Show (4:3)</PresentationFormat>
  <Paragraphs>335</Paragraphs>
  <Slides>36</Slides>
  <Notes>32</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DEVELOPMENTAL SCREENING: Developmental Conversations with Parents/Caregivers</vt:lpstr>
      <vt:lpstr>Developmental Conversations</vt:lpstr>
      <vt:lpstr>How do you talk to families about their child’s development?     </vt:lpstr>
      <vt:lpstr>What are the hardest parts of those conversations?  What, if anything, slows you down or prevents you from having those conversations?</vt:lpstr>
      <vt:lpstr>Common Concerns</vt:lpstr>
      <vt:lpstr>What are the benefits of conducting standardized developmental screening and discussing results with parents?</vt:lpstr>
      <vt:lpstr>Standardized Screening Facilitates Developmental Conversations </vt:lpstr>
      <vt:lpstr>Standardized Screening Facilitates Developmental Conversations </vt:lpstr>
      <vt:lpstr>Standardized Screening Facilitates Developmental Conversations </vt:lpstr>
      <vt:lpstr>Benefits of Early Intervention</vt:lpstr>
      <vt:lpstr>Frequently Asked Questions Regarding Screening Results</vt:lpstr>
      <vt:lpstr>Frequently Asked Questions Regarding Screening Results</vt:lpstr>
      <vt:lpstr>Guidelines for Talking to Families  www.firstsigns.org </vt:lpstr>
      <vt:lpstr>Set the Stage</vt:lpstr>
      <vt:lpstr>Be Direct and Clear</vt:lpstr>
      <vt:lpstr>Listen and Empathize</vt:lpstr>
      <vt:lpstr>Provide Recommendations and Referrals</vt:lpstr>
      <vt:lpstr>Cultural Considerations</vt:lpstr>
      <vt:lpstr>Cultural Competence Overview</vt:lpstr>
      <vt:lpstr>Cultural Competence</vt:lpstr>
      <vt:lpstr>Cultural Considerations</vt:lpstr>
      <vt:lpstr>Screening Bilingual or  Non-English-Speaking Children</vt:lpstr>
      <vt:lpstr>Bilingual Development</vt:lpstr>
      <vt:lpstr>MYTHS AND FACTS About Bilingualism</vt:lpstr>
      <vt:lpstr>PowerPoint Presentation</vt:lpstr>
      <vt:lpstr>FACT</vt:lpstr>
      <vt:lpstr>PowerPoint Presentation</vt:lpstr>
      <vt:lpstr>FACT</vt:lpstr>
      <vt:lpstr>PowerPoint Presentation</vt:lpstr>
      <vt:lpstr>FACT</vt:lpstr>
      <vt:lpstr>Encourage Bilingual Language Development</vt:lpstr>
      <vt:lpstr>Resources on Bilingualism</vt:lpstr>
      <vt:lpstr>Practice Talking to Parents About Screening Results</vt:lpstr>
      <vt:lpstr>Martha, age 9 months</vt:lpstr>
      <vt:lpstr>Robert, age 24 months</vt:lpstr>
      <vt:lpstr>Kathy, age 18 months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Developmental Screening: Referrals and Resources</dc:title>
  <dc:creator>Marian Williams</dc:creator>
  <cp:lastModifiedBy>Gustavo Muniz</cp:lastModifiedBy>
  <cp:revision>247</cp:revision>
  <cp:lastPrinted>2014-07-20T19:50:05Z</cp:lastPrinted>
  <dcterms:created xsi:type="dcterms:W3CDTF">2014-07-20T15:43:23Z</dcterms:created>
  <dcterms:modified xsi:type="dcterms:W3CDTF">2021-02-12T23:20:40Z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0x010100C530642A87876D4E9B488AD62872FCBE</vt:lpwstr>
  </property>
</Properties>
</file>