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58" r:id="rId6"/>
    <p:sldId id="259" r:id="rId7"/>
    <p:sldId id="279" r:id="rId8"/>
    <p:sldId id="278" r:id="rId9"/>
    <p:sldId id="261" r:id="rId10"/>
    <p:sldId id="262" r:id="rId11"/>
    <p:sldId id="263" r:id="rId12"/>
    <p:sldId id="264" r:id="rId13"/>
    <p:sldId id="265" r:id="rId14"/>
    <p:sldId id="266" r:id="rId15"/>
    <p:sldId id="267" r:id="rId16"/>
    <p:sldId id="268" r:id="rId17"/>
    <p:sldId id="269" r:id="rId18"/>
    <p:sldId id="270" r:id="rId19"/>
    <p:sldId id="271" r:id="rId20"/>
    <p:sldId id="376" r:id="rId21"/>
    <p:sldId id="378" r:id="rId22"/>
    <p:sldId id="379"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el Nolledo" initials="RN" lastIdx="5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CBC"/>
    <a:srgbClr val="78B0DF"/>
    <a:srgbClr val="D05928"/>
    <a:srgbClr val="E4A37F"/>
    <a:srgbClr val="0C8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C4E60-E645-A03F-40D1-2D18769D55C3}" v="6" dt="2021-02-12T22:46:42.080"/>
    <p1510:client id="{14F975C1-7804-41EC-9403-A0662221DB71}" v="1" dt="2021-02-11T16:32:51.272"/>
    <p1510:client id="{BF1174E2-89A5-2469-19E4-73732C221C1B}" v="165" dt="2021-02-12T23:08:24.840"/>
    <p1510:client id="{D6168790-613B-C796-022F-04B80A125AA1}" v="17" dt="2021-02-12T23:27:55.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78707" autoAdjust="0"/>
  </p:normalViewPr>
  <p:slideViewPr>
    <p:cSldViewPr>
      <p:cViewPr varScale="1">
        <p:scale>
          <a:sx n="49" d="100"/>
          <a:sy n="49" d="100"/>
        </p:scale>
        <p:origin x="1000" y="68"/>
      </p:cViewPr>
      <p:guideLst>
        <p:guide orient="horz" pos="216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Isbell" userId="8016f19d-7e52-4262-904f-977ded5275fb" providerId="ADAL" clId="{14F975C1-7804-41EC-9403-A0662221DB71}"/>
    <pc:docChg chg="custSel modSld">
      <pc:chgData name="Ann Isbell" userId="8016f19d-7e52-4262-904f-977ded5275fb" providerId="ADAL" clId="{14F975C1-7804-41EC-9403-A0662221DB71}" dt="2021-02-11T16:33:22.833" v="48" actId="403"/>
      <pc:docMkLst>
        <pc:docMk/>
      </pc:docMkLst>
      <pc:sldChg chg="modSp mod">
        <pc:chgData name="Ann Isbell" userId="8016f19d-7e52-4262-904f-977ded5275fb" providerId="ADAL" clId="{14F975C1-7804-41EC-9403-A0662221DB71}" dt="2021-02-11T16:31:10.205" v="27" actId="403"/>
        <pc:sldMkLst>
          <pc:docMk/>
          <pc:sldMk cId="823799858" sldId="258"/>
        </pc:sldMkLst>
        <pc:spChg chg="mod">
          <ac:chgData name="Ann Isbell" userId="8016f19d-7e52-4262-904f-977ded5275fb" providerId="ADAL" clId="{14F975C1-7804-41EC-9403-A0662221DB71}" dt="2021-02-11T16:25:22.998" v="7" actId="20577"/>
          <ac:spMkLst>
            <pc:docMk/>
            <pc:sldMk cId="823799858" sldId="258"/>
            <ac:spMk id="3" creationId="{AFC1DB2C-E302-4865-98D3-F1A8B696ECFA}"/>
          </ac:spMkLst>
        </pc:spChg>
        <pc:spChg chg="mod">
          <ac:chgData name="Ann Isbell" userId="8016f19d-7e52-4262-904f-977ded5275fb" providerId="ADAL" clId="{14F975C1-7804-41EC-9403-A0662221DB71}" dt="2021-02-11T16:31:10.205" v="27" actId="403"/>
          <ac:spMkLst>
            <pc:docMk/>
            <pc:sldMk cId="823799858" sldId="258"/>
            <ac:spMk id="6" creationId="{00000000-0000-0000-0000-000000000000}"/>
          </ac:spMkLst>
        </pc:spChg>
      </pc:sldChg>
      <pc:sldChg chg="modSp mod">
        <pc:chgData name="Ann Isbell" userId="8016f19d-7e52-4262-904f-977ded5275fb" providerId="ADAL" clId="{14F975C1-7804-41EC-9403-A0662221DB71}" dt="2021-02-11T16:31:16.815" v="28" actId="403"/>
        <pc:sldMkLst>
          <pc:docMk/>
          <pc:sldMk cId="126359805" sldId="259"/>
        </pc:sldMkLst>
        <pc:spChg chg="mod">
          <ac:chgData name="Ann Isbell" userId="8016f19d-7e52-4262-904f-977ded5275fb" providerId="ADAL" clId="{14F975C1-7804-41EC-9403-A0662221DB71}" dt="2021-02-11T16:31:16.815" v="28" actId="403"/>
          <ac:spMkLst>
            <pc:docMk/>
            <pc:sldMk cId="126359805" sldId="259"/>
            <ac:spMk id="5122" creationId="{2DB4AA36-59C4-462B-9FD4-A1514C533294}"/>
          </ac:spMkLst>
        </pc:spChg>
      </pc:sldChg>
      <pc:sldChg chg="modSp mod modNotesTx">
        <pc:chgData name="Ann Isbell" userId="8016f19d-7e52-4262-904f-977ded5275fb" providerId="ADAL" clId="{14F975C1-7804-41EC-9403-A0662221DB71}" dt="2021-02-11T16:31:31.166" v="31" actId="403"/>
        <pc:sldMkLst>
          <pc:docMk/>
          <pc:sldMk cId="1533478847" sldId="261"/>
        </pc:sldMkLst>
        <pc:spChg chg="mod">
          <ac:chgData name="Ann Isbell" userId="8016f19d-7e52-4262-904f-977ded5275fb" providerId="ADAL" clId="{14F975C1-7804-41EC-9403-A0662221DB71}" dt="2021-02-11T16:31:31.166" v="31" actId="403"/>
          <ac:spMkLst>
            <pc:docMk/>
            <pc:sldMk cId="1533478847" sldId="261"/>
            <ac:spMk id="23554" creationId="{0CA60180-0D79-4830-BC87-4F9F1FCBD0DC}"/>
          </ac:spMkLst>
        </pc:spChg>
      </pc:sldChg>
      <pc:sldChg chg="modSp mod modNotesTx">
        <pc:chgData name="Ann Isbell" userId="8016f19d-7e52-4262-904f-977ded5275fb" providerId="ADAL" clId="{14F975C1-7804-41EC-9403-A0662221DB71}" dt="2021-02-11T16:31:35.095" v="32" actId="403"/>
        <pc:sldMkLst>
          <pc:docMk/>
          <pc:sldMk cId="142028470" sldId="262"/>
        </pc:sldMkLst>
        <pc:spChg chg="mod">
          <ac:chgData name="Ann Isbell" userId="8016f19d-7e52-4262-904f-977ded5275fb" providerId="ADAL" clId="{14F975C1-7804-41EC-9403-A0662221DB71}" dt="2021-02-11T16:31:35.095" v="32" actId="403"/>
          <ac:spMkLst>
            <pc:docMk/>
            <pc:sldMk cId="142028470" sldId="262"/>
            <ac:spMk id="10242" creationId="{31FC670C-44C5-42EA-9A37-46176EEE0CED}"/>
          </ac:spMkLst>
        </pc:spChg>
      </pc:sldChg>
      <pc:sldChg chg="modSp mod">
        <pc:chgData name="Ann Isbell" userId="8016f19d-7e52-4262-904f-977ded5275fb" providerId="ADAL" clId="{14F975C1-7804-41EC-9403-A0662221DB71}" dt="2021-02-11T16:31:39.775" v="33" actId="403"/>
        <pc:sldMkLst>
          <pc:docMk/>
          <pc:sldMk cId="1614176586" sldId="263"/>
        </pc:sldMkLst>
        <pc:spChg chg="mod">
          <ac:chgData name="Ann Isbell" userId="8016f19d-7e52-4262-904f-977ded5275fb" providerId="ADAL" clId="{14F975C1-7804-41EC-9403-A0662221DB71}" dt="2021-02-11T16:31:39.775" v="33" actId="403"/>
          <ac:spMkLst>
            <pc:docMk/>
            <pc:sldMk cId="1614176586" sldId="263"/>
            <ac:spMk id="11266" creationId="{96E2B8EB-141B-4AD0-A191-0904D61C1F9B}"/>
          </ac:spMkLst>
        </pc:spChg>
      </pc:sldChg>
      <pc:sldChg chg="modSp mod modNotesTx">
        <pc:chgData name="Ann Isbell" userId="8016f19d-7e52-4262-904f-977ded5275fb" providerId="ADAL" clId="{14F975C1-7804-41EC-9403-A0662221DB71}" dt="2021-02-11T16:31:45.414" v="34" actId="403"/>
        <pc:sldMkLst>
          <pc:docMk/>
          <pc:sldMk cId="3630625678" sldId="264"/>
        </pc:sldMkLst>
        <pc:spChg chg="mod">
          <ac:chgData name="Ann Isbell" userId="8016f19d-7e52-4262-904f-977ded5275fb" providerId="ADAL" clId="{14F975C1-7804-41EC-9403-A0662221DB71}" dt="2021-02-11T16:31:45.414" v="34" actId="403"/>
          <ac:spMkLst>
            <pc:docMk/>
            <pc:sldMk cId="3630625678" sldId="264"/>
            <ac:spMk id="12290" creationId="{A44BF610-0E93-4909-AE99-C64F048DF054}"/>
          </ac:spMkLst>
        </pc:spChg>
      </pc:sldChg>
      <pc:sldChg chg="modNotesTx">
        <pc:chgData name="Ann Isbell" userId="8016f19d-7e52-4262-904f-977ded5275fb" providerId="ADAL" clId="{14F975C1-7804-41EC-9403-A0662221DB71}" dt="2021-02-11T16:26:58.520" v="16" actId="20577"/>
        <pc:sldMkLst>
          <pc:docMk/>
          <pc:sldMk cId="4049847567" sldId="265"/>
        </pc:sldMkLst>
      </pc:sldChg>
      <pc:sldChg chg="modSp mod">
        <pc:chgData name="Ann Isbell" userId="8016f19d-7e52-4262-904f-977ded5275fb" providerId="ADAL" clId="{14F975C1-7804-41EC-9403-A0662221DB71}" dt="2021-02-11T16:31:04.023" v="26" actId="14100"/>
        <pc:sldMkLst>
          <pc:docMk/>
          <pc:sldMk cId="151844357" sldId="266"/>
        </pc:sldMkLst>
        <pc:spChg chg="mod">
          <ac:chgData name="Ann Isbell" userId="8016f19d-7e52-4262-904f-977ded5275fb" providerId="ADAL" clId="{14F975C1-7804-41EC-9403-A0662221DB71}" dt="2021-02-11T16:31:04.023" v="26" actId="14100"/>
          <ac:spMkLst>
            <pc:docMk/>
            <pc:sldMk cId="151844357" sldId="266"/>
            <ac:spMk id="14338" creationId="{EA47CDB6-FBD0-4DFE-ACD7-CB6FC6F3E3A3}"/>
          </ac:spMkLst>
        </pc:spChg>
      </pc:sldChg>
      <pc:sldChg chg="modSp mod modNotesTx">
        <pc:chgData name="Ann Isbell" userId="8016f19d-7e52-4262-904f-977ded5275fb" providerId="ADAL" clId="{14F975C1-7804-41EC-9403-A0662221DB71}" dt="2021-02-11T16:31:58.513" v="35" actId="403"/>
        <pc:sldMkLst>
          <pc:docMk/>
          <pc:sldMk cId="3872797502" sldId="267"/>
        </pc:sldMkLst>
        <pc:spChg chg="mod">
          <ac:chgData name="Ann Isbell" userId="8016f19d-7e52-4262-904f-977ded5275fb" providerId="ADAL" clId="{14F975C1-7804-41EC-9403-A0662221DB71}" dt="2021-02-11T16:31:58.513" v="35" actId="403"/>
          <ac:spMkLst>
            <pc:docMk/>
            <pc:sldMk cId="3872797502" sldId="267"/>
            <ac:spMk id="15362" creationId="{5DF1973C-4616-4E81-AB0F-7E07231BA30C}"/>
          </ac:spMkLst>
        </pc:spChg>
      </pc:sldChg>
      <pc:sldChg chg="modSp mod">
        <pc:chgData name="Ann Isbell" userId="8016f19d-7e52-4262-904f-977ded5275fb" providerId="ADAL" clId="{14F975C1-7804-41EC-9403-A0662221DB71}" dt="2021-02-11T16:32:05.078" v="36" actId="403"/>
        <pc:sldMkLst>
          <pc:docMk/>
          <pc:sldMk cId="1862383849" sldId="268"/>
        </pc:sldMkLst>
        <pc:spChg chg="mod">
          <ac:chgData name="Ann Isbell" userId="8016f19d-7e52-4262-904f-977ded5275fb" providerId="ADAL" clId="{14F975C1-7804-41EC-9403-A0662221DB71}" dt="2021-02-11T16:32:05.078" v="36" actId="403"/>
          <ac:spMkLst>
            <pc:docMk/>
            <pc:sldMk cId="1862383849" sldId="268"/>
            <ac:spMk id="16386" creationId="{F4467A75-131C-4DD0-ABA5-62CD4B475A78}"/>
          </ac:spMkLst>
        </pc:spChg>
      </pc:sldChg>
      <pc:sldChg chg="modSp mod delCm modNotesTx">
        <pc:chgData name="Ann Isbell" userId="8016f19d-7e52-4262-904f-977ded5275fb" providerId="ADAL" clId="{14F975C1-7804-41EC-9403-A0662221DB71}" dt="2021-02-11T16:32:09.027" v="37" actId="403"/>
        <pc:sldMkLst>
          <pc:docMk/>
          <pc:sldMk cId="2002858765" sldId="269"/>
        </pc:sldMkLst>
        <pc:spChg chg="mod">
          <ac:chgData name="Ann Isbell" userId="8016f19d-7e52-4262-904f-977ded5275fb" providerId="ADAL" clId="{14F975C1-7804-41EC-9403-A0662221DB71}" dt="2021-02-11T16:27:41.659" v="21" actId="13926"/>
          <ac:spMkLst>
            <pc:docMk/>
            <pc:sldMk cId="2002858765" sldId="269"/>
            <ac:spMk id="88" creationId="{DC05861F-059D-4753-BF83-E7EE4FCA7E33}"/>
          </ac:spMkLst>
        </pc:spChg>
        <pc:spChg chg="mod">
          <ac:chgData name="Ann Isbell" userId="8016f19d-7e52-4262-904f-977ded5275fb" providerId="ADAL" clId="{14F975C1-7804-41EC-9403-A0662221DB71}" dt="2021-02-11T16:32:09.027" v="37" actId="403"/>
          <ac:spMkLst>
            <pc:docMk/>
            <pc:sldMk cId="2002858765" sldId="269"/>
            <ac:spMk id="17410" creationId="{38B11332-6C40-4778-941B-3399A47DA889}"/>
          </ac:spMkLst>
        </pc:spChg>
      </pc:sldChg>
      <pc:sldChg chg="modSp mod">
        <pc:chgData name="Ann Isbell" userId="8016f19d-7e52-4262-904f-977ded5275fb" providerId="ADAL" clId="{14F975C1-7804-41EC-9403-A0662221DB71}" dt="2021-02-11T16:32:13.148" v="38" actId="403"/>
        <pc:sldMkLst>
          <pc:docMk/>
          <pc:sldMk cId="2079795444" sldId="270"/>
        </pc:sldMkLst>
        <pc:spChg chg="mod">
          <ac:chgData name="Ann Isbell" userId="8016f19d-7e52-4262-904f-977ded5275fb" providerId="ADAL" clId="{14F975C1-7804-41EC-9403-A0662221DB71}" dt="2021-02-11T16:32:13.148" v="38" actId="403"/>
          <ac:spMkLst>
            <pc:docMk/>
            <pc:sldMk cId="2079795444" sldId="270"/>
            <ac:spMk id="18434" creationId="{59330E06-46AC-4FA1-B2E7-1C443B922711}"/>
          </ac:spMkLst>
        </pc:spChg>
        <pc:spChg chg="mod">
          <ac:chgData name="Ann Isbell" userId="8016f19d-7e52-4262-904f-977ded5275fb" providerId="ADAL" clId="{14F975C1-7804-41EC-9403-A0662221DB71}" dt="2021-02-11T16:27:48.751" v="22" actId="13926"/>
          <ac:spMkLst>
            <pc:docMk/>
            <pc:sldMk cId="2079795444" sldId="270"/>
            <ac:spMk id="18438" creationId="{DC05861F-059D-4753-BF83-E7EE4FCA7E33}"/>
          </ac:spMkLst>
        </pc:spChg>
      </pc:sldChg>
      <pc:sldChg chg="modSp mod delCm">
        <pc:chgData name="Ann Isbell" userId="8016f19d-7e52-4262-904f-977ded5275fb" providerId="ADAL" clId="{14F975C1-7804-41EC-9403-A0662221DB71}" dt="2021-02-11T16:32:23.703" v="39" actId="403"/>
        <pc:sldMkLst>
          <pc:docMk/>
          <pc:sldMk cId="1072614579" sldId="271"/>
        </pc:sldMkLst>
        <pc:spChg chg="mod">
          <ac:chgData name="Ann Isbell" userId="8016f19d-7e52-4262-904f-977ded5275fb" providerId="ADAL" clId="{14F975C1-7804-41EC-9403-A0662221DB71}" dt="2021-02-11T16:32:23.703" v="39" actId="403"/>
          <ac:spMkLst>
            <pc:docMk/>
            <pc:sldMk cId="1072614579" sldId="271"/>
            <ac:spMk id="19458" creationId="{F20DAA27-5054-4359-A028-638C34254CC7}"/>
          </ac:spMkLst>
        </pc:spChg>
      </pc:sldChg>
      <pc:sldChg chg="modSp mod">
        <pc:chgData name="Ann Isbell" userId="8016f19d-7e52-4262-904f-977ded5275fb" providerId="ADAL" clId="{14F975C1-7804-41EC-9403-A0662221DB71}" dt="2021-02-11T16:33:15.627" v="47" actId="403"/>
        <pc:sldMkLst>
          <pc:docMk/>
          <pc:sldMk cId="82658317" sldId="275"/>
        </pc:sldMkLst>
        <pc:spChg chg="mod">
          <ac:chgData name="Ann Isbell" userId="8016f19d-7e52-4262-904f-977ded5275fb" providerId="ADAL" clId="{14F975C1-7804-41EC-9403-A0662221DB71}" dt="2021-02-11T16:33:15.627" v="47" actId="403"/>
          <ac:spMkLst>
            <pc:docMk/>
            <pc:sldMk cId="82658317" sldId="275"/>
            <ac:spMk id="23554" creationId="{66F6419B-401C-4E9E-8765-9F9C7D888692}"/>
          </ac:spMkLst>
        </pc:spChg>
      </pc:sldChg>
      <pc:sldChg chg="modSp mod">
        <pc:chgData name="Ann Isbell" userId="8016f19d-7e52-4262-904f-977ded5275fb" providerId="ADAL" clId="{14F975C1-7804-41EC-9403-A0662221DB71}" dt="2021-02-11T16:33:22.833" v="48" actId="403"/>
        <pc:sldMkLst>
          <pc:docMk/>
          <pc:sldMk cId="1118641019" sldId="276"/>
        </pc:sldMkLst>
        <pc:spChg chg="mod">
          <ac:chgData name="Ann Isbell" userId="8016f19d-7e52-4262-904f-977ded5275fb" providerId="ADAL" clId="{14F975C1-7804-41EC-9403-A0662221DB71}" dt="2021-02-11T16:33:22.833" v="48" actId="403"/>
          <ac:spMkLst>
            <pc:docMk/>
            <pc:sldMk cId="1118641019" sldId="276"/>
            <ac:spMk id="2" creationId="{9BF6A74D-16A0-44F9-88E5-CF9434331124}"/>
          </ac:spMkLst>
        </pc:spChg>
      </pc:sldChg>
      <pc:sldChg chg="modSp mod">
        <pc:chgData name="Ann Isbell" userId="8016f19d-7e52-4262-904f-977ded5275fb" providerId="ADAL" clId="{14F975C1-7804-41EC-9403-A0662221DB71}" dt="2021-02-11T16:31:25.226" v="30" actId="403"/>
        <pc:sldMkLst>
          <pc:docMk/>
          <pc:sldMk cId="3467368235" sldId="278"/>
        </pc:sldMkLst>
        <pc:spChg chg="mod">
          <ac:chgData name="Ann Isbell" userId="8016f19d-7e52-4262-904f-977ded5275fb" providerId="ADAL" clId="{14F975C1-7804-41EC-9403-A0662221DB71}" dt="2021-02-11T16:31:25.226" v="30" actId="403"/>
          <ac:spMkLst>
            <pc:docMk/>
            <pc:sldMk cId="3467368235" sldId="278"/>
            <ac:spMk id="2" creationId="{AC8F305C-996C-45E4-9EBC-598919E85BC9}"/>
          </ac:spMkLst>
        </pc:spChg>
        <pc:spChg chg="mod">
          <ac:chgData name="Ann Isbell" userId="8016f19d-7e52-4262-904f-977ded5275fb" providerId="ADAL" clId="{14F975C1-7804-41EC-9403-A0662221DB71}" dt="2021-02-11T16:25:52.326" v="8" actId="13926"/>
          <ac:spMkLst>
            <pc:docMk/>
            <pc:sldMk cId="3467368235" sldId="278"/>
            <ac:spMk id="4" creationId="{886E833B-B085-45B6-8428-6CE25B986D65}"/>
          </ac:spMkLst>
        </pc:spChg>
      </pc:sldChg>
      <pc:sldChg chg="modSp mod">
        <pc:chgData name="Ann Isbell" userId="8016f19d-7e52-4262-904f-977ded5275fb" providerId="ADAL" clId="{14F975C1-7804-41EC-9403-A0662221DB71}" dt="2021-02-11T16:31:21.094" v="29" actId="403"/>
        <pc:sldMkLst>
          <pc:docMk/>
          <pc:sldMk cId="27996658" sldId="279"/>
        </pc:sldMkLst>
        <pc:spChg chg="mod">
          <ac:chgData name="Ann Isbell" userId="8016f19d-7e52-4262-904f-977ded5275fb" providerId="ADAL" clId="{14F975C1-7804-41EC-9403-A0662221DB71}" dt="2021-02-11T16:31:21.094" v="29" actId="403"/>
          <ac:spMkLst>
            <pc:docMk/>
            <pc:sldMk cId="27996658" sldId="279"/>
            <ac:spMk id="2" creationId="{605EF33D-480C-4A89-8DFF-CC6DE9439344}"/>
          </ac:spMkLst>
        </pc:spChg>
      </pc:sldChg>
      <pc:sldChg chg="modSp mod">
        <pc:chgData name="Ann Isbell" userId="8016f19d-7e52-4262-904f-977ded5275fb" providerId="ADAL" clId="{14F975C1-7804-41EC-9403-A0662221DB71}" dt="2021-02-11T16:32:31.107" v="40" actId="403"/>
        <pc:sldMkLst>
          <pc:docMk/>
          <pc:sldMk cId="1296449683" sldId="376"/>
        </pc:sldMkLst>
        <pc:spChg chg="mod">
          <ac:chgData name="Ann Isbell" userId="8016f19d-7e52-4262-904f-977ded5275fb" providerId="ADAL" clId="{14F975C1-7804-41EC-9403-A0662221DB71}" dt="2021-02-11T16:32:31.107" v="40" actId="403"/>
          <ac:spMkLst>
            <pc:docMk/>
            <pc:sldMk cId="1296449683" sldId="376"/>
            <ac:spMk id="2" creationId="{FFD666D7-FAB1-4D15-A8FF-A065BB974F68}"/>
          </ac:spMkLst>
        </pc:spChg>
      </pc:sldChg>
      <pc:sldChg chg="modSp mod delCm">
        <pc:chgData name="Ann Isbell" userId="8016f19d-7e52-4262-904f-977ded5275fb" providerId="ADAL" clId="{14F975C1-7804-41EC-9403-A0662221DB71}" dt="2021-02-11T16:32:35.411" v="41" actId="403"/>
        <pc:sldMkLst>
          <pc:docMk/>
          <pc:sldMk cId="413898773" sldId="378"/>
        </pc:sldMkLst>
        <pc:spChg chg="mod">
          <ac:chgData name="Ann Isbell" userId="8016f19d-7e52-4262-904f-977ded5275fb" providerId="ADAL" clId="{14F975C1-7804-41EC-9403-A0662221DB71}" dt="2021-02-11T16:32:35.411" v="41" actId="403"/>
          <ac:spMkLst>
            <pc:docMk/>
            <pc:sldMk cId="413898773" sldId="378"/>
            <ac:spMk id="35844" creationId="{00000000-0000-0000-0000-000000000000}"/>
          </ac:spMkLst>
        </pc:spChg>
      </pc:sldChg>
      <pc:sldChg chg="addSp modSp mod delCm">
        <pc:chgData name="Ann Isbell" userId="8016f19d-7e52-4262-904f-977ded5275fb" providerId="ADAL" clId="{14F975C1-7804-41EC-9403-A0662221DB71}" dt="2021-02-11T16:33:09.670" v="46" actId="1036"/>
        <pc:sldMkLst>
          <pc:docMk/>
          <pc:sldMk cId="2919819646" sldId="379"/>
        </pc:sldMkLst>
        <pc:spChg chg="mod">
          <ac:chgData name="Ann Isbell" userId="8016f19d-7e52-4262-904f-977ded5275fb" providerId="ADAL" clId="{14F975C1-7804-41EC-9403-A0662221DB71}" dt="2021-02-11T16:33:09.670" v="46" actId="1036"/>
          <ac:spMkLst>
            <pc:docMk/>
            <pc:sldMk cId="2919819646" sldId="379"/>
            <ac:spMk id="40" creationId="{00000000-0000-0000-0000-000000000000}"/>
          </ac:spMkLst>
        </pc:spChg>
        <pc:spChg chg="mod">
          <ac:chgData name="Ann Isbell" userId="8016f19d-7e52-4262-904f-977ded5275fb" providerId="ADAL" clId="{14F975C1-7804-41EC-9403-A0662221DB71}" dt="2021-02-11T16:33:09.670" v="46" actId="1036"/>
          <ac:spMkLst>
            <pc:docMk/>
            <pc:sldMk cId="2919819646" sldId="379"/>
            <ac:spMk id="41" creationId="{00000000-0000-0000-0000-000000000000}"/>
          </ac:spMkLst>
        </pc:spChg>
        <pc:spChg chg="mod">
          <ac:chgData name="Ann Isbell" userId="8016f19d-7e52-4262-904f-977ded5275fb" providerId="ADAL" clId="{14F975C1-7804-41EC-9403-A0662221DB71}" dt="2021-02-11T16:33:09.670" v="46" actId="1036"/>
          <ac:spMkLst>
            <pc:docMk/>
            <pc:sldMk cId="2919819646" sldId="379"/>
            <ac:spMk id="42" creationId="{00000000-0000-0000-0000-000000000000}"/>
          </ac:spMkLst>
        </pc:spChg>
        <pc:spChg chg="mod">
          <ac:chgData name="Ann Isbell" userId="8016f19d-7e52-4262-904f-977ded5275fb" providerId="ADAL" clId="{14F975C1-7804-41EC-9403-A0662221DB71}" dt="2021-02-11T16:33:09.670" v="46" actId="1036"/>
          <ac:spMkLst>
            <pc:docMk/>
            <pc:sldMk cId="2919819646" sldId="379"/>
            <ac:spMk id="43" creationId="{00000000-0000-0000-0000-000000000000}"/>
          </ac:spMkLst>
        </pc:spChg>
        <pc:spChg chg="mod">
          <ac:chgData name="Ann Isbell" userId="8016f19d-7e52-4262-904f-977ded5275fb" providerId="ADAL" clId="{14F975C1-7804-41EC-9403-A0662221DB71}" dt="2021-02-11T16:33:09.670" v="46" actId="1036"/>
          <ac:spMkLst>
            <pc:docMk/>
            <pc:sldMk cId="2919819646" sldId="379"/>
            <ac:spMk id="44" creationId="{00000000-0000-0000-0000-000000000000}"/>
          </ac:spMkLst>
        </pc:spChg>
        <pc:spChg chg="add mod">
          <ac:chgData name="Ann Isbell" userId="8016f19d-7e52-4262-904f-977ded5275fb" providerId="ADAL" clId="{14F975C1-7804-41EC-9403-A0662221DB71}" dt="2021-02-11T16:32:51.272" v="42"/>
          <ac:spMkLst>
            <pc:docMk/>
            <pc:sldMk cId="2919819646" sldId="379"/>
            <ac:spMk id="45" creationId="{05540236-1EAF-42A0-B467-6EF2CBF15289}"/>
          </ac:spMkLst>
        </pc:spChg>
        <pc:grpChg chg="mod">
          <ac:chgData name="Ann Isbell" userId="8016f19d-7e52-4262-904f-977ded5275fb" providerId="ADAL" clId="{14F975C1-7804-41EC-9403-A0662221DB71}" dt="2021-02-11T16:33:09.670" v="46" actId="1036"/>
          <ac:grpSpMkLst>
            <pc:docMk/>
            <pc:sldMk cId="2919819646" sldId="379"/>
            <ac:grpSpMk id="34" creationId="{00000000-0000-0000-0000-000000000000}"/>
          </ac:grpSpMkLst>
        </pc:grpChg>
      </pc:sldChg>
    </pc:docChg>
  </pc:docChgLst>
  <pc:docChgLst>
    <pc:chgData name="Gustavo Muniz" userId="S::gmuniz@first5la.org::9fda4d8d-c501-4025-b5c5-aeb7203a1545" providerId="AD" clId="Web-{0FEC4E60-E645-A03F-40D1-2D18769D55C3}"/>
    <pc:docChg chg="modSld">
      <pc:chgData name="Gustavo Muniz" userId="S::gmuniz@first5la.org::9fda4d8d-c501-4025-b5c5-aeb7203a1545" providerId="AD" clId="Web-{0FEC4E60-E645-A03F-40D1-2D18769D55C3}" dt="2021-02-12T22:46:38.001" v="1" actId="20577"/>
      <pc:docMkLst>
        <pc:docMk/>
      </pc:docMkLst>
      <pc:sldChg chg="modSp">
        <pc:chgData name="Gustavo Muniz" userId="S::gmuniz@first5la.org::9fda4d8d-c501-4025-b5c5-aeb7203a1545" providerId="AD" clId="Web-{0FEC4E60-E645-A03F-40D1-2D18769D55C3}" dt="2021-02-12T22:46:38.001" v="1" actId="20577"/>
        <pc:sldMkLst>
          <pc:docMk/>
          <pc:sldMk cId="1072614579" sldId="271"/>
        </pc:sldMkLst>
        <pc:spChg chg="mod">
          <ac:chgData name="Gustavo Muniz" userId="S::gmuniz@first5la.org::9fda4d8d-c501-4025-b5c5-aeb7203a1545" providerId="AD" clId="Web-{0FEC4E60-E645-A03F-40D1-2D18769D55C3}" dt="2021-02-12T22:46:38.001" v="1" actId="20577"/>
          <ac:spMkLst>
            <pc:docMk/>
            <pc:sldMk cId="1072614579" sldId="271"/>
            <ac:spMk id="19459" creationId="{BEE13A3C-1FA9-43FF-BC5B-6F15963A320E}"/>
          </ac:spMkLst>
        </pc:spChg>
      </pc:sldChg>
    </pc:docChg>
  </pc:docChgLst>
  <pc:docChgLst>
    <pc:chgData name="Gustavo Muniz" userId="S::gmuniz@first5la.org::9fda4d8d-c501-4025-b5c5-aeb7203a1545" providerId="AD" clId="Web-{BF1174E2-89A5-2469-19E4-73732C221C1B}"/>
    <pc:docChg chg="modSld">
      <pc:chgData name="Gustavo Muniz" userId="S::gmuniz@first5la.org::9fda4d8d-c501-4025-b5c5-aeb7203a1545" providerId="AD" clId="Web-{BF1174E2-89A5-2469-19E4-73732C221C1B}" dt="2021-02-12T23:08:24.840" v="158" actId="20577"/>
      <pc:docMkLst>
        <pc:docMk/>
      </pc:docMkLst>
      <pc:sldChg chg="addSp modSp">
        <pc:chgData name="Gustavo Muniz" userId="S::gmuniz@first5la.org::9fda4d8d-c501-4025-b5c5-aeb7203a1545" providerId="AD" clId="Web-{BF1174E2-89A5-2469-19E4-73732C221C1B}" dt="2021-02-12T23:04:17.964" v="96" actId="1076"/>
        <pc:sldMkLst>
          <pc:docMk/>
          <pc:sldMk cId="413898773" sldId="378"/>
        </pc:sldMkLst>
        <pc:spChg chg="add mod">
          <ac:chgData name="Gustavo Muniz" userId="S::gmuniz@first5la.org::9fda4d8d-c501-4025-b5c5-aeb7203a1545" providerId="AD" clId="Web-{BF1174E2-89A5-2469-19E4-73732C221C1B}" dt="2021-02-12T23:04:17.949" v="95" actId="1076"/>
          <ac:spMkLst>
            <pc:docMk/>
            <pc:sldMk cId="413898773" sldId="378"/>
            <ac:spMk id="2" creationId="{5B79A26C-70A2-4826-8E78-2D4C8D88A01B}"/>
          </ac:spMkLst>
        </pc:spChg>
        <pc:spChg chg="mod">
          <ac:chgData name="Gustavo Muniz" userId="S::gmuniz@first5la.org::9fda4d8d-c501-4025-b5c5-aeb7203a1545" providerId="AD" clId="Web-{BF1174E2-89A5-2469-19E4-73732C221C1B}" dt="2021-02-12T23:04:09.995" v="93" actId="1076"/>
          <ac:spMkLst>
            <pc:docMk/>
            <pc:sldMk cId="413898773" sldId="378"/>
            <ac:spMk id="4" creationId="{00000000-0000-0000-0000-000000000000}"/>
          </ac:spMkLst>
        </pc:spChg>
        <pc:spChg chg="mod">
          <ac:chgData name="Gustavo Muniz" userId="S::gmuniz@first5la.org::9fda4d8d-c501-4025-b5c5-aeb7203a1545" providerId="AD" clId="Web-{BF1174E2-89A5-2469-19E4-73732C221C1B}" dt="2021-02-12T23:04:10.026" v="94" actId="1076"/>
          <ac:spMkLst>
            <pc:docMk/>
            <pc:sldMk cId="413898773" sldId="378"/>
            <ac:spMk id="35" creationId="{00000000-0000-0000-0000-000000000000}"/>
          </ac:spMkLst>
        </pc:spChg>
        <pc:spChg chg="mod">
          <ac:chgData name="Gustavo Muniz" userId="S::gmuniz@first5la.org::9fda4d8d-c501-4025-b5c5-aeb7203a1545" providerId="AD" clId="Web-{BF1174E2-89A5-2469-19E4-73732C221C1B}" dt="2021-02-12T23:04:09.870" v="85" actId="1076"/>
          <ac:spMkLst>
            <pc:docMk/>
            <pc:sldMk cId="413898773" sldId="378"/>
            <ac:spMk id="37" creationId="{00000000-0000-0000-0000-000000000000}"/>
          </ac:spMkLst>
        </pc:spChg>
        <pc:spChg chg="mod">
          <ac:chgData name="Gustavo Muniz" userId="S::gmuniz@first5la.org::9fda4d8d-c501-4025-b5c5-aeb7203a1545" providerId="AD" clId="Web-{BF1174E2-89A5-2469-19E4-73732C221C1B}" dt="2021-02-12T23:04:09.886" v="86" actId="1076"/>
          <ac:spMkLst>
            <pc:docMk/>
            <pc:sldMk cId="413898773" sldId="378"/>
            <ac:spMk id="38" creationId="{00000000-0000-0000-0000-000000000000}"/>
          </ac:spMkLst>
        </pc:spChg>
        <pc:spChg chg="mod">
          <ac:chgData name="Gustavo Muniz" userId="S::gmuniz@first5la.org::9fda4d8d-c501-4025-b5c5-aeb7203a1545" providerId="AD" clId="Web-{BF1174E2-89A5-2469-19E4-73732C221C1B}" dt="2021-02-12T23:04:09.901" v="87" actId="1076"/>
          <ac:spMkLst>
            <pc:docMk/>
            <pc:sldMk cId="413898773" sldId="378"/>
            <ac:spMk id="39" creationId="{00000000-0000-0000-0000-000000000000}"/>
          </ac:spMkLst>
        </pc:spChg>
        <pc:spChg chg="mod">
          <ac:chgData name="Gustavo Muniz" userId="S::gmuniz@first5la.org::9fda4d8d-c501-4025-b5c5-aeb7203a1545" providerId="AD" clId="Web-{BF1174E2-89A5-2469-19E4-73732C221C1B}" dt="2021-02-12T23:04:09.933" v="88" actId="1076"/>
          <ac:spMkLst>
            <pc:docMk/>
            <pc:sldMk cId="413898773" sldId="378"/>
            <ac:spMk id="40" creationId="{00000000-0000-0000-0000-000000000000}"/>
          </ac:spMkLst>
        </pc:spChg>
        <pc:spChg chg="add mod">
          <ac:chgData name="Gustavo Muniz" userId="S::gmuniz@first5la.org::9fda4d8d-c501-4025-b5c5-aeb7203a1545" providerId="AD" clId="Web-{BF1174E2-89A5-2469-19E4-73732C221C1B}" dt="2021-02-12T23:04:17.964" v="96" actId="1076"/>
          <ac:spMkLst>
            <pc:docMk/>
            <pc:sldMk cId="413898773" sldId="378"/>
            <ac:spMk id="55" creationId="{522980A7-408E-46E8-8513-4F2798BE6C40}"/>
          </ac:spMkLst>
        </pc:spChg>
        <pc:spChg chg="mod">
          <ac:chgData name="Gustavo Muniz" userId="S::gmuniz@first5la.org::9fda4d8d-c501-4025-b5c5-aeb7203a1545" providerId="AD" clId="Web-{BF1174E2-89A5-2469-19E4-73732C221C1B}" dt="2021-02-12T23:03:38.696" v="77" actId="20577"/>
          <ac:spMkLst>
            <pc:docMk/>
            <pc:sldMk cId="413898773" sldId="378"/>
            <ac:spMk id="35844" creationId="{00000000-0000-0000-0000-000000000000}"/>
          </ac:spMkLst>
        </pc:spChg>
        <pc:grpChg chg="mod">
          <ac:chgData name="Gustavo Muniz" userId="S::gmuniz@first5la.org::9fda4d8d-c501-4025-b5c5-aeb7203a1545" providerId="AD" clId="Web-{BF1174E2-89A5-2469-19E4-73732C221C1B}" dt="2021-02-12T23:04:09.964" v="91" actId="1076"/>
          <ac:grpSpMkLst>
            <pc:docMk/>
            <pc:sldMk cId="413898773" sldId="378"/>
            <ac:grpSpMk id="42" creationId="{00000000-0000-0000-0000-000000000000}"/>
          </ac:grpSpMkLst>
        </pc:grpChg>
        <pc:grpChg chg="mod">
          <ac:chgData name="Gustavo Muniz" userId="S::gmuniz@first5la.org::9fda4d8d-c501-4025-b5c5-aeb7203a1545" providerId="AD" clId="Web-{BF1174E2-89A5-2469-19E4-73732C221C1B}" dt="2021-02-12T23:04:09.995" v="92" actId="1076"/>
          <ac:grpSpMkLst>
            <pc:docMk/>
            <pc:sldMk cId="413898773" sldId="378"/>
            <ac:grpSpMk id="48" creationId="{00000000-0000-0000-0000-000000000000}"/>
          </ac:grpSpMkLst>
        </pc:grpChg>
        <pc:cxnChg chg="mod">
          <ac:chgData name="Gustavo Muniz" userId="S::gmuniz@first5la.org::9fda4d8d-c501-4025-b5c5-aeb7203a1545" providerId="AD" clId="Web-{BF1174E2-89A5-2469-19E4-73732C221C1B}" dt="2021-02-12T23:04:09.933" v="89" actId="1076"/>
          <ac:cxnSpMkLst>
            <pc:docMk/>
            <pc:sldMk cId="413898773" sldId="378"/>
            <ac:cxnSpMk id="6" creationId="{00000000-0000-0000-0000-000000000000}"/>
          </ac:cxnSpMkLst>
        </pc:cxnChg>
        <pc:cxnChg chg="mod">
          <ac:chgData name="Gustavo Muniz" userId="S::gmuniz@first5la.org::9fda4d8d-c501-4025-b5c5-aeb7203a1545" providerId="AD" clId="Web-{BF1174E2-89A5-2469-19E4-73732C221C1B}" dt="2021-02-12T23:04:09.948" v="90" actId="1076"/>
          <ac:cxnSpMkLst>
            <pc:docMk/>
            <pc:sldMk cId="413898773" sldId="378"/>
            <ac:cxnSpMk id="41" creationId="{00000000-0000-0000-0000-000000000000}"/>
          </ac:cxnSpMkLst>
        </pc:cxnChg>
      </pc:sldChg>
      <pc:sldChg chg="addSp modSp">
        <pc:chgData name="Gustavo Muniz" userId="S::gmuniz@first5la.org::9fda4d8d-c501-4025-b5c5-aeb7203a1545" providerId="AD" clId="Web-{BF1174E2-89A5-2469-19E4-73732C221C1B}" dt="2021-02-12T23:08:24.840" v="158" actId="20577"/>
        <pc:sldMkLst>
          <pc:docMk/>
          <pc:sldMk cId="2919819646" sldId="379"/>
        </pc:sldMkLst>
        <pc:spChg chg="add mod">
          <ac:chgData name="Gustavo Muniz" userId="S::gmuniz@first5la.org::9fda4d8d-c501-4025-b5c5-aeb7203a1545" providerId="AD" clId="Web-{BF1174E2-89A5-2469-19E4-73732C221C1B}" dt="2021-02-12T23:08:24.840" v="158" actId="20577"/>
          <ac:spMkLst>
            <pc:docMk/>
            <pc:sldMk cId="2919819646" sldId="379"/>
            <ac:spMk id="2" creationId="{E82BE8F5-77E1-465A-9C12-532313341F27}"/>
          </ac:spMkLst>
        </pc:spChg>
        <pc:spChg chg="mod">
          <ac:chgData name="Gustavo Muniz" userId="S::gmuniz@first5la.org::9fda4d8d-c501-4025-b5c5-aeb7203a1545" providerId="AD" clId="Web-{BF1174E2-89A5-2469-19E4-73732C221C1B}" dt="2021-02-12T23:07:21.882" v="151" actId="1076"/>
          <ac:spMkLst>
            <pc:docMk/>
            <pc:sldMk cId="2919819646" sldId="379"/>
            <ac:spMk id="40" creationId="{00000000-0000-0000-0000-000000000000}"/>
          </ac:spMkLst>
        </pc:spChg>
        <pc:spChg chg="mod">
          <ac:chgData name="Gustavo Muniz" userId="S::gmuniz@first5la.org::9fda4d8d-c501-4025-b5c5-aeb7203a1545" providerId="AD" clId="Web-{BF1174E2-89A5-2469-19E4-73732C221C1B}" dt="2021-02-12T23:07:13.898" v="149" actId="1076"/>
          <ac:spMkLst>
            <pc:docMk/>
            <pc:sldMk cId="2919819646" sldId="379"/>
            <ac:spMk id="41" creationId="{00000000-0000-0000-0000-000000000000}"/>
          </ac:spMkLst>
        </pc:spChg>
        <pc:spChg chg="mod">
          <ac:chgData name="Gustavo Muniz" userId="S::gmuniz@first5la.org::9fda4d8d-c501-4025-b5c5-aeb7203a1545" providerId="AD" clId="Web-{BF1174E2-89A5-2469-19E4-73732C221C1B}" dt="2021-02-12T23:07:08.960" v="147" actId="1076"/>
          <ac:spMkLst>
            <pc:docMk/>
            <pc:sldMk cId="2919819646" sldId="379"/>
            <ac:spMk id="42" creationId="{00000000-0000-0000-0000-000000000000}"/>
          </ac:spMkLst>
        </pc:spChg>
        <pc:spChg chg="mod">
          <ac:chgData name="Gustavo Muniz" userId="S::gmuniz@first5la.org::9fda4d8d-c501-4025-b5c5-aeb7203a1545" providerId="AD" clId="Web-{BF1174E2-89A5-2469-19E4-73732C221C1B}" dt="2021-02-12T23:07:02.444" v="141" actId="1076"/>
          <ac:spMkLst>
            <pc:docMk/>
            <pc:sldMk cId="2919819646" sldId="379"/>
            <ac:spMk id="43" creationId="{00000000-0000-0000-0000-000000000000}"/>
          </ac:spMkLst>
        </pc:spChg>
        <pc:spChg chg="mod">
          <ac:chgData name="Gustavo Muniz" userId="S::gmuniz@first5la.org::9fda4d8d-c501-4025-b5c5-aeb7203a1545" providerId="AD" clId="Web-{BF1174E2-89A5-2469-19E4-73732C221C1B}" dt="2021-02-12T23:06:58.537" v="137" actId="1076"/>
          <ac:spMkLst>
            <pc:docMk/>
            <pc:sldMk cId="2919819646" sldId="379"/>
            <ac:spMk id="44" creationId="{00000000-0000-0000-0000-000000000000}"/>
          </ac:spMkLst>
        </pc:spChg>
        <pc:grpChg chg="mod">
          <ac:chgData name="Gustavo Muniz" userId="S::gmuniz@first5la.org::9fda4d8d-c501-4025-b5c5-aeb7203a1545" providerId="AD" clId="Web-{BF1174E2-89A5-2469-19E4-73732C221C1B}" dt="2021-02-12T23:07:33.664" v="152" actId="1076"/>
          <ac:grpSpMkLst>
            <pc:docMk/>
            <pc:sldMk cId="2919819646" sldId="379"/>
            <ac:grpSpMk id="34" creationId="{00000000-0000-0000-0000-000000000000}"/>
          </ac:grpSpMkLst>
        </pc:grpChg>
      </pc:sldChg>
    </pc:docChg>
  </pc:docChgLst>
  <pc:docChgLst>
    <pc:chgData name="Gustavo Muniz" userId="S::gmuniz@first5la.org::9fda4d8d-c501-4025-b5c5-aeb7203a1545" providerId="AD" clId="Web-{D6168790-613B-C796-022F-04B80A125AA1}"/>
    <pc:docChg chg="modSld">
      <pc:chgData name="Gustavo Muniz" userId="S::gmuniz@first5la.org::9fda4d8d-c501-4025-b5c5-aeb7203a1545" providerId="AD" clId="Web-{D6168790-613B-C796-022F-04B80A125AA1}" dt="2021-02-12T23:27:55.136" v="16" actId="14100"/>
      <pc:docMkLst>
        <pc:docMk/>
      </pc:docMkLst>
      <pc:sldChg chg="modSp">
        <pc:chgData name="Gustavo Muniz" userId="S::gmuniz@first5la.org::9fda4d8d-c501-4025-b5c5-aeb7203a1545" providerId="AD" clId="Web-{D6168790-613B-C796-022F-04B80A125AA1}" dt="2021-02-12T23:24:14.646" v="9" actId="20577"/>
        <pc:sldMkLst>
          <pc:docMk/>
          <pc:sldMk cId="413898773" sldId="378"/>
        </pc:sldMkLst>
        <pc:spChg chg="mod">
          <ac:chgData name="Gustavo Muniz" userId="S::gmuniz@first5la.org::9fda4d8d-c501-4025-b5c5-aeb7203a1545" providerId="AD" clId="Web-{D6168790-613B-C796-022F-04B80A125AA1}" dt="2021-02-12T23:23:53.567" v="5"/>
          <ac:spMkLst>
            <pc:docMk/>
            <pc:sldMk cId="413898773" sldId="378"/>
            <ac:spMk id="2" creationId="{5B79A26C-70A2-4826-8E78-2D4C8D88A01B}"/>
          </ac:spMkLst>
        </pc:spChg>
        <pc:spChg chg="mod">
          <ac:chgData name="Gustavo Muniz" userId="S::gmuniz@first5la.org::9fda4d8d-c501-4025-b5c5-aeb7203a1545" providerId="AD" clId="Web-{D6168790-613B-C796-022F-04B80A125AA1}" dt="2021-02-12T23:24:14.646" v="9" actId="20577"/>
          <ac:spMkLst>
            <pc:docMk/>
            <pc:sldMk cId="413898773" sldId="378"/>
            <ac:spMk id="55" creationId="{522980A7-408E-46E8-8513-4F2798BE6C40}"/>
          </ac:spMkLst>
        </pc:spChg>
        <pc:spChg chg="mod">
          <ac:chgData name="Gustavo Muniz" userId="S::gmuniz@first5la.org::9fda4d8d-c501-4025-b5c5-aeb7203a1545" providerId="AD" clId="Web-{D6168790-613B-C796-022F-04B80A125AA1}" dt="2021-02-12T23:23:49.629" v="0"/>
          <ac:spMkLst>
            <pc:docMk/>
            <pc:sldMk cId="413898773" sldId="378"/>
            <ac:spMk id="35844" creationId="{00000000-0000-0000-0000-000000000000}"/>
          </ac:spMkLst>
        </pc:spChg>
      </pc:sldChg>
      <pc:sldChg chg="modSp">
        <pc:chgData name="Gustavo Muniz" userId="S::gmuniz@first5la.org::9fda4d8d-c501-4025-b5c5-aeb7203a1545" providerId="AD" clId="Web-{D6168790-613B-C796-022F-04B80A125AA1}" dt="2021-02-12T23:27:55.136" v="16" actId="14100"/>
        <pc:sldMkLst>
          <pc:docMk/>
          <pc:sldMk cId="2919819646" sldId="379"/>
        </pc:sldMkLst>
        <pc:spChg chg="mod">
          <ac:chgData name="Gustavo Muniz" userId="S::gmuniz@first5la.org::9fda4d8d-c501-4025-b5c5-aeb7203a1545" providerId="AD" clId="Web-{D6168790-613B-C796-022F-04B80A125AA1}" dt="2021-02-12T23:24:42.740" v="11" actId="20577"/>
          <ac:spMkLst>
            <pc:docMk/>
            <pc:sldMk cId="2919819646" sldId="379"/>
            <ac:spMk id="2" creationId="{E82BE8F5-77E1-465A-9C12-532313341F27}"/>
          </ac:spMkLst>
        </pc:spChg>
        <pc:spChg chg="mod">
          <ac:chgData name="Gustavo Muniz" userId="S::gmuniz@first5la.org::9fda4d8d-c501-4025-b5c5-aeb7203a1545" providerId="AD" clId="Web-{D6168790-613B-C796-022F-04B80A125AA1}" dt="2021-02-12T23:27:55.089" v="12" actId="14100"/>
          <ac:spMkLst>
            <pc:docMk/>
            <pc:sldMk cId="2919819646" sldId="379"/>
            <ac:spMk id="40" creationId="{00000000-0000-0000-0000-000000000000}"/>
          </ac:spMkLst>
        </pc:spChg>
        <pc:spChg chg="mod">
          <ac:chgData name="Gustavo Muniz" userId="S::gmuniz@first5la.org::9fda4d8d-c501-4025-b5c5-aeb7203a1545" providerId="AD" clId="Web-{D6168790-613B-C796-022F-04B80A125AA1}" dt="2021-02-12T23:27:55.104" v="13" actId="14100"/>
          <ac:spMkLst>
            <pc:docMk/>
            <pc:sldMk cId="2919819646" sldId="379"/>
            <ac:spMk id="41" creationId="{00000000-0000-0000-0000-000000000000}"/>
          </ac:spMkLst>
        </pc:spChg>
        <pc:spChg chg="mod">
          <ac:chgData name="Gustavo Muniz" userId="S::gmuniz@first5la.org::9fda4d8d-c501-4025-b5c5-aeb7203a1545" providerId="AD" clId="Web-{D6168790-613B-C796-022F-04B80A125AA1}" dt="2021-02-12T23:27:55.120" v="14" actId="14100"/>
          <ac:spMkLst>
            <pc:docMk/>
            <pc:sldMk cId="2919819646" sldId="379"/>
            <ac:spMk id="42" creationId="{00000000-0000-0000-0000-000000000000}"/>
          </ac:spMkLst>
        </pc:spChg>
        <pc:spChg chg="mod">
          <ac:chgData name="Gustavo Muniz" userId="S::gmuniz@first5la.org::9fda4d8d-c501-4025-b5c5-aeb7203a1545" providerId="AD" clId="Web-{D6168790-613B-C796-022F-04B80A125AA1}" dt="2021-02-12T23:27:55.136" v="15" actId="14100"/>
          <ac:spMkLst>
            <pc:docMk/>
            <pc:sldMk cId="2919819646" sldId="379"/>
            <ac:spMk id="43" creationId="{00000000-0000-0000-0000-000000000000}"/>
          </ac:spMkLst>
        </pc:spChg>
        <pc:spChg chg="mod">
          <ac:chgData name="Gustavo Muniz" userId="S::gmuniz@first5la.org::9fda4d8d-c501-4025-b5c5-aeb7203a1545" providerId="AD" clId="Web-{D6168790-613B-C796-022F-04B80A125AA1}" dt="2021-02-12T23:27:55.136" v="16" actId="14100"/>
          <ac:spMkLst>
            <pc:docMk/>
            <pc:sldMk cId="2919819646" sldId="379"/>
            <ac:spMk id="44" creationId="{00000000-0000-0000-0000-000000000000}"/>
          </ac:spMkLst>
        </pc:spChg>
        <pc:spChg chg="mod">
          <ac:chgData name="Gustavo Muniz" userId="S::gmuniz@first5la.org::9fda4d8d-c501-4025-b5c5-aeb7203a1545" providerId="AD" clId="Web-{D6168790-613B-C796-022F-04B80A125AA1}" dt="2021-02-12T23:24:37.006" v="10" actId="20577"/>
          <ac:spMkLst>
            <pc:docMk/>
            <pc:sldMk cId="2919819646" sldId="379"/>
            <ac:spMk id="45" creationId="{05540236-1EAF-42A0-B467-6EF2CBF152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DD0CE3F2-B79E-4292-8767-97403A1831E3}" type="datetimeFigureOut">
              <a:rPr lang="en-US" smtClean="0"/>
              <a:pPr/>
              <a:t>2/12/2021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BBD6FA4F-5914-4198-ACB4-F809B41C54AD}" type="slidenum">
              <a:rPr lang="en-US" smtClean="0"/>
              <a:pPr/>
              <a:t>‹#›</a:t>
            </a:fld>
            <a:endParaRPr lang="en-US" dirty="0"/>
          </a:p>
        </p:txBody>
      </p:sp>
    </p:spTree>
    <p:extLst>
      <p:ext uri="{BB962C8B-B14F-4D97-AF65-F5344CB8AC3E}">
        <p14:creationId xmlns:p14="http://schemas.microsoft.com/office/powerpoint/2010/main" val="39073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ss.gov/files/documents/2016/08/xf/importance-developmental-milestones.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doi.org/10.1542/peds.2007-1680" TargetMode="External"/><Relationship Id="rId4" Type="http://schemas.openxmlformats.org/officeDocument/2006/relationships/hyperlink" Target="https://www.cdc.gov/ncbddd/developmentaldisabilities/fact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training is designed to be shared with all staff members in the agency, to help generate interest and enthusiasm for the launch of the developmental screening program. </a:t>
            </a:r>
          </a:p>
          <a:p>
            <a:pPr marL="171450" indent="-171450">
              <a:buFont typeface="Arial" panose="020B0604020202020204" pitchFamily="34" charset="0"/>
              <a:buChar char="•"/>
            </a:pPr>
            <a:r>
              <a:rPr lang="en-US" dirty="0"/>
              <a:t>It provides basic information about the importance of developmental screening and can be customized to add the rationale for initiating the program at your agency.    </a:t>
            </a:r>
          </a:p>
          <a:p>
            <a:pPr marL="171450" indent="-171450">
              <a:buFont typeface="Arial" panose="020B0604020202020204" pitchFamily="34" charset="0"/>
              <a:buChar char="•"/>
            </a:pPr>
            <a:r>
              <a:rPr lang="en-US" dirty="0"/>
              <a:t>It is designed to be presented in about 15 minutes, such as in a staff meeting.</a:t>
            </a:r>
          </a:p>
        </p:txBody>
      </p:sp>
    </p:spTree>
    <p:extLst>
      <p:ext uri="{BB962C8B-B14F-4D97-AF65-F5344CB8AC3E}">
        <p14:creationId xmlns:p14="http://schemas.microsoft.com/office/powerpoint/2010/main" val="65654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89331D9-7D4C-436F-A0AE-844803363C6C}"/>
              </a:ext>
            </a:extLst>
          </p:cNvPr>
          <p:cNvSpPr>
            <a:spLocks noGrp="1" noRot="1" noChangeAspect="1" noTextEdit="1"/>
          </p:cNvSpPr>
          <p:nvPr>
            <p:ph type="sldImg"/>
          </p:nvPr>
        </p:nvSpPr>
        <p:spPr>
          <a:xfrm>
            <a:off x="1371600" y="1143000"/>
            <a:ext cx="4114800" cy="3086100"/>
          </a:xfrm>
          <a:ln/>
        </p:spPr>
      </p:sp>
      <p:sp>
        <p:nvSpPr>
          <p:cNvPr id="37891" name="Notes Placeholder 2">
            <a:extLst>
              <a:ext uri="{FF2B5EF4-FFF2-40B4-BE49-F238E27FC236}">
                <a16:creationId xmlns:a16="http://schemas.microsoft.com/office/drawing/2014/main" id="{0612041E-2B38-429F-B4CE-0BDFC5F7ECD1}"/>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[Customize this slide to fit what your agency is currently doing.]</a:t>
            </a:r>
          </a:p>
        </p:txBody>
      </p:sp>
      <p:sp>
        <p:nvSpPr>
          <p:cNvPr id="37892" name="Slide Number Placeholder 3">
            <a:extLst>
              <a:ext uri="{FF2B5EF4-FFF2-40B4-BE49-F238E27FC236}">
                <a16:creationId xmlns:a16="http://schemas.microsoft.com/office/drawing/2014/main" id="{1A7C9D9F-C193-433E-9A2B-20A787B33A6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75ECA2A-46D2-4A55-8B9A-B145F99BF209}"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125531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3452109-C2F0-40A2-B5F6-BAF91D81A14E}"/>
              </a:ext>
            </a:extLst>
          </p:cNvPr>
          <p:cNvSpPr>
            <a:spLocks noGrp="1" noRot="1" noChangeAspect="1" noTextEdit="1"/>
          </p:cNvSpPr>
          <p:nvPr>
            <p:ph type="sldImg"/>
          </p:nvPr>
        </p:nvSpPr>
        <p:spPr>
          <a:xfrm>
            <a:off x="1371600" y="1143000"/>
            <a:ext cx="4114800" cy="3086100"/>
          </a:xfrm>
          <a:ln/>
        </p:spPr>
      </p:sp>
      <p:sp>
        <p:nvSpPr>
          <p:cNvPr id="38915" name="Notes Placeholder 2">
            <a:extLst>
              <a:ext uri="{FF2B5EF4-FFF2-40B4-BE49-F238E27FC236}">
                <a16:creationId xmlns:a16="http://schemas.microsoft.com/office/drawing/2014/main" id="{396F3C4C-6C48-4452-8EBC-AA0450F0298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Recognizes children who may be at risk of developmental delay by:</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Eliciting and attending to parent’s concerns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Documenting and maintaining a developmental history</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Making accurate observations and assessing risks and protective factors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Maintaining an accurate record</a:t>
            </a:r>
          </a:p>
        </p:txBody>
      </p:sp>
      <p:sp>
        <p:nvSpPr>
          <p:cNvPr id="38916" name="Slide Number Placeholder 3">
            <a:extLst>
              <a:ext uri="{FF2B5EF4-FFF2-40B4-BE49-F238E27FC236}">
                <a16:creationId xmlns:a16="http://schemas.microsoft.com/office/drawing/2014/main" id="{EFF24F41-4F24-41BB-ABAB-3F50626DDFD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A592DF6-67DA-4620-BDD5-6170EE3C1AFF}" type="slidenum">
              <a:rPr lang="en-US" altLang="en-US"/>
              <a:pPr eaLnBrk="1" hangingPunct="1">
                <a:spcBef>
                  <a:spcPct val="0"/>
                </a:spcBef>
              </a:pPr>
              <a:t>11</a:t>
            </a:fld>
            <a:endParaRPr lang="en-US" altLang="en-US" dirty="0"/>
          </a:p>
        </p:txBody>
      </p:sp>
    </p:spTree>
    <p:extLst>
      <p:ext uri="{BB962C8B-B14F-4D97-AF65-F5344CB8AC3E}">
        <p14:creationId xmlns:p14="http://schemas.microsoft.com/office/powerpoint/2010/main" val="380434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C59B58B-F062-4032-8F69-84861EDDDCC9}"/>
              </a:ext>
            </a:extLst>
          </p:cNvPr>
          <p:cNvSpPr>
            <a:spLocks noGrp="1" noRot="1" noChangeAspect="1" noTextEdit="1"/>
          </p:cNvSpPr>
          <p:nvPr>
            <p:ph type="sldImg"/>
          </p:nvPr>
        </p:nvSpPr>
        <p:spPr>
          <a:xfrm>
            <a:off x="1371600" y="1143000"/>
            <a:ext cx="4114800" cy="3086100"/>
          </a:xfrm>
          <a:ln/>
        </p:spPr>
      </p:sp>
      <p:sp>
        <p:nvSpPr>
          <p:cNvPr id="39939" name="Notes Placeholder 2">
            <a:extLst>
              <a:ext uri="{FF2B5EF4-FFF2-40B4-BE49-F238E27FC236}">
                <a16:creationId xmlns:a16="http://schemas.microsoft.com/office/drawing/2014/main" id="{4DFB48FF-2A5D-48B4-BE82-C6A21F54CB7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There is an opportunity to take advantage of frequent and longitudinal relationships with family to monitor development over time and in the context of family environment.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[Most agencies are already doing this part — talk about what your agency is already doing to monitor children’s development.]</a:t>
            </a:r>
          </a:p>
        </p:txBody>
      </p:sp>
      <p:sp>
        <p:nvSpPr>
          <p:cNvPr id="39940" name="Slide Number Placeholder 3">
            <a:extLst>
              <a:ext uri="{FF2B5EF4-FFF2-40B4-BE49-F238E27FC236}">
                <a16:creationId xmlns:a16="http://schemas.microsoft.com/office/drawing/2014/main" id="{69AF8AE5-9322-4576-A3B3-AEF82F8C24B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7597D7A-FC79-4C12-A7E7-3202B1EF435B}"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216616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893CF54-AE9C-4B2D-99B3-1B9C3617EECB}"/>
              </a:ext>
            </a:extLst>
          </p:cNvPr>
          <p:cNvSpPr>
            <a:spLocks noGrp="1" noRot="1" noChangeAspect="1" noTextEdit="1"/>
          </p:cNvSpPr>
          <p:nvPr>
            <p:ph type="sldImg"/>
          </p:nvPr>
        </p:nvSpPr>
        <p:spPr>
          <a:xfrm>
            <a:off x="1371600" y="1143000"/>
            <a:ext cx="4114800" cy="3086100"/>
          </a:xfrm>
          <a:ln/>
        </p:spPr>
      </p:sp>
      <p:sp>
        <p:nvSpPr>
          <p:cNvPr id="40963" name="Notes Placeholder 2">
            <a:extLst>
              <a:ext uri="{FF2B5EF4-FFF2-40B4-BE49-F238E27FC236}">
                <a16:creationId xmlns:a16="http://schemas.microsoft.com/office/drawing/2014/main" id="{184C175F-E483-48A3-AB64-3E5280529F4F}"/>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983B5B67-9ECE-49D1-8B2D-1CB691D3457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547A065-C3EB-4FB4-974F-30C6189E7AE6}"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321441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242D9C1-4E55-4EEE-B088-E2E9FD4213C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927081-B22B-4BE9-AFD4-DB2EF7BB96D1}" type="slidenum">
              <a:rPr lang="en-US" altLang="en-US"/>
              <a:pPr>
                <a:spcBef>
                  <a:spcPct val="0"/>
                </a:spcBef>
              </a:pPr>
              <a:t>14</a:t>
            </a:fld>
            <a:endParaRPr lang="en-US" altLang="en-US" dirty="0"/>
          </a:p>
        </p:txBody>
      </p:sp>
      <p:sp>
        <p:nvSpPr>
          <p:cNvPr id="41987" name="Rectangle 2">
            <a:extLst>
              <a:ext uri="{FF2B5EF4-FFF2-40B4-BE49-F238E27FC236}">
                <a16:creationId xmlns:a16="http://schemas.microsoft.com/office/drawing/2014/main" id="{076FFA02-C289-40D8-9F01-A48309BF0493}"/>
              </a:ext>
            </a:extLst>
          </p:cNvPr>
          <p:cNvSpPr>
            <a:spLocks noGrp="1" noRot="1" noChangeAspect="1" noChangeArrowheads="1" noTextEdit="1"/>
          </p:cNvSpPr>
          <p:nvPr>
            <p:ph type="sldImg"/>
          </p:nvPr>
        </p:nvSpPr>
        <p:spPr>
          <a:xfrm>
            <a:off x="1189038" y="703263"/>
            <a:ext cx="4630737" cy="3473450"/>
          </a:xfrm>
          <a:ln cap="flat">
            <a:solidFill>
              <a:schemeClr val="tx1"/>
            </a:solidFill>
          </a:ln>
        </p:spPr>
      </p:sp>
      <p:sp>
        <p:nvSpPr>
          <p:cNvPr id="41988" name="Rectangle 3">
            <a:extLst>
              <a:ext uri="{FF2B5EF4-FFF2-40B4-BE49-F238E27FC236}">
                <a16:creationId xmlns:a16="http://schemas.microsoft.com/office/drawing/2014/main" id="{A2B98D5D-2ABA-4DE2-812F-A5E8B0928C7C}"/>
              </a:ext>
            </a:extLst>
          </p:cNvPr>
          <p:cNvSpPr>
            <a:spLocks noGrp="1" noChangeArrowheads="1"/>
          </p:cNvSpPr>
          <p:nvPr>
            <p:ph type="body" idx="1"/>
          </p:nvPr>
        </p:nvSpPr>
        <p:spPr>
          <a:xfrm>
            <a:off x="933450" y="4416425"/>
            <a:ext cx="5141913" cy="418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216" tIns="47907" rIns="94216" bIns="47907"/>
          <a:lstStyle/>
          <a:p>
            <a:pPr eaLnBrk="1" hangingPunct="1">
              <a:spcBef>
                <a:spcPct val="0"/>
              </a:spcBef>
            </a:pPr>
            <a:r>
              <a:rPr lang="en-US" altLang="en-US" dirty="0">
                <a:latin typeface="Arial" panose="020B0604020202020204" pitchFamily="34" charset="0"/>
                <a:ea typeface="ＭＳ Ｐゴシック" panose="020B0600070205080204" pitchFamily="34" charset="-128"/>
              </a:rPr>
              <a:t>Monitorin</a:t>
            </a:r>
            <a:r>
              <a:rPr lang="en-US" altLang="en-US" baseline="0" dirty="0">
                <a:latin typeface="Arial" panose="020B0604020202020204" pitchFamily="34" charset="0"/>
                <a:ea typeface="ＭＳ Ｐゴシック" panose="020B0600070205080204" pitchFamily="34" charset="-128"/>
              </a:rPr>
              <a:t>g </a:t>
            </a:r>
            <a:r>
              <a:rPr lang="en-US" altLang="en-US" dirty="0">
                <a:latin typeface="Arial" panose="020B0604020202020204" pitchFamily="34" charset="0"/>
                <a:ea typeface="ＭＳ Ｐゴシック" panose="020B0600070205080204" pitchFamily="34" charset="-128"/>
              </a:rPr>
              <a:t>has high specificity in recognizing </a:t>
            </a:r>
            <a:r>
              <a:rPr lang="en-US" altLang="en-US" b="0" dirty="0">
                <a:latin typeface="Arial" panose="020B0604020202020204" pitchFamily="34" charset="0"/>
                <a:ea typeface="ＭＳ Ｐゴシック" panose="020B0600070205080204" pitchFamily="34" charset="-128"/>
              </a:rPr>
              <a:t>developmental </a:t>
            </a:r>
            <a:r>
              <a:rPr lang="en-US" altLang="en-US" b="0" dirty="0">
                <a:highlight>
                  <a:srgbClr val="FFFF00"/>
                </a:highlight>
                <a:latin typeface="Arial" panose="020B0604020202020204" pitchFamily="34" charset="0"/>
                <a:ea typeface="ＭＳ Ｐゴシック" panose="020B0600070205080204" pitchFamily="34" charset="-128"/>
              </a:rPr>
              <a:t>delay. 95 percent </a:t>
            </a:r>
            <a:r>
              <a:rPr lang="en-US" altLang="en-US" dirty="0">
                <a:latin typeface="Arial" panose="020B0604020202020204" pitchFamily="34" charset="0"/>
                <a:ea typeface="ＭＳ Ｐゴシック" panose="020B0600070205080204" pitchFamily="34" charset="-128"/>
              </a:rPr>
              <a:t>of children referred by staff</a:t>
            </a:r>
            <a:r>
              <a:rPr lang="en-US" altLang="en-US" baseline="0" dirty="0">
                <a:latin typeface="Arial" panose="020B0604020202020204" pitchFamily="34" charset="0"/>
                <a:ea typeface="ＭＳ Ｐゴシック" panose="020B0600070205080204" pitchFamily="34" charset="-128"/>
              </a:rPr>
              <a:t> members </a:t>
            </a:r>
            <a:r>
              <a:rPr lang="en-US" altLang="en-US" dirty="0">
                <a:latin typeface="Arial" panose="020B0604020202020204" pitchFamily="34" charset="0"/>
                <a:ea typeface="ＭＳ Ｐゴシック" panose="020B0600070205080204" pitchFamily="34" charset="-128"/>
              </a:rPr>
              <a:t>did indeed have a developmental delay. So those children who are clearly atypical/clearly delayed are already being identified by most</a:t>
            </a:r>
            <a:r>
              <a:rPr lang="en-US" altLang="en-US" baseline="0" dirty="0">
                <a:latin typeface="Arial" panose="020B0604020202020204" pitchFamily="34" charset="0"/>
                <a:ea typeface="ＭＳ Ｐゴシック" panose="020B0600070205080204" pitchFamily="34" charset="-128"/>
              </a:rPr>
              <a:t> staff members</a:t>
            </a:r>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54046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FC890B7-B0B1-4AB2-85C9-5D934193C0C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CC551D-1181-4D19-8AB9-6C7C9D60BC54}" type="slidenum">
              <a:rPr lang="en-US" altLang="en-US"/>
              <a:pPr>
                <a:spcBef>
                  <a:spcPct val="0"/>
                </a:spcBef>
              </a:pPr>
              <a:t>15</a:t>
            </a:fld>
            <a:endParaRPr lang="en-US" altLang="en-US" dirty="0"/>
          </a:p>
        </p:txBody>
      </p:sp>
      <p:sp>
        <p:nvSpPr>
          <p:cNvPr id="43011" name="Rectangle 2">
            <a:extLst>
              <a:ext uri="{FF2B5EF4-FFF2-40B4-BE49-F238E27FC236}">
                <a16:creationId xmlns:a16="http://schemas.microsoft.com/office/drawing/2014/main" id="{59CBDDBD-819C-4A00-BBCD-E617336E834C}"/>
              </a:ext>
            </a:extLst>
          </p:cNvPr>
          <p:cNvSpPr>
            <a:spLocks noGrp="1" noRot="1" noChangeAspect="1" noChangeArrowheads="1" noTextEdit="1"/>
          </p:cNvSpPr>
          <p:nvPr>
            <p:ph type="sldImg"/>
          </p:nvPr>
        </p:nvSpPr>
        <p:spPr>
          <a:xfrm>
            <a:off x="1189038" y="703263"/>
            <a:ext cx="4630737" cy="3473450"/>
          </a:xfrm>
          <a:ln cap="flat">
            <a:solidFill>
              <a:schemeClr val="tx1"/>
            </a:solidFill>
          </a:ln>
        </p:spPr>
      </p:sp>
      <p:sp>
        <p:nvSpPr>
          <p:cNvPr id="43012" name="Rectangle 3">
            <a:extLst>
              <a:ext uri="{FF2B5EF4-FFF2-40B4-BE49-F238E27FC236}">
                <a16:creationId xmlns:a16="http://schemas.microsoft.com/office/drawing/2014/main" id="{77969E63-E6E8-4A1F-8A6B-6728D5C51009}"/>
              </a:ext>
            </a:extLst>
          </p:cNvPr>
          <p:cNvSpPr>
            <a:spLocks noGrp="1" noChangeArrowheads="1"/>
          </p:cNvSpPr>
          <p:nvPr>
            <p:ph type="body" idx="1"/>
          </p:nvPr>
        </p:nvSpPr>
        <p:spPr>
          <a:xfrm>
            <a:off x="933450" y="4416425"/>
            <a:ext cx="5141913" cy="418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216" tIns="47907" rIns="94216" bIns="47907"/>
          <a:lstStyle/>
          <a:p>
            <a:pPr eaLnBrk="1" hangingPunct="1">
              <a:spcBef>
                <a:spcPct val="0"/>
              </a:spcBef>
            </a:pPr>
            <a:r>
              <a:rPr lang="en-US" altLang="en-US" dirty="0">
                <a:latin typeface="Arial" panose="020B0604020202020204" pitchFamily="34" charset="0"/>
                <a:ea typeface="ＭＳ Ｐゴシック" panose="020B0600070205080204" pitchFamily="34" charset="-128"/>
              </a:rPr>
              <a:t>However, monitoring</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is not sensitive in identifying children in the gray area. I</a:t>
            </a:r>
            <a:r>
              <a:rPr lang="en-US" sz="1200" kern="1200" dirty="0">
                <a:solidFill>
                  <a:schemeClr val="tx1"/>
                </a:solidFill>
                <a:ea typeface="+mn-ea"/>
                <a:cs typeface="+mn-cs"/>
              </a:rPr>
              <a:t>n a study of Oregon-based pediatric practices with either standardized screenings or informal surveillance, it was found that practices that relied on informal surveillance missed approximately 67 percent of children that had a delay using a standardized screening tool</a:t>
            </a:r>
            <a:r>
              <a:rPr lang="en-US" altLang="en-US" dirty="0">
                <a:latin typeface="Arial" panose="020B0604020202020204" pitchFamily="34" charset="0"/>
                <a:ea typeface="ＭＳ Ｐゴシック" panose="020B0600070205080204" pitchFamily="34" charset="-128"/>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946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2215DE3-9FEF-4A81-8F4C-D51F3B2E182D}"/>
              </a:ext>
            </a:extLst>
          </p:cNvPr>
          <p:cNvSpPr>
            <a:spLocks noGrp="1" noRot="1" noChangeAspect="1" noTextEdit="1"/>
          </p:cNvSpPr>
          <p:nvPr>
            <p:ph type="sldImg"/>
          </p:nvPr>
        </p:nvSpPr>
        <p:spPr>
          <a:xfrm>
            <a:off x="1371600" y="1143000"/>
            <a:ext cx="4114800" cy="3086100"/>
          </a:xfrm>
          <a:ln/>
        </p:spPr>
      </p:sp>
      <p:sp>
        <p:nvSpPr>
          <p:cNvPr id="44035" name="Notes Placeholder 2">
            <a:extLst>
              <a:ext uri="{FF2B5EF4-FFF2-40B4-BE49-F238E27FC236}">
                <a16:creationId xmlns:a16="http://schemas.microsoft.com/office/drawing/2014/main" id="{0C5258EA-CBB7-4540-ABC7-F9537AE21B4C}"/>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Insert here the specific screening tools that your agency will be using.</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comments for your audience:</a:t>
            </a:r>
          </a:p>
          <a:p>
            <a:r>
              <a:rPr lang="en-US" altLang="en-US" dirty="0">
                <a:latin typeface="Arial" panose="020B0604020202020204" pitchFamily="34" charset="0"/>
                <a:ea typeface="ＭＳ Ｐゴシック" panose="020B0600070205080204" pitchFamily="34" charset="-128"/>
              </a:rPr>
              <a:t>“Our agency will begin using these standardized screening tools at</a:t>
            </a:r>
            <a:r>
              <a:rPr lang="en-US" altLang="en-US" baseline="0" dirty="0">
                <a:latin typeface="Arial" panose="020B0604020202020204" pitchFamily="34" charset="0"/>
                <a:ea typeface="ＭＳ Ｐゴシック" panose="020B0600070205080204" pitchFamily="34" charset="-128"/>
              </a:rPr>
              <a:t> intake and follow-up (every 6 months)</a:t>
            </a:r>
            <a:r>
              <a:rPr lang="en-US" altLang="en-US" dirty="0">
                <a:latin typeface="Arial" panose="020B0604020202020204" pitchFamily="34" charset="0"/>
                <a:ea typeface="ＭＳ Ｐゴシック" panose="020B0600070205080204" pitchFamily="34" charset="-128"/>
              </a:rPr>
              <a:t>.”</a:t>
            </a:r>
          </a:p>
        </p:txBody>
      </p:sp>
      <p:sp>
        <p:nvSpPr>
          <p:cNvPr id="44036" name="Slide Number Placeholder 3">
            <a:extLst>
              <a:ext uri="{FF2B5EF4-FFF2-40B4-BE49-F238E27FC236}">
                <a16:creationId xmlns:a16="http://schemas.microsoft.com/office/drawing/2014/main" id="{9021B12A-6A43-41CE-8830-431AB13B61A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3379108-D8B8-4EEC-AD40-EB34FEA0E29E}"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196340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Suggested comments for your audience:</a:t>
            </a:r>
          </a:p>
          <a:p>
            <a:endParaRPr lang="en-US" dirty="0"/>
          </a:p>
          <a:p>
            <a:r>
              <a:rPr lang="en-US" dirty="0"/>
              <a:t>“A successful developmental screening initiative is a team effort. It’s important for everyone to know and play their part. As we go through the workflow for our agency, note the important role(s) that you will be asked to fill. Each part of the workflow needs to go smoothly so that no children fall through the cracks.”</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17</a:t>
            </a:fld>
            <a:endParaRPr lang="en-US" dirty="0"/>
          </a:p>
        </p:txBody>
      </p:sp>
    </p:spTree>
    <p:extLst>
      <p:ext uri="{BB962C8B-B14F-4D97-AF65-F5344CB8AC3E}">
        <p14:creationId xmlns:p14="http://schemas.microsoft.com/office/powerpoint/2010/main" val="229978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71600" y="1143000"/>
            <a:ext cx="4114800" cy="3086100"/>
          </a:xfrm>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rPr>
              <a:t>This slide and the next one show a workflow and work roles for a sample family service agency. Please modify them to fit the workflow and roles for your agency. The idea is to provide some guidance to the audience about who will be responsible for what part of the screening process. Highlight the roles that fit your audience.</a:t>
            </a:r>
          </a:p>
          <a:p>
            <a:endParaRPr lang="en-US" altLang="en-US" dirty="0">
              <a:latin typeface="Arial" charset="0"/>
              <a:ea typeface="ＭＳ Ｐゴシック" pitchFamily="34" charset="-128"/>
            </a:endParaRPr>
          </a:p>
          <a:p>
            <a:r>
              <a:rPr lang="en-US" altLang="en-US" dirty="0">
                <a:latin typeface="Arial" charset="0"/>
                <a:ea typeface="ＭＳ Ｐゴシック" pitchFamily="34" charset="-128"/>
              </a:rPr>
              <a:t>Sample</a:t>
            </a:r>
            <a:r>
              <a:rPr lang="en-US" altLang="en-US" baseline="0" dirty="0">
                <a:latin typeface="Arial" charset="0"/>
                <a:ea typeface="ＭＳ Ｐゴシック" pitchFamily="34" charset="-128"/>
              </a:rPr>
              <a:t> Workflow Algorithm FSA</a:t>
            </a:r>
          </a:p>
          <a:p>
            <a:r>
              <a:rPr lang="en-US" altLang="en-US" dirty="0">
                <a:latin typeface="Arial" charset="0"/>
                <a:ea typeface="ＭＳ Ｐゴシック" pitchFamily="34" charset="-128"/>
              </a:rPr>
              <a:t>Educational</a:t>
            </a:r>
            <a:r>
              <a:rPr lang="en-US" altLang="en-US" baseline="0" dirty="0">
                <a:latin typeface="Arial" charset="0"/>
                <a:ea typeface="ＭＳ Ｐゴシック" pitchFamily="34" charset="-128"/>
              </a:rPr>
              <a:t> staff (i.e., child developmental specialists, teachers, home-based educators)</a:t>
            </a:r>
          </a:p>
          <a:p>
            <a:endParaRPr lang="en-US" altLang="en-US" dirty="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084" indent="-279435" eaLnBrk="0" hangingPunct="0">
              <a:spcBef>
                <a:spcPct val="30000"/>
              </a:spcBef>
              <a:defRPr sz="1200">
                <a:solidFill>
                  <a:schemeClr val="tx1"/>
                </a:solidFill>
                <a:latin typeface="Arial" charset="0"/>
                <a:ea typeface="ＭＳ Ｐゴシック" pitchFamily="34" charset="-128"/>
              </a:defRPr>
            </a:lvl2pPr>
            <a:lvl3pPr marL="1120845" indent="-223548" eaLnBrk="0" hangingPunct="0">
              <a:spcBef>
                <a:spcPct val="30000"/>
              </a:spcBef>
              <a:defRPr sz="1200">
                <a:solidFill>
                  <a:schemeClr val="tx1"/>
                </a:solidFill>
                <a:latin typeface="Arial" charset="0"/>
                <a:ea typeface="ＭＳ Ｐゴシック" pitchFamily="34" charset="-128"/>
              </a:defRPr>
            </a:lvl3pPr>
            <a:lvl4pPr marL="1569493" indent="-223548" eaLnBrk="0" hangingPunct="0">
              <a:spcBef>
                <a:spcPct val="30000"/>
              </a:spcBef>
              <a:defRPr sz="1200">
                <a:solidFill>
                  <a:schemeClr val="tx1"/>
                </a:solidFill>
                <a:latin typeface="Arial" charset="0"/>
                <a:ea typeface="ＭＳ Ｐゴシック" pitchFamily="34" charset="-128"/>
              </a:defRPr>
            </a:lvl4pPr>
            <a:lvl5pPr marL="2018141" indent="-223548" eaLnBrk="0" hangingPunct="0">
              <a:spcBef>
                <a:spcPct val="30000"/>
              </a:spcBef>
              <a:defRPr sz="1200">
                <a:solidFill>
                  <a:schemeClr val="tx1"/>
                </a:solidFill>
                <a:latin typeface="Arial" charset="0"/>
                <a:ea typeface="ＭＳ Ｐゴシック" pitchFamily="34" charset="-128"/>
              </a:defRPr>
            </a:lvl5pPr>
            <a:lvl6pPr marL="2465237" indent="-223548" eaLnBrk="0" fontAlgn="base" hangingPunct="0">
              <a:spcBef>
                <a:spcPct val="30000"/>
              </a:spcBef>
              <a:spcAft>
                <a:spcPct val="0"/>
              </a:spcAft>
              <a:defRPr sz="1200">
                <a:solidFill>
                  <a:schemeClr val="tx1"/>
                </a:solidFill>
                <a:latin typeface="Arial" charset="0"/>
                <a:ea typeface="ＭＳ Ｐゴシック" pitchFamily="34" charset="-128"/>
              </a:defRPr>
            </a:lvl6pPr>
            <a:lvl7pPr marL="2912333" indent="-223548" eaLnBrk="0" fontAlgn="base" hangingPunct="0">
              <a:spcBef>
                <a:spcPct val="30000"/>
              </a:spcBef>
              <a:spcAft>
                <a:spcPct val="0"/>
              </a:spcAft>
              <a:defRPr sz="1200">
                <a:solidFill>
                  <a:schemeClr val="tx1"/>
                </a:solidFill>
                <a:latin typeface="Arial" charset="0"/>
                <a:ea typeface="ＭＳ Ｐゴシック" pitchFamily="34" charset="-128"/>
              </a:defRPr>
            </a:lvl7pPr>
            <a:lvl8pPr marL="3359429" indent="-223548" eaLnBrk="0" fontAlgn="base" hangingPunct="0">
              <a:spcBef>
                <a:spcPct val="30000"/>
              </a:spcBef>
              <a:spcAft>
                <a:spcPct val="0"/>
              </a:spcAft>
              <a:defRPr sz="1200">
                <a:solidFill>
                  <a:schemeClr val="tx1"/>
                </a:solidFill>
                <a:latin typeface="Arial" charset="0"/>
                <a:ea typeface="ＭＳ Ｐゴシック" pitchFamily="34" charset="-128"/>
              </a:defRPr>
            </a:lvl8pPr>
            <a:lvl9pPr marL="3806525" indent="-22354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088BB35-44B3-4826-8998-2898CFAFA8CD}" type="slidenum">
              <a:rPr lang="en-US" altLang="en-US" smtClean="0"/>
              <a:pPr eaLnBrk="1" hangingPunct="1">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371600" y="1143000"/>
            <a:ext cx="4114800" cy="3086100"/>
          </a:xfrm>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rPr>
              <a:t>This is a continuation of the previous slide, showing the rest of the workflow. </a:t>
            </a:r>
          </a:p>
          <a:p>
            <a:endParaRPr lang="en-US" altLang="en-US" dirty="0">
              <a:latin typeface="Arial" charset="0"/>
              <a:ea typeface="ＭＳ Ｐゴシック"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084" indent="-279435" eaLnBrk="0" hangingPunct="0">
              <a:spcBef>
                <a:spcPct val="30000"/>
              </a:spcBef>
              <a:defRPr sz="1200">
                <a:solidFill>
                  <a:schemeClr val="tx1"/>
                </a:solidFill>
                <a:latin typeface="Arial" charset="0"/>
                <a:ea typeface="ＭＳ Ｐゴシック" pitchFamily="34" charset="-128"/>
              </a:defRPr>
            </a:lvl2pPr>
            <a:lvl3pPr marL="1120845" indent="-223548" eaLnBrk="0" hangingPunct="0">
              <a:spcBef>
                <a:spcPct val="30000"/>
              </a:spcBef>
              <a:defRPr sz="1200">
                <a:solidFill>
                  <a:schemeClr val="tx1"/>
                </a:solidFill>
                <a:latin typeface="Arial" charset="0"/>
                <a:ea typeface="ＭＳ Ｐゴシック" pitchFamily="34" charset="-128"/>
              </a:defRPr>
            </a:lvl3pPr>
            <a:lvl4pPr marL="1569493" indent="-223548" eaLnBrk="0" hangingPunct="0">
              <a:spcBef>
                <a:spcPct val="30000"/>
              </a:spcBef>
              <a:defRPr sz="1200">
                <a:solidFill>
                  <a:schemeClr val="tx1"/>
                </a:solidFill>
                <a:latin typeface="Arial" charset="0"/>
                <a:ea typeface="ＭＳ Ｐゴシック" pitchFamily="34" charset="-128"/>
              </a:defRPr>
            </a:lvl4pPr>
            <a:lvl5pPr marL="2018141" indent="-223548" eaLnBrk="0" hangingPunct="0">
              <a:spcBef>
                <a:spcPct val="30000"/>
              </a:spcBef>
              <a:defRPr sz="1200">
                <a:solidFill>
                  <a:schemeClr val="tx1"/>
                </a:solidFill>
                <a:latin typeface="Arial" charset="0"/>
                <a:ea typeface="ＭＳ Ｐゴシック" pitchFamily="34" charset="-128"/>
              </a:defRPr>
            </a:lvl5pPr>
            <a:lvl6pPr marL="2465237" indent="-223548" eaLnBrk="0" fontAlgn="base" hangingPunct="0">
              <a:spcBef>
                <a:spcPct val="30000"/>
              </a:spcBef>
              <a:spcAft>
                <a:spcPct val="0"/>
              </a:spcAft>
              <a:defRPr sz="1200">
                <a:solidFill>
                  <a:schemeClr val="tx1"/>
                </a:solidFill>
                <a:latin typeface="Arial" charset="0"/>
                <a:ea typeface="ＭＳ Ｐゴシック" pitchFamily="34" charset="-128"/>
              </a:defRPr>
            </a:lvl6pPr>
            <a:lvl7pPr marL="2912333" indent="-223548" eaLnBrk="0" fontAlgn="base" hangingPunct="0">
              <a:spcBef>
                <a:spcPct val="30000"/>
              </a:spcBef>
              <a:spcAft>
                <a:spcPct val="0"/>
              </a:spcAft>
              <a:defRPr sz="1200">
                <a:solidFill>
                  <a:schemeClr val="tx1"/>
                </a:solidFill>
                <a:latin typeface="Arial" charset="0"/>
                <a:ea typeface="ＭＳ Ｐゴシック" pitchFamily="34" charset="-128"/>
              </a:defRPr>
            </a:lvl7pPr>
            <a:lvl8pPr marL="3359429" indent="-223548" eaLnBrk="0" fontAlgn="base" hangingPunct="0">
              <a:spcBef>
                <a:spcPct val="30000"/>
              </a:spcBef>
              <a:spcAft>
                <a:spcPct val="0"/>
              </a:spcAft>
              <a:defRPr sz="1200">
                <a:solidFill>
                  <a:schemeClr val="tx1"/>
                </a:solidFill>
                <a:latin typeface="Arial" charset="0"/>
                <a:ea typeface="ＭＳ Ｐゴシック" pitchFamily="34" charset="-128"/>
              </a:defRPr>
            </a:lvl8pPr>
            <a:lvl9pPr marL="3806525" indent="-22354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23BC5C-8241-4B41-847F-E31E73568031}" type="slidenum">
              <a:rPr lang="en-US" altLang="en-US" smtClean="0"/>
              <a:pPr eaLnBrk="1" hangingPunct="1">
                <a:spcBef>
                  <a:spcPct val="0"/>
                </a:spcBef>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Link 1: “Early Recognition of Child </a:t>
            </a:r>
            <a:r>
              <a:rPr lang="en-US" b="0" dirty="0"/>
              <a:t>Development Problems” is a </a:t>
            </a:r>
            <a:r>
              <a:rPr lang="en-US" b="0" dirty="0">
                <a:solidFill>
                  <a:srgbClr val="00B050"/>
                </a:solidFill>
              </a:rPr>
              <a:t>4.5-minute</a:t>
            </a:r>
            <a:r>
              <a:rPr lang="en-US" b="0" dirty="0"/>
              <a:t> educational video, produced by the Centers for Disease Control and Prevention to explain the importance of identifying problems in child development early.  It illustrates some key developmental milestones in the first few years of life, and portrays a pediatrician talking to a parent during a well-child visit and the importance of parents mentioning concerns to </a:t>
            </a:r>
            <a:r>
              <a:rPr lang="en-US" dirty="0"/>
              <a:t>their child’s physician.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2: “Learn the Signs. Act Early.</a:t>
            </a:r>
            <a:r>
              <a:rPr lang="en-US" baseline="0" dirty="0"/>
              <a:t> The Importance of Developmental Screening</a:t>
            </a:r>
            <a:r>
              <a:rPr lang="en-US" b="1" baseline="0" dirty="0"/>
              <a:t>.” </a:t>
            </a:r>
            <a:r>
              <a:rPr lang="en-US" baseline="0" dirty="0"/>
              <a:t>Public Health Live! broadcast out of the University of Albany. Segment time indicated discusses the importance of early identification and linkage. (</a:t>
            </a:r>
            <a:r>
              <a:rPr lang="en-US" dirty="0"/>
              <a:t>(16:50-20:55)</a:t>
            </a:r>
          </a:p>
        </p:txBody>
      </p:sp>
    </p:spTree>
    <p:extLst>
      <p:ext uri="{BB962C8B-B14F-4D97-AF65-F5344CB8AC3E}">
        <p14:creationId xmlns:p14="http://schemas.microsoft.com/office/powerpoint/2010/main" val="410748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4B1017-3E44-4707-B2FA-5B8BB1F294F1}"/>
              </a:ext>
            </a:extLst>
          </p:cNvPr>
          <p:cNvSpPr>
            <a:spLocks noGrp="1" noRot="1" noChangeAspect="1" noTextEdit="1"/>
          </p:cNvSpPr>
          <p:nvPr>
            <p:ph type="sldImg"/>
          </p:nvPr>
        </p:nvSpPr>
        <p:spPr>
          <a:xfrm>
            <a:off x="1371600" y="1143000"/>
            <a:ext cx="4114800" cy="3086100"/>
          </a:xfrm>
          <a:ln/>
        </p:spPr>
      </p:sp>
      <p:sp>
        <p:nvSpPr>
          <p:cNvPr id="48131" name="Notes Placeholder 2">
            <a:extLst>
              <a:ext uri="{FF2B5EF4-FFF2-40B4-BE49-F238E27FC236}">
                <a16:creationId xmlns:a16="http://schemas.microsoft.com/office/drawing/2014/main" id="{AA451F09-D59B-4167-B8F4-2F9E1A2129AD}"/>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Modify this slide to fit the training plan for your agency.</a:t>
            </a:r>
          </a:p>
        </p:txBody>
      </p:sp>
      <p:sp>
        <p:nvSpPr>
          <p:cNvPr id="48132" name="Slide Number Placeholder 3">
            <a:extLst>
              <a:ext uri="{FF2B5EF4-FFF2-40B4-BE49-F238E27FC236}">
                <a16:creationId xmlns:a16="http://schemas.microsoft.com/office/drawing/2014/main" id="{43822880-5454-4F72-90F3-ED16F48D978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FC7AD9B-1CF8-47FD-B410-534AE12D3B36}"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142498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A4085FE-BCF2-4503-8B90-B210EBAA3292}"/>
              </a:ext>
            </a:extLst>
          </p:cNvPr>
          <p:cNvSpPr>
            <a:spLocks noGrp="1" noRot="1" noChangeAspect="1" noTextEdit="1"/>
          </p:cNvSpPr>
          <p:nvPr>
            <p:ph type="sldImg"/>
          </p:nvPr>
        </p:nvSpPr>
        <p:spPr>
          <a:xfrm>
            <a:off x="1371600" y="1143000"/>
            <a:ext cx="4114800" cy="3086100"/>
          </a:xfrm>
          <a:ln/>
        </p:spPr>
      </p:sp>
      <p:sp>
        <p:nvSpPr>
          <p:cNvPr id="49155" name="Notes Placeholder 2">
            <a:extLst>
              <a:ext uri="{FF2B5EF4-FFF2-40B4-BE49-F238E27FC236}">
                <a16:creationId xmlns:a16="http://schemas.microsoft.com/office/drawing/2014/main" id="{D3C0AE0F-597B-4C81-A33E-4C097A194E28}"/>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example is for a family</a:t>
            </a:r>
            <a:r>
              <a:rPr lang="en-US" altLang="en-US" baseline="0" dirty="0">
                <a:latin typeface="Arial" panose="020B0604020202020204" pitchFamily="34" charset="0"/>
                <a:ea typeface="ＭＳ Ｐゴシック" panose="020B0600070205080204" pitchFamily="34" charset="-128"/>
              </a:rPr>
              <a:t> service agency </a:t>
            </a:r>
            <a:r>
              <a:rPr lang="en-US" altLang="en-US" dirty="0">
                <a:latin typeface="Arial" panose="020B0604020202020204" pitchFamily="34" charset="0"/>
                <a:ea typeface="ＭＳ Ｐゴシック" panose="020B0600070205080204" pitchFamily="34" charset="-128"/>
              </a:rPr>
              <a:t>that has multiple programs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and plans to spread them over time. Modify slide to fit your agency</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plan and schedule.</a:t>
            </a:r>
          </a:p>
        </p:txBody>
      </p:sp>
      <p:sp>
        <p:nvSpPr>
          <p:cNvPr id="49156" name="Slide Number Placeholder 3">
            <a:extLst>
              <a:ext uri="{FF2B5EF4-FFF2-40B4-BE49-F238E27FC236}">
                <a16:creationId xmlns:a16="http://schemas.microsoft.com/office/drawing/2014/main" id="{2217B4F0-8DF3-472D-938B-1CF79E41A5DD}"/>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587C3DB-D692-4269-8A8C-F1B8E4593DE2}"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221434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453ECD-15DB-4F82-8BB7-CB54A79395AF}"/>
              </a:ext>
            </a:extLst>
          </p:cNvPr>
          <p:cNvSpPr>
            <a:spLocks noGrp="1" noRot="1" noChangeAspect="1" noTextEdit="1"/>
          </p:cNvSpPr>
          <p:nvPr>
            <p:ph type="sldImg"/>
          </p:nvPr>
        </p:nvSpPr>
        <p:spPr>
          <a:xfrm>
            <a:off x="1371600" y="1143000"/>
            <a:ext cx="4114800" cy="3086100"/>
          </a:xfrm>
          <a:ln/>
        </p:spPr>
      </p:sp>
      <p:sp>
        <p:nvSpPr>
          <p:cNvPr id="29699" name="Notes Placeholder 2">
            <a:extLst>
              <a:ext uri="{FF2B5EF4-FFF2-40B4-BE49-F238E27FC236}">
                <a16:creationId xmlns:a16="http://schemas.microsoft.com/office/drawing/2014/main" id="{D7862679-EE61-4B0E-BDA0-AB394380C36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The most common area of delay is speech, language, and communication.  If delays are not addressed, children may not be ready to learn when they start school. When delays are identified early, there are early intervention programs that can significantly improve children’s developmental trajectories and outcomes.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References re: incidence of developmental delay/disability: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ea typeface="+mn-ea"/>
                <a:cs typeface="+mn-cs"/>
                <a:hlinkClick r:id="rId3"/>
              </a:rPr>
              <a:t>https://www.mass.gov/files/documents/2016/08/xf/importance-developmental-milestones.pdf</a:t>
            </a:r>
            <a:endParaRPr lang="en-US"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ea typeface="+mn-ea"/>
                <a:cs typeface="+mn-cs"/>
                <a:hlinkClick r:id="rId4"/>
              </a:rPr>
              <a:t>https://www.cdc.gov/ncbddd/developmentaldisabilities/facts.html</a:t>
            </a:r>
            <a:endParaRPr lang="en-US" sz="1200" kern="1200" dirty="0">
              <a:solidFill>
                <a:schemeClr val="tx1"/>
              </a:solidFill>
              <a:effectLst/>
              <a:ea typeface="+mn-ea"/>
              <a:cs typeface="+mn-cs"/>
            </a:endParaRPr>
          </a:p>
          <a:p>
            <a:r>
              <a:rPr lang="en-US" altLang="en-US" dirty="0">
                <a:latin typeface="Arial" panose="020B0604020202020204" pitchFamily="34" charset="0"/>
                <a:ea typeface="ＭＳ Ｐゴシック" panose="020B0600070205080204" pitchFamily="34" charset="-128"/>
              </a:rPr>
              <a:t>10% of children with delays receive early intervention services: Rosenberg, S. A., Zhang, D. &amp; Robinson, C. C. (2008). Prevalence of developmental delays and participation in early intervention services for young children. </a:t>
            </a:r>
            <a:r>
              <a:rPr lang="en-US" altLang="en-US" i="1" dirty="0">
                <a:latin typeface="Arial" panose="020B0604020202020204" pitchFamily="34" charset="0"/>
                <a:ea typeface="ＭＳ Ｐゴシック" panose="020B0600070205080204" pitchFamily="34" charset="-128"/>
              </a:rPr>
              <a:t>Pediatrics, 121, </a:t>
            </a:r>
            <a:r>
              <a:rPr lang="en-US" sz="1200" b="0" i="0" u="none" strike="noStrike" kern="1200" dirty="0">
                <a:solidFill>
                  <a:schemeClr val="tx1"/>
                </a:solidFill>
                <a:effectLst/>
                <a:ea typeface="+mn-ea"/>
                <a:cs typeface="+mn-cs"/>
                <a:hlinkClick r:id="rId5"/>
              </a:rPr>
              <a:t>10.1542/peds.2007-1680</a:t>
            </a:r>
            <a:r>
              <a:rPr lang="en-US" sz="1200" b="0" i="0" u="none" strike="noStrike" kern="1200" dirty="0">
                <a:solidFill>
                  <a:schemeClr val="tx1"/>
                </a:solidFill>
                <a:effectLst/>
                <a:ea typeface="+mn-ea"/>
                <a:cs typeface="+mn-cs"/>
              </a:rPr>
              <a:t>. </a:t>
            </a:r>
          </a:p>
          <a:p>
            <a:endParaRPr lang="en-US" altLang="en-US" sz="1200" b="0" i="0" u="none" strike="noStrike" kern="1200" dirty="0">
              <a:solidFill>
                <a:schemeClr val="tx1"/>
              </a:solidFill>
              <a:effectLst/>
              <a:ea typeface="+mn-ea"/>
              <a:cs typeface="+mn-cs"/>
            </a:endParaRPr>
          </a:p>
          <a:p>
            <a:r>
              <a:rPr lang="en-US" altLang="en-US" sz="1200" b="0" i="0" u="none" strike="noStrike" kern="1200" dirty="0">
                <a:solidFill>
                  <a:schemeClr val="tx1"/>
                </a:solidFill>
                <a:effectLst/>
                <a:ea typeface="+mn-ea"/>
                <a:cs typeface="+mn-cs"/>
              </a:rPr>
              <a:t>Only 14% of children in CA receive standardized developmental screening:</a:t>
            </a:r>
          </a:p>
          <a:p>
            <a:r>
              <a:rPr lang="en-US" sz="1200" kern="1200" dirty="0">
                <a:solidFill>
                  <a:schemeClr val="tx1"/>
                </a:solidFill>
                <a:effectLst/>
                <a:ea typeface="+mn-ea"/>
                <a:cs typeface="+mn-cs"/>
              </a:rPr>
              <a:t>“Across all health coverage types, a separate 50-state parent survey found that 27.1 percent of all children under age 5 received a developmental screen in 2016. State rates ranged from 11 percent in Mississippi to 48.9 percent in Oregon.”</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Burak &amp; Odeh (2018, March 6). Developmental Screenings for Young Children in Medicaid and the Children’s Health Insurance Program. </a:t>
            </a:r>
          </a:p>
          <a:p>
            <a:r>
              <a:rPr lang="en-US" sz="1200" kern="1200" dirty="0">
                <a:solidFill>
                  <a:schemeClr val="tx1"/>
                </a:solidFill>
                <a:effectLst/>
                <a:ea typeface="+mn-ea"/>
                <a:cs typeface="+mn-cs"/>
              </a:rPr>
              <a:t>https://ccf.georgetown.edu/wp-content/uploads/2018/03/Dev-Screening-3-15.pdf    </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55A61568-FD31-4007-A23A-23F0CFFAF15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095FD3E-AA91-4E6F-8652-4C958454CA7A}" type="slidenum">
              <a:rPr lang="en-US" altLang="en-US"/>
              <a:pPr eaLnBrk="1" hangingPunct="1">
                <a:spcBef>
                  <a:spcPct val="0"/>
                </a:spcBef>
              </a:pPr>
              <a:t>3</a:t>
            </a:fld>
            <a:endParaRPr lang="en-US" altLang="en-US" dirty="0"/>
          </a:p>
        </p:txBody>
      </p:sp>
    </p:spTree>
    <p:extLst>
      <p:ext uri="{BB962C8B-B14F-4D97-AF65-F5344CB8AC3E}">
        <p14:creationId xmlns:p14="http://schemas.microsoft.com/office/powerpoint/2010/main" val="239671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[Can replace with a success story from your own clinic if appropriate]</a:t>
            </a:r>
          </a:p>
        </p:txBody>
      </p:sp>
      <p:sp>
        <p:nvSpPr>
          <p:cNvPr id="4" name="Slide Number Placeholder 3"/>
          <p:cNvSpPr>
            <a:spLocks noGrp="1"/>
          </p:cNvSpPr>
          <p:nvPr>
            <p:ph type="sldNum" sz="quarter" idx="10"/>
          </p:nvPr>
        </p:nvSpPr>
        <p:spPr/>
        <p:txBody>
          <a:bodyPr/>
          <a:lstStyle/>
          <a:p>
            <a:fld id="{BBD6FA4F-5914-4198-ACB4-F809B41C54AD}" type="slidenum">
              <a:rPr lang="en-US" smtClean="0"/>
              <a:t>4</a:t>
            </a:fld>
            <a:endParaRPr lang="en-US" dirty="0"/>
          </a:p>
        </p:txBody>
      </p:sp>
    </p:spTree>
    <p:extLst>
      <p:ext uri="{BB962C8B-B14F-4D97-AF65-F5344CB8AC3E}">
        <p14:creationId xmlns:p14="http://schemas.microsoft.com/office/powerpoint/2010/main" val="6471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study of almost 3,000 children who received early intervention services followed them into kindergarten. More than one-third (37 percent) did not need preschool special education services, and about one third (32 percent) did not need kindergarten special education services. For those children who had delays but did not end up having a developmental disability, kindergarten teachers rated 82 percent as having normal thinking and reasoning skills for their age.</a:t>
            </a:r>
          </a:p>
          <a:p>
            <a:endParaRPr lang="en-US" dirty="0"/>
          </a:p>
          <a:p>
            <a:r>
              <a:rPr lang="en-US" dirty="0"/>
              <a:t>Citation: Hebbeler et al. (2007). Early intervention for infants and toddlers with disabilities and their families: Participants, services, and outcomes. Final report of the National Early Intervention Longitudinal Study (NEILS). Menlo Park, CA: SRI International. https://www.sri.com/sites/default/files/publications/neils_finalreport_200702.pdf </a:t>
            </a:r>
          </a:p>
        </p:txBody>
      </p:sp>
      <p:sp>
        <p:nvSpPr>
          <p:cNvPr id="4" name="Slide Number Placeholder 3"/>
          <p:cNvSpPr>
            <a:spLocks noGrp="1"/>
          </p:cNvSpPr>
          <p:nvPr>
            <p:ph type="sldNum" sz="quarter" idx="10"/>
          </p:nvPr>
        </p:nvSpPr>
        <p:spPr/>
        <p:txBody>
          <a:bodyPr/>
          <a:lstStyle/>
          <a:p>
            <a:fld id="{BBD6FA4F-5914-4198-ACB4-F809B41C54AD}" type="slidenum">
              <a:rPr lang="en-US" smtClean="0"/>
              <a:t>5</a:t>
            </a:fld>
            <a:endParaRPr lang="en-US" dirty="0"/>
          </a:p>
        </p:txBody>
      </p:sp>
    </p:spTree>
    <p:extLst>
      <p:ext uri="{BB962C8B-B14F-4D97-AF65-F5344CB8AC3E}">
        <p14:creationId xmlns:p14="http://schemas.microsoft.com/office/powerpoint/2010/main" val="127061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0D04C0B-5FB1-4677-AC06-A442AC4FB9BE}"/>
              </a:ext>
            </a:extLst>
          </p:cNvPr>
          <p:cNvSpPr>
            <a:spLocks noGrp="1" noRot="1" noChangeAspect="1" noTextEdit="1"/>
          </p:cNvSpPr>
          <p:nvPr>
            <p:ph type="sldImg"/>
          </p:nvPr>
        </p:nvSpPr>
        <p:spPr>
          <a:xfrm>
            <a:off x="1371600" y="1143000"/>
            <a:ext cx="4114800" cy="3086100"/>
          </a:xfrm>
          <a:ln/>
        </p:spPr>
      </p:sp>
      <p:sp>
        <p:nvSpPr>
          <p:cNvPr id="31747" name="Notes Placeholder 2">
            <a:extLst>
              <a:ext uri="{FF2B5EF4-FFF2-40B4-BE49-F238E27FC236}">
                <a16:creationId xmlns:a16="http://schemas.microsoft.com/office/drawing/2014/main" id="{D0B17809-C834-404B-BDC2-29229D2DB1D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content can be edited to fit your agency’s needs.]</a:t>
            </a:r>
          </a:p>
        </p:txBody>
      </p:sp>
      <p:sp>
        <p:nvSpPr>
          <p:cNvPr id="31748" name="Slide Number Placeholder 3">
            <a:extLst>
              <a:ext uri="{FF2B5EF4-FFF2-40B4-BE49-F238E27FC236}">
                <a16:creationId xmlns:a16="http://schemas.microsoft.com/office/drawing/2014/main" id="{55202760-4E0A-40D8-87F0-A0E8CC4E5BD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3414067-8A6D-41E1-84E8-7F912615546C}"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158357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0F0EB5F-C50F-4470-9B0B-40F0B2A4AF92}"/>
              </a:ext>
            </a:extLst>
          </p:cNvPr>
          <p:cNvSpPr>
            <a:spLocks noGrp="1" noRot="1" noChangeAspect="1" noTextEdit="1"/>
          </p:cNvSpPr>
          <p:nvPr>
            <p:ph type="sldImg"/>
          </p:nvPr>
        </p:nvSpPr>
        <p:spPr>
          <a:xfrm>
            <a:off x="1371600" y="1143000"/>
            <a:ext cx="4114800" cy="3086100"/>
          </a:xfrm>
          <a:ln/>
        </p:spPr>
      </p:sp>
      <p:sp>
        <p:nvSpPr>
          <p:cNvPr id="34819" name="Notes Placeholder 2">
            <a:extLst>
              <a:ext uri="{FF2B5EF4-FFF2-40B4-BE49-F238E27FC236}">
                <a16:creationId xmlns:a16="http://schemas.microsoft.com/office/drawing/2014/main" id="{4EEC729F-1AF0-46C1-817A-63A3104873C8}"/>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slide can be modified to fit your agency. The purpose is to link this screening initiative to your agency’s mission.]</a:t>
            </a:r>
          </a:p>
        </p:txBody>
      </p:sp>
      <p:sp>
        <p:nvSpPr>
          <p:cNvPr id="34820" name="Slide Number Placeholder 3">
            <a:extLst>
              <a:ext uri="{FF2B5EF4-FFF2-40B4-BE49-F238E27FC236}">
                <a16:creationId xmlns:a16="http://schemas.microsoft.com/office/drawing/2014/main" id="{9F521216-362D-4452-8163-A87E6E5761CC}"/>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7757A0A-E82E-492A-B74A-87C693F1D8CD}"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135659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828F673-452C-4C31-B402-0AE6CB0E8C67}"/>
              </a:ext>
            </a:extLst>
          </p:cNvPr>
          <p:cNvSpPr>
            <a:spLocks noGrp="1" noRot="1" noChangeAspect="1" noTextEdit="1"/>
          </p:cNvSpPr>
          <p:nvPr>
            <p:ph type="sldImg"/>
          </p:nvPr>
        </p:nvSpPr>
        <p:spPr>
          <a:xfrm>
            <a:off x="1371600" y="1143000"/>
            <a:ext cx="4114800" cy="3086100"/>
          </a:xfrm>
          <a:ln/>
        </p:spPr>
      </p:sp>
      <p:sp>
        <p:nvSpPr>
          <p:cNvPr id="35843" name="Notes Placeholder 2">
            <a:extLst>
              <a:ext uri="{FF2B5EF4-FFF2-40B4-BE49-F238E27FC236}">
                <a16:creationId xmlns:a16="http://schemas.microsoft.com/office/drawing/2014/main" id="{B0E2F295-F623-4666-8A86-B7238906E9C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You can make the project more applicable to your staff by adding some baseline data to show the need. This example includes the number of clients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in this age range seen each year, and the number and percent that are diagnosed with developmental concerns. We know that about 14 to 17 percent of children have developmental delays. If you are identifying less than that among your clients, you are likely missing some cases.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Example for sample agency</a:t>
            </a:r>
            <a:r>
              <a:rPr lang="en-US" altLang="en-US" dirty="0">
                <a:latin typeface="Arial" panose="020B0604020202020204" pitchFamily="34" charset="0"/>
                <a:ea typeface="ＭＳ Ｐゴシック" panose="020B0600070205080204" pitchFamily="34" charset="-128"/>
              </a:rPr>
              <a:t>:</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2,000 clients birth to age 5 were seen last year.</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54 (2.7 percent) were identified with a developmental delay or disability.</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We are missing 225 children who could benefit from early intervention. If about 14 percent of children have a delay, then we should have identified 280 children. Instead, we identified only 54 children (280-54 = 226) </a:t>
            </a:r>
          </a:p>
        </p:txBody>
      </p:sp>
      <p:sp>
        <p:nvSpPr>
          <p:cNvPr id="35844" name="Slide Number Placeholder 3">
            <a:extLst>
              <a:ext uri="{FF2B5EF4-FFF2-40B4-BE49-F238E27FC236}">
                <a16:creationId xmlns:a16="http://schemas.microsoft.com/office/drawing/2014/main" id="{AE511F32-F71D-48FA-8A5C-C90ED84B72E6}"/>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94331FC-7F1E-49B0-AAC3-2684AD3B701F}"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76248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32FE63D-294F-45D0-8C02-287BF9912E3C}"/>
              </a:ext>
            </a:extLst>
          </p:cNvPr>
          <p:cNvSpPr>
            <a:spLocks noGrp="1" noRot="1" noChangeAspect="1" noTextEdit="1"/>
          </p:cNvSpPr>
          <p:nvPr>
            <p:ph type="sldImg"/>
          </p:nvPr>
        </p:nvSpPr>
        <p:spPr>
          <a:xfrm>
            <a:off x="1371600" y="1143000"/>
            <a:ext cx="4114800" cy="3086100"/>
          </a:xfrm>
          <a:ln/>
        </p:spPr>
      </p:sp>
      <p:sp>
        <p:nvSpPr>
          <p:cNvPr id="36867" name="Notes Placeholder 2">
            <a:extLst>
              <a:ext uri="{FF2B5EF4-FFF2-40B4-BE49-F238E27FC236}">
                <a16:creationId xmlns:a16="http://schemas.microsoft.com/office/drawing/2014/main" id="{5818D91F-28CC-4AB7-BB38-D8FC93BB3497}"/>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slide can be customized to show the overarching purpose of your developmental screening program, and the goals you have identified.]</a:t>
            </a:r>
          </a:p>
        </p:txBody>
      </p:sp>
      <p:sp>
        <p:nvSpPr>
          <p:cNvPr id="36868" name="Slide Number Placeholder 3">
            <a:extLst>
              <a:ext uri="{FF2B5EF4-FFF2-40B4-BE49-F238E27FC236}">
                <a16:creationId xmlns:a16="http://schemas.microsoft.com/office/drawing/2014/main" id="{31D541E9-577F-4480-92E4-B6238994046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C05E4E1-C65C-4242-8E16-600193600D2E}"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651184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5638800" cy="5780905"/>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1" y="5877013"/>
            <a:ext cx="3886200" cy="98098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9" name="Group 8"/>
          <p:cNvGrpSpPr/>
          <p:nvPr userDrawn="1"/>
        </p:nvGrpSpPr>
        <p:grpSpPr>
          <a:xfrm>
            <a:off x="123998" y="6188817"/>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3" name="Rectangle 12"/>
          <p:cNvSpPr/>
          <p:nvPr userDrawn="1"/>
        </p:nvSpPr>
        <p:spPr>
          <a:xfrm>
            <a:off x="712572" y="6181636"/>
            <a:ext cx="3097428" cy="600164"/>
          </a:xfrm>
          <a:prstGeom prst="rect">
            <a:avLst/>
          </a:prstGeom>
          <a:noFill/>
        </p:spPr>
        <p:txBody>
          <a:bodyPr wrap="square">
            <a:spAutoFit/>
          </a:bodyPr>
          <a:lstStyle/>
          <a:p>
            <a:pPr algn="l">
              <a:lnSpc>
                <a:spcPct val="100000"/>
              </a:lnSpc>
            </a:pPr>
            <a:r>
              <a:rPr lang="en-US" sz="1100" b="1" i="0" kern="1200" dirty="0">
                <a:solidFill>
                  <a:srgbClr val="E4A37F"/>
                </a:solidFill>
                <a:latin typeface="Arial"/>
                <a:ea typeface="+mn-ea"/>
                <a:cs typeface="Arial"/>
              </a:rPr>
              <a:t>EARLY SCREENING, BETTER OUTCOMES:</a:t>
            </a:r>
          </a:p>
          <a:p>
            <a:pPr rtl="0"/>
            <a:r>
              <a:rPr lang="en-US" sz="1100" b="1" i="0" u="none" strike="noStrike" kern="1200" baseline="0" dirty="0">
                <a:solidFill>
                  <a:srgbClr val="FFFFFF"/>
                </a:solidFill>
                <a:latin typeface="Arial"/>
                <a:ea typeface="+mn-ea"/>
                <a:cs typeface="Arial"/>
              </a:rPr>
              <a:t>Developmental Screening &amp; Referral Toolkit for Family Serving Agencies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31" r="12744" b="1114"/>
          <a:stretch/>
        </p:blipFill>
        <p:spPr>
          <a:xfrm flipH="1">
            <a:off x="5753060" y="0"/>
            <a:ext cx="3390940" cy="5759683"/>
          </a:xfrm>
          <a:prstGeom prst="rect">
            <a:avLst/>
          </a:prstGeom>
        </p:spPr>
      </p:pic>
      <p:grpSp>
        <p:nvGrpSpPr>
          <p:cNvPr id="15" name="Group 14"/>
          <p:cNvGrpSpPr/>
          <p:nvPr userDrawn="1"/>
        </p:nvGrpSpPr>
        <p:grpSpPr>
          <a:xfrm>
            <a:off x="3886200" y="5882278"/>
            <a:ext cx="5105400" cy="899522"/>
            <a:chOff x="3886200" y="5882278"/>
            <a:chExt cx="5105400" cy="899522"/>
          </a:xfrm>
        </p:grpSpPr>
        <p:pic>
          <p:nvPicPr>
            <p:cNvPr id="16" name="Picture 15" descr="F5LA_Logo_color-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6200" y="5882278"/>
              <a:ext cx="1397958" cy="899522"/>
            </a:xfrm>
            <a:prstGeom prst="rect">
              <a:avLst/>
            </a:prstGeom>
          </p:spPr>
        </p:pic>
        <p:pic>
          <p:nvPicPr>
            <p:cNvPr id="17" name="Picture 16" descr="CHLA Butterfly Logo®_No 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8730" y="6108752"/>
              <a:ext cx="1174403" cy="474808"/>
            </a:xfrm>
            <a:prstGeom prst="rect">
              <a:avLst/>
            </a:prstGeom>
          </p:spPr>
        </p:pic>
        <p:pic>
          <p:nvPicPr>
            <p:cNvPr id="18" name="Picture 17" descr="Allies For Every Child 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29400" y="6055945"/>
              <a:ext cx="1058426" cy="557593"/>
            </a:xfrm>
            <a:prstGeom prst="rect">
              <a:avLst/>
            </a:prstGeom>
          </p:spPr>
        </p:pic>
        <p:pic>
          <p:nvPicPr>
            <p:cNvPr id="19" name="Picture 18" descr="FoothillFamily_Logo_Vert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8089" y="5940490"/>
              <a:ext cx="1183511" cy="652861"/>
            </a:xfrm>
            <a:prstGeom prst="rect">
              <a:avLst/>
            </a:prstGeom>
          </p:spPr>
        </p:pic>
      </p:grpSp>
      <p:sp>
        <p:nvSpPr>
          <p:cNvPr id="6" name="Slide Number Placeholder 5">
            <a:extLst>
              <a:ext uri="{FF2B5EF4-FFF2-40B4-BE49-F238E27FC236}">
                <a16:creationId xmlns:a16="http://schemas.microsoft.com/office/drawing/2014/main" id="{92834DE8-3EA7-43DA-92D2-51E7090FF10A}"/>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15226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BFAE-8CEF-44B0-A456-671F63C416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67399-91D4-42BB-8A44-69B14DC42C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D9CFF-0B6B-417B-883E-F2AC0D84CC40}"/>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5" name="Footer Placeholder 4">
            <a:extLst>
              <a:ext uri="{FF2B5EF4-FFF2-40B4-BE49-F238E27FC236}">
                <a16:creationId xmlns:a16="http://schemas.microsoft.com/office/drawing/2014/main" id="{37078DBE-652A-4ECE-AE7E-CFDA411BA4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FF5DE5-70A4-4D3D-A4B2-A0B21A65976B}"/>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19385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43A1E-4F87-4EB9-A618-1C6105C78A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17E99-2452-44C1-B5FC-6379D7DFB43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0C7A5-7BAD-4061-BE37-0BE966E42626}"/>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5" name="Footer Placeholder 4">
            <a:extLst>
              <a:ext uri="{FF2B5EF4-FFF2-40B4-BE49-F238E27FC236}">
                <a16:creationId xmlns:a16="http://schemas.microsoft.com/office/drawing/2014/main" id="{88386472-7A1D-404E-8813-CC8F522BD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256992-A922-4582-A10D-22F1F5589320}"/>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99752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with custom pictur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01915" y="1505370"/>
            <a:ext cx="4588558" cy="1844529"/>
          </a:xfrm>
          <a:prstGeom prst="rect">
            <a:avLst/>
          </a:prstGeom>
        </p:spPr>
        <p:txBody>
          <a:bodyPr lIns="57374" tIns="28687" rIns="57374" bIns="28687"/>
          <a:lstStyle>
            <a:lvl1pPr algn="l">
              <a:defRPr sz="4100" b="1" i="0" cap="all" baseline="0">
                <a:solidFill>
                  <a:srgbClr val="332A86"/>
                </a:solidFill>
                <a:latin typeface="Arial"/>
                <a:cs typeface="Arial"/>
              </a:defRPr>
            </a:lvl1pPr>
          </a:lstStyle>
          <a:p>
            <a:r>
              <a:rPr lang="en-US" dirty="0"/>
              <a:t>Presentation</a:t>
            </a:r>
            <a:br>
              <a:rPr lang="en-US" dirty="0"/>
            </a:br>
            <a:r>
              <a:rPr lang="en-US" dirty="0"/>
              <a:t>name</a:t>
            </a:r>
          </a:p>
        </p:txBody>
      </p:sp>
      <p:sp>
        <p:nvSpPr>
          <p:cNvPr id="5" name="Subtitle 8"/>
          <p:cNvSpPr>
            <a:spLocks noGrp="1"/>
          </p:cNvSpPr>
          <p:nvPr>
            <p:ph type="subTitle" idx="13" hasCustomPrompt="1"/>
          </p:nvPr>
        </p:nvSpPr>
        <p:spPr>
          <a:xfrm>
            <a:off x="332395" y="322342"/>
            <a:ext cx="5277560" cy="484524"/>
          </a:xfrm>
          <a:prstGeom prst="rect">
            <a:avLst/>
          </a:prstGeom>
        </p:spPr>
        <p:txBody>
          <a:bodyPr lIns="57374" tIns="28687" rIns="57374" bIns="28687" anchor="ctr">
            <a:normAutofit/>
          </a:bodyPr>
          <a:lstStyle>
            <a:lvl1pPr marL="0" indent="0" algn="l">
              <a:buNone/>
              <a:defRPr sz="1500" cap="none" baseline="0">
                <a:solidFill>
                  <a:srgbClr val="FFFFFF"/>
                </a:solidFill>
                <a:latin typeface="Arial"/>
                <a:cs typeface="Arial"/>
              </a:defRPr>
            </a:lvl1pPr>
            <a:lvl2pPr marL="387017" indent="0" algn="ctr">
              <a:buNone/>
            </a:lvl2pPr>
            <a:lvl3pPr marL="774031" indent="0" algn="ctr">
              <a:buNone/>
            </a:lvl3pPr>
            <a:lvl4pPr marL="1161049" indent="0" algn="ctr">
              <a:buNone/>
            </a:lvl4pPr>
            <a:lvl5pPr marL="1548065" indent="0" algn="ctr">
              <a:buNone/>
            </a:lvl5pPr>
            <a:lvl6pPr marL="1935082" indent="0" algn="ctr">
              <a:buNone/>
            </a:lvl6pPr>
            <a:lvl7pPr marL="2322098" indent="0" algn="ctr">
              <a:buNone/>
            </a:lvl7pPr>
            <a:lvl8pPr marL="2709114" indent="0" algn="ctr">
              <a:buNone/>
            </a:lvl8pPr>
            <a:lvl9pPr marL="3096132" indent="0" algn="ctr">
              <a:buNone/>
            </a:lvl9pPr>
          </a:lstStyle>
          <a:p>
            <a:r>
              <a:rPr kumimoji="0" lang="en-US" dirty="0"/>
              <a:t>MEETING WITH</a:t>
            </a:r>
          </a:p>
        </p:txBody>
      </p:sp>
      <p:sp>
        <p:nvSpPr>
          <p:cNvPr id="10" name="Shape 11"/>
          <p:cNvSpPr/>
          <p:nvPr userDrawn="1"/>
        </p:nvSpPr>
        <p:spPr>
          <a:xfrm flipV="1">
            <a:off x="396929" y="3349895"/>
            <a:ext cx="4154369" cy="5520"/>
          </a:xfrm>
          <a:prstGeom prst="line">
            <a:avLst/>
          </a:prstGeom>
          <a:ln w="25400" cap="rnd">
            <a:solidFill>
              <a:srgbClr val="E4007A"/>
            </a:solidFill>
            <a:custDash>
              <a:ds d="100000" sp="200000"/>
            </a:custDash>
            <a:round/>
          </a:ln>
        </p:spPr>
        <p:txBody>
          <a:bodyPr lIns="0" tIns="0" rIns="0" bIns="0" anchor="ctr"/>
          <a:lstStyle/>
          <a:p>
            <a:pPr lvl="0">
              <a:defRPr sz="2400"/>
            </a:pPr>
            <a:endParaRPr sz="2400" dirty="0">
              <a:latin typeface="Arial"/>
            </a:endParaRPr>
          </a:p>
        </p:txBody>
      </p:sp>
      <p:sp>
        <p:nvSpPr>
          <p:cNvPr id="15" name="Rectangle 14"/>
          <p:cNvSpPr/>
          <p:nvPr userDrawn="1"/>
        </p:nvSpPr>
        <p:spPr>
          <a:xfrm>
            <a:off x="-1" y="6155033"/>
            <a:ext cx="9144001" cy="47192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Arial"/>
              <a:ea typeface="+mn-ea"/>
              <a:cs typeface="+mn-cs"/>
              <a:sym typeface="Helvetica Light"/>
            </a:endParaRPr>
          </a:p>
        </p:txBody>
      </p:sp>
      <p:sp>
        <p:nvSpPr>
          <p:cNvPr id="16" name="Picture Placeholder 2"/>
          <p:cNvSpPr>
            <a:spLocks noGrp="1"/>
          </p:cNvSpPr>
          <p:nvPr>
            <p:ph type="pic" idx="14"/>
          </p:nvPr>
        </p:nvSpPr>
        <p:spPr>
          <a:xfrm>
            <a:off x="4936008" y="1215007"/>
            <a:ext cx="3903192" cy="5204256"/>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2000">
                <a:solidFill>
                  <a:srgbClr val="332A86"/>
                </a:solidFill>
                <a:latin typeface="Arial"/>
                <a:cs typeface="Arial"/>
              </a:defRPr>
            </a:lvl1pPr>
          </a:lstStyle>
          <a:p>
            <a:r>
              <a:rPr kumimoji="0" lang="en-US" dirty="0"/>
              <a:t>Drag picture to placeholder or click icon to add</a:t>
            </a:r>
          </a:p>
        </p:txBody>
      </p:sp>
      <p:sp>
        <p:nvSpPr>
          <p:cNvPr id="17" name="Rectangle 16"/>
          <p:cNvSpPr/>
          <p:nvPr userDrawn="1"/>
        </p:nvSpPr>
        <p:spPr>
          <a:xfrm>
            <a:off x="7477694" y="252061"/>
            <a:ext cx="1666311" cy="635064"/>
          </a:xfrm>
          <a:prstGeom prst="rect">
            <a:avLst/>
          </a:prstGeom>
          <a:solidFill>
            <a:srgbClr val="EC09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404" tIns="38701" rIns="77404" bIns="38701" anchor="ctr"/>
          <a:lstStyle/>
          <a:p>
            <a:pPr algn="ctr" eaLnBrk="1" latinLnBrk="0" hangingPunct="1"/>
            <a:endParaRPr kumimoji="0" lang="en-US" sz="1800" dirty="0">
              <a:latin typeface="Arial"/>
            </a:endParaRPr>
          </a:p>
        </p:txBody>
      </p:sp>
      <p:grpSp>
        <p:nvGrpSpPr>
          <p:cNvPr id="12" name="Group 11"/>
          <p:cNvGrpSpPr/>
          <p:nvPr userDrawn="1"/>
        </p:nvGrpSpPr>
        <p:grpSpPr>
          <a:xfrm>
            <a:off x="209032" y="5535875"/>
            <a:ext cx="2013059" cy="1290655"/>
            <a:chOff x="57933" y="4158435"/>
            <a:chExt cx="2013059" cy="967991"/>
          </a:xfrm>
        </p:grpSpPr>
        <p:pic>
          <p:nvPicPr>
            <p:cNvPr id="13" name="Picture 12" descr="First5_20th Anniversary Logo_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6667" b="-16667"/>
            <a:stretch/>
          </p:blipFill>
          <p:spPr>
            <a:xfrm>
              <a:off x="1592477" y="4417846"/>
              <a:ext cx="478515" cy="478515"/>
            </a:xfrm>
            <a:prstGeom prst="rect">
              <a:avLst/>
            </a:prstGeom>
          </p:spPr>
        </p:pic>
        <p:cxnSp>
          <p:nvCxnSpPr>
            <p:cNvPr id="14" name="Straight Connector 13"/>
            <p:cNvCxnSpPr/>
            <p:nvPr userDrawn="1"/>
          </p:nvCxnSpPr>
          <p:spPr>
            <a:xfrm>
              <a:off x="1488126" y="4371740"/>
              <a:ext cx="0" cy="533765"/>
            </a:xfrm>
            <a:prstGeom prst="line">
              <a:avLst/>
            </a:prstGeom>
            <a:noFill/>
            <a:ln w="6350" cap="flat" cmpd="sng">
              <a:solidFill>
                <a:schemeClr val="tx1">
                  <a:lumMod val="50000"/>
                  <a:lumOff val="50000"/>
                </a:schemeClr>
              </a:solidFill>
              <a:prstDash val="solid"/>
              <a:miter lim="400000"/>
            </a:ln>
            <a:effectLst/>
          </p:spPr>
          <p:style>
            <a:lnRef idx="0">
              <a:scrgbClr r="0" g="0" b="0"/>
            </a:lnRef>
            <a:fillRef idx="0">
              <a:scrgbClr r="0" g="0" b="0"/>
            </a:fillRef>
            <a:effectRef idx="0">
              <a:scrgbClr r="0" g="0" b="0"/>
            </a:effectRef>
            <a:fontRef idx="none"/>
          </p:style>
        </p:cxnSp>
        <p:pic>
          <p:nvPicPr>
            <p:cNvPr id="18" name="Picture 17" descr="F5LA_Logo_color-2014.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25209" b="-25209"/>
            <a:stretch/>
          </p:blipFill>
          <p:spPr>
            <a:xfrm>
              <a:off x="57933" y="4158435"/>
              <a:ext cx="1329411" cy="967991"/>
            </a:xfrm>
            <a:prstGeom prst="rect">
              <a:avLst/>
            </a:prstGeom>
          </p:spPr>
        </p:pic>
      </p:grpSp>
    </p:spTree>
    <p:extLst>
      <p:ext uri="{BB962C8B-B14F-4D97-AF65-F5344CB8AC3E}">
        <p14:creationId xmlns:p14="http://schemas.microsoft.com/office/powerpoint/2010/main" val="266209950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Yourself and 2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1DEF64-6C68-EF43-9473-FE34F6D47C6D}" type="slidenum">
              <a:rPr lang="en-US" smtClean="0"/>
              <a:pPr/>
              <a:t>‹#›</a:t>
            </a:fld>
            <a:endParaRPr lang="en-US" dirty="0"/>
          </a:p>
        </p:txBody>
      </p:sp>
      <p:sp>
        <p:nvSpPr>
          <p:cNvPr id="4" name="Picture Placeholder 2"/>
          <p:cNvSpPr>
            <a:spLocks noGrp="1"/>
          </p:cNvSpPr>
          <p:nvPr>
            <p:ph type="pic" idx="15"/>
          </p:nvPr>
        </p:nvSpPr>
        <p:spPr>
          <a:xfrm>
            <a:off x="7318070" y="1146510"/>
            <a:ext cx="1640914" cy="2187885"/>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1000">
                <a:solidFill>
                  <a:srgbClr val="332A86"/>
                </a:solidFill>
                <a:latin typeface="Arial"/>
                <a:cs typeface="Arial"/>
              </a:defRPr>
            </a:lvl1pPr>
          </a:lstStyle>
          <a:p>
            <a:r>
              <a:rPr kumimoji="0" lang="en-US" dirty="0"/>
              <a:t>Drag picture to placeholder or click icon to add</a:t>
            </a:r>
          </a:p>
        </p:txBody>
      </p:sp>
      <p:sp>
        <p:nvSpPr>
          <p:cNvPr id="5" name="Picture Placeholder 2"/>
          <p:cNvSpPr>
            <a:spLocks noGrp="1"/>
          </p:cNvSpPr>
          <p:nvPr>
            <p:ph type="pic" idx="14"/>
          </p:nvPr>
        </p:nvSpPr>
        <p:spPr>
          <a:xfrm>
            <a:off x="4749787" y="2040569"/>
            <a:ext cx="3139790" cy="4186387"/>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2000">
                <a:solidFill>
                  <a:srgbClr val="332A86"/>
                </a:solidFill>
                <a:latin typeface="Arial"/>
                <a:cs typeface="Arial"/>
              </a:defRPr>
            </a:lvl1pPr>
          </a:lstStyle>
          <a:p>
            <a:r>
              <a:rPr kumimoji="0" lang="en-US" dirty="0"/>
              <a:t>Drag picture to placeholder or click icon to add</a:t>
            </a:r>
          </a:p>
        </p:txBody>
      </p:sp>
      <p:sp>
        <p:nvSpPr>
          <p:cNvPr id="6" name="Subtitle 8"/>
          <p:cNvSpPr>
            <a:spLocks noGrp="1"/>
          </p:cNvSpPr>
          <p:nvPr>
            <p:ph type="subTitle" idx="13" hasCustomPrompt="1"/>
          </p:nvPr>
        </p:nvSpPr>
        <p:spPr>
          <a:xfrm>
            <a:off x="224867" y="322342"/>
            <a:ext cx="6946017" cy="484524"/>
          </a:xfrm>
          <a:prstGeom prst="rect">
            <a:avLst/>
          </a:prstGeom>
        </p:spPr>
        <p:txBody>
          <a:bodyPr lIns="57374" tIns="28687" rIns="57374" bIns="28687" anchor="ctr">
            <a:normAutofit/>
          </a:bodyPr>
          <a:lstStyle>
            <a:lvl1pPr marL="0" indent="0" algn="l">
              <a:buNone/>
              <a:defRPr sz="2300" cap="none" baseline="0">
                <a:solidFill>
                  <a:srgbClr val="FFFFFF"/>
                </a:solidFill>
                <a:latin typeface="Arial"/>
                <a:cs typeface="Arial"/>
              </a:defRPr>
            </a:lvl1pPr>
            <a:lvl2pPr marL="387017" indent="0" algn="ctr">
              <a:buNone/>
            </a:lvl2pPr>
            <a:lvl3pPr marL="774031" indent="0" algn="ctr">
              <a:buNone/>
            </a:lvl3pPr>
            <a:lvl4pPr marL="1161049" indent="0" algn="ctr">
              <a:buNone/>
            </a:lvl4pPr>
            <a:lvl5pPr marL="1548065" indent="0" algn="ctr">
              <a:buNone/>
            </a:lvl5pPr>
            <a:lvl6pPr marL="1935082" indent="0" algn="ctr">
              <a:buNone/>
            </a:lvl6pPr>
            <a:lvl7pPr marL="2322098" indent="0" algn="ctr">
              <a:buNone/>
            </a:lvl7pPr>
            <a:lvl8pPr marL="2709114" indent="0" algn="ctr">
              <a:buNone/>
            </a:lvl8pPr>
            <a:lvl9pPr marL="3096132" indent="0" algn="ctr">
              <a:buNone/>
            </a:lvl9pPr>
          </a:lstStyle>
          <a:p>
            <a:r>
              <a:rPr kumimoji="0" lang="en-US" dirty="0"/>
              <a:t>Click To Edit Master Title Style</a:t>
            </a:r>
          </a:p>
        </p:txBody>
      </p:sp>
      <p:sp>
        <p:nvSpPr>
          <p:cNvPr id="7" name="Shape 20"/>
          <p:cNvSpPr>
            <a:spLocks noGrp="1"/>
          </p:cNvSpPr>
          <p:nvPr>
            <p:ph type="body" idx="1" hasCustomPrompt="1"/>
          </p:nvPr>
        </p:nvSpPr>
        <p:spPr>
          <a:xfrm>
            <a:off x="669727" y="1392022"/>
            <a:ext cx="3991728" cy="4517073"/>
          </a:xfrm>
          <a:prstGeom prst="rect">
            <a:avLst/>
          </a:prstGeom>
        </p:spPr>
        <p:txBody>
          <a:bodyPr lIns="57374" tIns="28687" rIns="57374" bIns="28687" anchor="t">
            <a:normAutofit/>
          </a:bodyPr>
          <a:lstStyle>
            <a:lvl1pPr marL="0" indent="0" algn="l">
              <a:lnSpc>
                <a:spcPct val="130000"/>
              </a:lnSpc>
              <a:spcBef>
                <a:spcPts val="0"/>
              </a:spcBef>
              <a:buSzTx/>
              <a:buFont typeface="Arial"/>
              <a:buNone/>
              <a:defRPr sz="2800" baseline="0">
                <a:solidFill>
                  <a:srgbClr val="261973"/>
                </a:solidFill>
                <a:latin typeface="Arial"/>
                <a:cs typeface="Arial"/>
              </a:defRPr>
            </a:lvl1pPr>
            <a:lvl2pPr marL="286870" indent="-286870" algn="l">
              <a:lnSpc>
                <a:spcPct val="130000"/>
              </a:lnSpc>
              <a:spcBef>
                <a:spcPts val="0"/>
              </a:spcBef>
              <a:buSzTx/>
              <a:buFont typeface="Arial"/>
              <a:buChar char="•"/>
              <a:defRPr sz="2800">
                <a:solidFill>
                  <a:srgbClr val="261973"/>
                </a:solidFill>
                <a:latin typeface="Arial"/>
                <a:cs typeface="Arial"/>
              </a:defRPr>
            </a:lvl2pPr>
            <a:lvl3pPr marL="286870" indent="-286870" algn="l">
              <a:lnSpc>
                <a:spcPct val="130000"/>
              </a:lnSpc>
              <a:spcBef>
                <a:spcPts val="0"/>
              </a:spcBef>
              <a:buSzTx/>
              <a:buFont typeface="Arial"/>
              <a:buChar char="•"/>
              <a:defRPr sz="2800">
                <a:solidFill>
                  <a:srgbClr val="261973"/>
                </a:solidFill>
                <a:latin typeface="Arial"/>
                <a:cs typeface="Arial"/>
              </a:defRPr>
            </a:lvl3pPr>
            <a:lvl4pPr marL="286870" indent="-286870" algn="l">
              <a:lnSpc>
                <a:spcPct val="130000"/>
              </a:lnSpc>
              <a:spcBef>
                <a:spcPts val="0"/>
              </a:spcBef>
              <a:buSzTx/>
              <a:buFont typeface="Arial"/>
              <a:buChar char="•"/>
              <a:defRPr sz="2800">
                <a:solidFill>
                  <a:srgbClr val="261973"/>
                </a:solidFill>
                <a:latin typeface="Arial"/>
                <a:cs typeface="Arial"/>
              </a:defRPr>
            </a:lvl4pPr>
            <a:lvl5pPr marL="286870" indent="-286870" algn="l">
              <a:lnSpc>
                <a:spcPct val="130000"/>
              </a:lnSpc>
              <a:spcBef>
                <a:spcPts val="0"/>
              </a:spcBef>
              <a:buSzTx/>
              <a:buFont typeface="Arial"/>
              <a:buChar char="•"/>
              <a:defRPr sz="2800">
                <a:solidFill>
                  <a:srgbClr val="261973"/>
                </a:solidFill>
                <a:latin typeface="Arial"/>
                <a:cs typeface="Arial"/>
              </a:defRPr>
            </a:lvl5pPr>
          </a:lstStyle>
          <a:p>
            <a:pPr lvl="0">
              <a:defRPr sz="1800"/>
            </a:pPr>
            <a:r>
              <a:rPr lang="en-US" sz="2000" dirty="0"/>
              <a:t>I’m [Insert your name]</a:t>
            </a:r>
            <a:endParaRPr sz="2000" dirty="0"/>
          </a:p>
          <a:p>
            <a:pPr lvl="1">
              <a:defRPr sz="1800"/>
            </a:pPr>
            <a:r>
              <a:rPr lang="en-US" sz="2000" dirty="0"/>
              <a:t>Fact 1 about yourself</a:t>
            </a:r>
            <a:endParaRPr sz="2000" dirty="0"/>
          </a:p>
          <a:p>
            <a:pPr lvl="1">
              <a:defRPr sz="1800"/>
            </a:pPr>
            <a:r>
              <a:rPr lang="en-US" sz="2000" dirty="0"/>
              <a:t>Fact 2 about yourself</a:t>
            </a:r>
          </a:p>
          <a:p>
            <a:pPr lvl="3">
              <a:defRPr sz="1800"/>
            </a:pPr>
            <a:r>
              <a:rPr lang="en-US" sz="2000" dirty="0"/>
              <a:t>Why do you consider this work important</a:t>
            </a:r>
            <a:endParaRPr sz="2000" dirty="0"/>
          </a:p>
          <a:p>
            <a:pPr lvl="4">
              <a:defRPr sz="1800"/>
            </a:pPr>
            <a:r>
              <a:rPr lang="en-US" sz="2000" dirty="0"/>
              <a:t>Your point of view, or approach to your work</a:t>
            </a:r>
            <a:endParaRPr sz="2000" dirty="0"/>
          </a:p>
        </p:txBody>
      </p:sp>
    </p:spTree>
    <p:extLst>
      <p:ext uri="{BB962C8B-B14F-4D97-AF65-F5344CB8AC3E}">
        <p14:creationId xmlns:p14="http://schemas.microsoft.com/office/powerpoint/2010/main" val="34844852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ECF3-CCEC-4CB8-9B7F-60E962161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8A95D-EA74-4FF9-84AD-745FCCEBDC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4BA9B-05DD-4BE6-99CE-80DBF5AA4E99}"/>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5" name="Footer Placeholder 4">
            <a:extLst>
              <a:ext uri="{FF2B5EF4-FFF2-40B4-BE49-F238E27FC236}">
                <a16:creationId xmlns:a16="http://schemas.microsoft.com/office/drawing/2014/main" id="{49DD9106-C711-4526-B741-8BA32518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070052-7874-4F6C-B53A-96A984E54022}"/>
              </a:ext>
            </a:extLst>
          </p:cNvPr>
          <p:cNvSpPr>
            <a:spLocks noGrp="1"/>
          </p:cNvSpPr>
          <p:nvPr>
            <p:ph type="sldNum" sz="quarter" idx="12"/>
          </p:nvPr>
        </p:nvSpPr>
        <p:spPr/>
        <p:txBody>
          <a:bodyPr/>
          <a:lstStyle/>
          <a:p>
            <a:fld id="{43E1FBA2-1E42-4920-98AE-8432DCB4C553}" type="slidenum">
              <a:rPr lang="en-US" smtClean="0"/>
              <a:t>‹#›</a:t>
            </a:fld>
            <a:endParaRPr lang="en-US" dirty="0"/>
          </a:p>
        </p:txBody>
      </p:sp>
      <p:sp>
        <p:nvSpPr>
          <p:cNvPr id="8" name="Rectangle 7"/>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0" name="Group 9"/>
          <p:cNvGrpSpPr/>
          <p:nvPr userDrawn="1"/>
        </p:nvGrpSpPr>
        <p:grpSpPr>
          <a:xfrm rot="10800000">
            <a:off x="8551791" y="76201"/>
            <a:ext cx="516009" cy="514407"/>
            <a:chOff x="76200" y="6199660"/>
            <a:chExt cx="516009" cy="514407"/>
          </a:xfrm>
        </p:grpSpPr>
        <p:sp>
          <p:nvSpPr>
            <p:cNvPr id="11" name="Rectangle 1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4" name="Group 13"/>
          <p:cNvGrpSpPr/>
          <p:nvPr userDrawn="1"/>
        </p:nvGrpSpPr>
        <p:grpSpPr>
          <a:xfrm>
            <a:off x="76201" y="6468533"/>
            <a:ext cx="314243" cy="313267"/>
            <a:chOff x="76200" y="6199660"/>
            <a:chExt cx="516009" cy="514407"/>
          </a:xfrm>
        </p:grpSpPr>
        <p:sp>
          <p:nvSpPr>
            <p:cNvPr id="15" name="Rectangle 14"/>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8" name="Group 17"/>
          <p:cNvGrpSpPr/>
          <p:nvPr userDrawn="1"/>
        </p:nvGrpSpPr>
        <p:grpSpPr>
          <a:xfrm>
            <a:off x="5334000" y="6324600"/>
            <a:ext cx="3733800" cy="535541"/>
            <a:chOff x="4399807" y="5378796"/>
            <a:chExt cx="4591793" cy="658603"/>
          </a:xfrm>
        </p:grpSpPr>
        <p:pic>
          <p:nvPicPr>
            <p:cNvPr id="19" name="Picture 18" descr="F5LA_Logo_color-2014.png"/>
            <p:cNvPicPr>
              <a:picLocks noChangeAspect="1"/>
            </p:cNvPicPr>
            <p:nvPr userDrawn="1"/>
          </p:nvPicPr>
          <p:blipFill rotWithShape="1">
            <a:blip r:embed="rId2">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20" name="Picture 19"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1" name="Picture 20" descr="Allies For Every Child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2" name="Picture 21" descr="FoothillFamily_Logo_Vert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343531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25A8-29B3-4E70-B0F5-44137B28917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CE2A3-8ADE-4241-BB90-51E5584E810D}"/>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CE2DC0-7AD9-4D9F-9F67-A4AC7AA42618}"/>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5" name="Footer Placeholder 4">
            <a:extLst>
              <a:ext uri="{FF2B5EF4-FFF2-40B4-BE49-F238E27FC236}">
                <a16:creationId xmlns:a16="http://schemas.microsoft.com/office/drawing/2014/main" id="{EFA88899-1E81-4F8E-85F0-ABED0A4EB8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80100C-5272-456D-AB01-AACFDFCB83C8}"/>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81618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339A-A299-4735-A308-5DF86F839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8673A-463C-4F84-A358-3650ACE8573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B8A55-E51F-4690-B0AB-9F8A4A423EF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84A96-85AD-4827-9C45-8A1E502A4718}"/>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6" name="Footer Placeholder 5">
            <a:extLst>
              <a:ext uri="{FF2B5EF4-FFF2-40B4-BE49-F238E27FC236}">
                <a16:creationId xmlns:a16="http://schemas.microsoft.com/office/drawing/2014/main" id="{A1C96D85-482E-4C9B-ABCE-BF7D33D4E3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D2870F-BA74-441B-A913-8E582507433A}"/>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344640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6845-6508-4CFB-9AC5-B8E3A44CC4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FDB1B-6BA9-4D82-AB29-E41E23243A2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692AD5-C278-442F-9116-F0CCDE600FF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1A633-6DD7-47C2-A20B-8F79BBEC2CF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2015A6-1D16-43E8-85CC-2764AFF0596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3DA9F-1497-446F-B04F-B8BDC4D8C3C2}"/>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8" name="Footer Placeholder 7">
            <a:extLst>
              <a:ext uri="{FF2B5EF4-FFF2-40B4-BE49-F238E27FC236}">
                <a16:creationId xmlns:a16="http://schemas.microsoft.com/office/drawing/2014/main" id="{3E014846-874B-4DA4-B077-FB922EC339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2FD8C0-5098-46CD-9F35-715AEAB47D6E}"/>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415320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EB67-0685-432E-A545-5C95C0775B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792386-3A60-480C-8AC7-0BA13C6B2187}"/>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4" name="Footer Placeholder 3">
            <a:extLst>
              <a:ext uri="{FF2B5EF4-FFF2-40B4-BE49-F238E27FC236}">
                <a16:creationId xmlns:a16="http://schemas.microsoft.com/office/drawing/2014/main" id="{072882D8-144C-45D4-B9B4-82BA7DD11B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E92FEC-2372-4264-BDC8-A525DC31C8E9}"/>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59728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B0E4E-51F9-4A69-AD7C-E21D9A2CB886}"/>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3" name="Footer Placeholder 2">
            <a:extLst>
              <a:ext uri="{FF2B5EF4-FFF2-40B4-BE49-F238E27FC236}">
                <a16:creationId xmlns:a16="http://schemas.microsoft.com/office/drawing/2014/main" id="{2FAA68CF-B1CA-4C44-A7F6-27252407B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E352A6-999F-437E-BF9D-DFF09EC7A9D4}"/>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423694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B246-D8D1-4EDB-996A-61DA494F664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2A6BEF-EB78-4652-BD63-31BA733CA463}"/>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62954A-8411-4327-94C3-0AE872E0E7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FB8EBB-4606-4BDB-852D-58272BFDD590}"/>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6" name="Footer Placeholder 5">
            <a:extLst>
              <a:ext uri="{FF2B5EF4-FFF2-40B4-BE49-F238E27FC236}">
                <a16:creationId xmlns:a16="http://schemas.microsoft.com/office/drawing/2014/main" id="{7E3E4F96-EECD-44AE-9605-8EF4ADC36B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A13EB5-9156-41FE-AC1C-601993FA11E5}"/>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177130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3ECC-69D2-4E63-8038-CF587946F65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C8C55E-A4E8-400F-9C32-5F98670BCC7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9ED83-2643-444C-BDB2-9A0D80E18AA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A1AE00-6B27-457A-B8C4-3905656F2864}"/>
              </a:ext>
            </a:extLst>
          </p:cNvPr>
          <p:cNvSpPr>
            <a:spLocks noGrp="1"/>
          </p:cNvSpPr>
          <p:nvPr>
            <p:ph type="dt" sz="half" idx="10"/>
          </p:nvPr>
        </p:nvSpPr>
        <p:spPr/>
        <p:txBody>
          <a:bodyPr/>
          <a:lstStyle/>
          <a:p>
            <a:fld id="{36C6EA1F-2C60-4077-8694-A80F38CE21B6}" type="datetimeFigureOut">
              <a:rPr lang="en-US" smtClean="0"/>
              <a:t>2/12/2021</a:t>
            </a:fld>
            <a:endParaRPr lang="en-US" dirty="0"/>
          </a:p>
        </p:txBody>
      </p:sp>
      <p:sp>
        <p:nvSpPr>
          <p:cNvPr id="6" name="Footer Placeholder 5">
            <a:extLst>
              <a:ext uri="{FF2B5EF4-FFF2-40B4-BE49-F238E27FC236}">
                <a16:creationId xmlns:a16="http://schemas.microsoft.com/office/drawing/2014/main" id="{C9E8DB37-65AE-4EAF-BFE3-9C42FE8023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ADA188-C59B-4C41-A416-CBEC4F32E9B5}"/>
              </a:ext>
            </a:extLst>
          </p:cNvPr>
          <p:cNvSpPr>
            <a:spLocks noGrp="1"/>
          </p:cNvSpPr>
          <p:nvPr>
            <p:ph type="sldNum" sz="quarter" idx="12"/>
          </p:nvPr>
        </p:nvSpPr>
        <p:spPr/>
        <p:txBody>
          <a:bodyPr/>
          <a:lstStyle/>
          <a:p>
            <a:fld id="{43E1FBA2-1E42-4920-98AE-8432DCB4C553}" type="slidenum">
              <a:rPr lang="en-US" smtClean="0"/>
              <a:t>‹#›</a:t>
            </a:fld>
            <a:endParaRPr lang="en-US" dirty="0"/>
          </a:p>
        </p:txBody>
      </p:sp>
    </p:spTree>
    <p:extLst>
      <p:ext uri="{BB962C8B-B14F-4D97-AF65-F5344CB8AC3E}">
        <p14:creationId xmlns:p14="http://schemas.microsoft.com/office/powerpoint/2010/main" val="354301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963E3-C2DC-4180-AFCE-2A254CC02212}"/>
              </a:ext>
            </a:extLst>
          </p:cNvPr>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 </a:t>
            </a:r>
          </a:p>
        </p:txBody>
      </p:sp>
      <p:sp>
        <p:nvSpPr>
          <p:cNvPr id="3" name="Text Placeholder 2">
            <a:extLst>
              <a:ext uri="{FF2B5EF4-FFF2-40B4-BE49-F238E27FC236}">
                <a16:creationId xmlns:a16="http://schemas.microsoft.com/office/drawing/2014/main" id="{0451D11F-E41E-4F1A-9F6E-EDA8F3F651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817D69A-35F8-4AB8-8F25-C5B26A2237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36C6EA1F-2C60-4077-8694-A80F38CE21B6}" type="datetimeFigureOut">
              <a:rPr lang="en-US" smtClean="0"/>
              <a:pPr/>
              <a:t>2/12/2021</a:t>
            </a:fld>
            <a:endParaRPr lang="en-US" dirty="0"/>
          </a:p>
        </p:txBody>
      </p:sp>
      <p:sp>
        <p:nvSpPr>
          <p:cNvPr id="5" name="Footer Placeholder 4">
            <a:extLst>
              <a:ext uri="{FF2B5EF4-FFF2-40B4-BE49-F238E27FC236}">
                <a16:creationId xmlns:a16="http://schemas.microsoft.com/office/drawing/2014/main" id="{8EF9B809-6FE7-4AB0-AC9B-1C62E4B66C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a:extLst>
              <a:ext uri="{FF2B5EF4-FFF2-40B4-BE49-F238E27FC236}">
                <a16:creationId xmlns:a16="http://schemas.microsoft.com/office/drawing/2014/main" id="{8EFE8F38-1411-449F-87C8-5A54F8DF58CD}"/>
              </a:ext>
            </a:extLst>
          </p:cNvPr>
          <p:cNvSpPr>
            <a:spLocks noGrp="1"/>
          </p:cNvSpPr>
          <p:nvPr>
            <p:ph type="sldNum" sz="quarter" idx="4"/>
          </p:nvPr>
        </p:nvSpPr>
        <p:spPr>
          <a:xfrm>
            <a:off x="7086600" y="535051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407826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500" b="1" i="0" kern="1200">
          <a:solidFill>
            <a:srgbClr val="0C8A7D"/>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youtube.com/watch?v=KrUNBfyjlBk"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FDvRrterbSI?t=126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5638800" cy="5780905"/>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p:nvSpPr>
        <p:spPr>
          <a:xfrm>
            <a:off x="1" y="5877013"/>
            <a:ext cx="3886200" cy="98098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8B0DF"/>
              </a:solidFill>
              <a:latin typeface="Arial"/>
            </a:endParaRPr>
          </a:p>
        </p:txBody>
      </p:sp>
      <p:grpSp>
        <p:nvGrpSpPr>
          <p:cNvPr id="12" name="Group 11"/>
          <p:cNvGrpSpPr/>
          <p:nvPr/>
        </p:nvGrpSpPr>
        <p:grpSpPr>
          <a:xfrm>
            <a:off x="123998" y="6188817"/>
            <a:ext cx="516009" cy="514407"/>
            <a:chOff x="76200" y="6199660"/>
            <a:chExt cx="516009" cy="514407"/>
          </a:xfrm>
        </p:grpSpPr>
        <p:sp>
          <p:nvSpPr>
            <p:cNvPr id="13" name="Rectangle 12"/>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Rectangle 13"/>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6" name="Rectangle 15"/>
          <p:cNvSpPr/>
          <p:nvPr/>
        </p:nvSpPr>
        <p:spPr>
          <a:xfrm>
            <a:off x="712572" y="6181636"/>
            <a:ext cx="3097428" cy="600164"/>
          </a:xfrm>
          <a:prstGeom prst="rect">
            <a:avLst/>
          </a:prstGeom>
          <a:noFill/>
        </p:spPr>
        <p:txBody>
          <a:bodyPr wrap="square">
            <a:spAutoFit/>
          </a:bodyPr>
          <a:lstStyle/>
          <a:p>
            <a:pPr algn="l">
              <a:lnSpc>
                <a:spcPct val="100000"/>
              </a:lnSpc>
            </a:pPr>
            <a:r>
              <a:rPr lang="en-US" sz="1100" b="1" i="0" kern="1200" dirty="0">
                <a:solidFill>
                  <a:srgbClr val="E4A37F"/>
                </a:solidFill>
                <a:latin typeface="Arial"/>
                <a:ea typeface="+mn-ea"/>
                <a:cs typeface="Arial"/>
              </a:rPr>
              <a:t>EARLY SCREENING, BETTER OUTCOMES:</a:t>
            </a:r>
          </a:p>
          <a:p>
            <a:pPr rtl="0"/>
            <a:r>
              <a:rPr lang="en-US" sz="1100" b="1" i="0" u="none" strike="noStrike" kern="1200" baseline="0" dirty="0">
                <a:solidFill>
                  <a:srgbClr val="FFFFFF"/>
                </a:solidFill>
                <a:latin typeface="Arial"/>
                <a:ea typeface="+mn-ea"/>
                <a:cs typeface="Arial"/>
              </a:rPr>
              <a:t>Developmental Screening &amp; Referral Toolkit for Family Serving Agencies</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22457" t="10111" r="36592"/>
          <a:stretch/>
        </p:blipFill>
        <p:spPr>
          <a:xfrm flipH="1">
            <a:off x="5740400" y="0"/>
            <a:ext cx="3403600" cy="5781040"/>
          </a:xfrm>
          <a:prstGeom prst="rect">
            <a:avLst/>
          </a:prstGeom>
        </p:spPr>
      </p:pic>
      <p:grpSp>
        <p:nvGrpSpPr>
          <p:cNvPr id="18" name="Group 17"/>
          <p:cNvGrpSpPr/>
          <p:nvPr/>
        </p:nvGrpSpPr>
        <p:grpSpPr>
          <a:xfrm>
            <a:off x="3886200" y="5882278"/>
            <a:ext cx="5105400" cy="899522"/>
            <a:chOff x="3886200" y="5882278"/>
            <a:chExt cx="5105400" cy="899522"/>
          </a:xfrm>
        </p:grpSpPr>
        <p:pic>
          <p:nvPicPr>
            <p:cNvPr id="19" name="Picture 18" descr="F5LA_Logo_color-201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6200" y="5882278"/>
              <a:ext cx="1397958" cy="899522"/>
            </a:xfrm>
            <a:prstGeom prst="rect">
              <a:avLst/>
            </a:prstGeom>
          </p:spPr>
        </p:pic>
        <p:pic>
          <p:nvPicPr>
            <p:cNvPr id="20" name="Picture 19" descr="CHLA Butterfly Logo®_No Taglin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18730" y="6108752"/>
              <a:ext cx="1174403" cy="474808"/>
            </a:xfrm>
            <a:prstGeom prst="rect">
              <a:avLst/>
            </a:prstGeom>
          </p:spPr>
        </p:pic>
        <p:pic>
          <p:nvPicPr>
            <p:cNvPr id="21" name="Picture 20" descr="Allies For Every Child 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29400" y="6055945"/>
              <a:ext cx="1058426" cy="557593"/>
            </a:xfrm>
            <a:prstGeom prst="rect">
              <a:avLst/>
            </a:prstGeom>
          </p:spPr>
        </p:pic>
        <p:pic>
          <p:nvPicPr>
            <p:cNvPr id="22" name="Picture 21" descr="FoothillFamily_Logo_Vert_RGB.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08089" y="5940490"/>
              <a:ext cx="1183511" cy="652861"/>
            </a:xfrm>
            <a:prstGeom prst="rect">
              <a:avLst/>
            </a:prstGeom>
          </p:spPr>
        </p:pic>
      </p:grpSp>
      <p:sp>
        <p:nvSpPr>
          <p:cNvPr id="2" name="Title 1">
            <a:extLst>
              <a:ext uri="{FF2B5EF4-FFF2-40B4-BE49-F238E27FC236}">
                <a16:creationId xmlns:a16="http://schemas.microsoft.com/office/drawing/2014/main" id="{CDBDA050-1512-4A66-8D9A-F990395ADCE0}"/>
              </a:ext>
            </a:extLst>
          </p:cNvPr>
          <p:cNvSpPr>
            <a:spLocks noGrp="1"/>
          </p:cNvSpPr>
          <p:nvPr>
            <p:ph type="ctrTitle"/>
          </p:nvPr>
        </p:nvSpPr>
        <p:spPr>
          <a:xfrm>
            <a:off x="201037" y="1322490"/>
            <a:ext cx="5265043" cy="2060790"/>
          </a:xfrm>
        </p:spPr>
        <p:txBody>
          <a:bodyPr>
            <a:normAutofit/>
          </a:bodyPr>
          <a:lstStyle/>
          <a:p>
            <a:r>
              <a:rPr lang="en-US" sz="4500" dirty="0">
                <a:solidFill>
                  <a:srgbClr val="E4A37F"/>
                </a:solidFill>
              </a:rPr>
              <a:t>Developmental screening </a:t>
            </a:r>
            <a:r>
              <a:rPr lang="en-US" sz="4500" dirty="0">
                <a:solidFill>
                  <a:srgbClr val="FFFFFF"/>
                </a:solidFill>
              </a:rPr>
              <a:t>overview</a:t>
            </a:r>
          </a:p>
        </p:txBody>
      </p:sp>
    </p:spTree>
    <p:extLst>
      <p:ext uri="{BB962C8B-B14F-4D97-AF65-F5344CB8AC3E}">
        <p14:creationId xmlns:p14="http://schemas.microsoft.com/office/powerpoint/2010/main" val="312865452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DAAC1A7-B00E-4BB2-B13D-249AB88ACF71}"/>
              </a:ext>
            </a:extLst>
          </p:cNvPr>
          <p:cNvSpPr>
            <a:spLocks noGrp="1"/>
          </p:cNvSpPr>
          <p:nvPr>
            <p:ph type="title"/>
          </p:nvPr>
        </p:nvSpPr>
        <p:spPr>
          <a:xfrm>
            <a:off x="294640" y="203200"/>
            <a:ext cx="6858000" cy="1143000"/>
          </a:xfrm>
        </p:spPr>
        <p:txBody>
          <a:bodyPr>
            <a:normAutofit fontScale="90000"/>
          </a:bodyPr>
          <a:lstStyle/>
          <a:p>
            <a:pPr eaLnBrk="1" hangingPunct="1"/>
            <a:r>
              <a:rPr lang="en-US" altLang="en-US" dirty="0">
                <a:ea typeface="ＭＳ Ｐゴシック" panose="020B0600070205080204" pitchFamily="34" charset="-128"/>
              </a:rPr>
              <a:t>[insert name of your agency]: </a:t>
            </a:r>
            <a:br>
              <a:rPr lang="en-US" altLang="en-US" dirty="0">
                <a:ea typeface="ＭＳ Ｐゴシック" panose="020B0600070205080204" pitchFamily="34" charset="-128"/>
              </a:rPr>
            </a:br>
            <a:r>
              <a:rPr lang="en-US" altLang="en-US" sz="4000" dirty="0">
                <a:ea typeface="ＭＳ Ｐゴシック" panose="020B0600070205080204" pitchFamily="34" charset="-128"/>
              </a:rPr>
              <a:t>Current Practices</a:t>
            </a:r>
            <a:br>
              <a:rPr lang="en-US" altLang="en-US" sz="4000" dirty="0">
                <a:ea typeface="ＭＳ Ｐゴシック" panose="020B0600070205080204" pitchFamily="34" charset="-128"/>
              </a:rPr>
            </a:br>
            <a:endParaRPr lang="en-US" altLang="en-US" sz="4000" dirty="0">
              <a:ea typeface="ＭＳ Ｐゴシック" panose="020B0600070205080204" pitchFamily="34" charset="-128"/>
            </a:endParaRPr>
          </a:p>
        </p:txBody>
      </p:sp>
      <p:sp>
        <p:nvSpPr>
          <p:cNvPr id="13315" name="Content Placeholder 2">
            <a:extLst>
              <a:ext uri="{FF2B5EF4-FFF2-40B4-BE49-F238E27FC236}">
                <a16:creationId xmlns:a16="http://schemas.microsoft.com/office/drawing/2014/main" id="{6F499404-49E4-45BE-BBC3-B7D0F4683B0E}"/>
              </a:ext>
            </a:extLst>
          </p:cNvPr>
          <p:cNvSpPr>
            <a:spLocks noGrp="1"/>
          </p:cNvSpPr>
          <p:nvPr>
            <p:ph idx="1"/>
          </p:nvPr>
        </p:nvSpPr>
        <p:spPr>
          <a:xfrm>
            <a:off x="294640" y="1371600"/>
            <a:ext cx="8239760" cy="5029200"/>
          </a:xfrm>
        </p:spPr>
        <p:txBody>
          <a:bodyPr/>
          <a:lstStyle/>
          <a:p>
            <a:pPr eaLnBrk="1" hangingPunct="1">
              <a:lnSpc>
                <a:spcPct val="90000"/>
              </a:lnSpc>
            </a:pPr>
            <a:r>
              <a:rPr lang="en-US" altLang="en-US" dirty="0">
                <a:ea typeface="ＭＳ Ｐゴシック" panose="020B0600070205080204" pitchFamily="34" charset="-128"/>
              </a:rPr>
              <a:t>Monitoring children’s attainment of developmental milestones at intake and follow-up (every 6 months)</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Using internal screening tools </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Screening results not included in the EHR</a:t>
            </a:r>
          </a:p>
          <a:p>
            <a:pPr eaLnBrk="1" hangingPunct="1">
              <a:lnSpc>
                <a:spcPct val="90000"/>
              </a:lnSpc>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04984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A47CDB6-FBD0-4DFE-ACD7-CB6FC6F3E3A3}"/>
              </a:ext>
            </a:extLst>
          </p:cNvPr>
          <p:cNvSpPr>
            <a:spLocks noGrp="1"/>
          </p:cNvSpPr>
          <p:nvPr>
            <p:ph type="title"/>
          </p:nvPr>
        </p:nvSpPr>
        <p:spPr>
          <a:xfrm>
            <a:off x="304800" y="228600"/>
            <a:ext cx="7924800" cy="1143000"/>
          </a:xfrm>
        </p:spPr>
        <p:txBody>
          <a:bodyPr>
            <a:normAutofit/>
          </a:bodyPr>
          <a:lstStyle/>
          <a:p>
            <a:pPr eaLnBrk="1" hangingPunct="1"/>
            <a:r>
              <a:rPr lang="en-US" altLang="en-US" sz="3600" dirty="0">
                <a:latin typeface="Arial"/>
                <a:ea typeface="ＭＳ Ｐゴシック" panose="020B0600070205080204" pitchFamily="34" charset="-128"/>
              </a:rPr>
              <a:t>American Academy of Pediatrics Model</a:t>
            </a:r>
          </a:p>
        </p:txBody>
      </p:sp>
      <p:sp>
        <p:nvSpPr>
          <p:cNvPr id="11" name="Rectangle 10"/>
          <p:cNvSpPr/>
          <p:nvPr/>
        </p:nvSpPr>
        <p:spPr>
          <a:xfrm>
            <a:off x="952638" y="4191000"/>
            <a:ext cx="1776186" cy="1776186"/>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lgn="ctr"/>
            <a:r>
              <a:rPr lang="en-US" dirty="0">
                <a:latin typeface="Arial"/>
                <a:cs typeface="Arial"/>
              </a:rPr>
              <a:t> Follow-up</a:t>
            </a:r>
          </a:p>
          <a:p>
            <a:pPr lvl="0" algn="ctr"/>
            <a:r>
              <a:rPr lang="en-US" dirty="0">
                <a:latin typeface="Arial"/>
                <a:cs typeface="Arial"/>
              </a:rPr>
              <a:t>Monitoring</a:t>
            </a:r>
          </a:p>
        </p:txBody>
      </p:sp>
      <p:sp>
        <p:nvSpPr>
          <p:cNvPr id="12" name="Rectangle 11"/>
          <p:cNvSpPr/>
          <p:nvPr/>
        </p:nvSpPr>
        <p:spPr>
          <a:xfrm>
            <a:off x="6453414" y="4191000"/>
            <a:ext cx="1776186" cy="1776186"/>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lgn="ctr"/>
            <a:r>
              <a:rPr lang="en-US" dirty="0">
                <a:latin typeface="Arial"/>
                <a:cs typeface="Arial"/>
              </a:rPr>
              <a:t>Developmental Screenings</a:t>
            </a:r>
          </a:p>
        </p:txBody>
      </p:sp>
      <p:sp>
        <p:nvSpPr>
          <p:cNvPr id="13" name="Rectangle 12"/>
          <p:cNvSpPr/>
          <p:nvPr/>
        </p:nvSpPr>
        <p:spPr>
          <a:xfrm>
            <a:off x="3701004" y="1447800"/>
            <a:ext cx="1776186" cy="1776186"/>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lgn="ctr"/>
            <a:r>
              <a:rPr lang="en-US" dirty="0">
                <a:latin typeface="Arial"/>
                <a:cs typeface="Arial"/>
              </a:rPr>
              <a:t>Developmental Surveillance</a:t>
            </a:r>
          </a:p>
        </p:txBody>
      </p:sp>
      <p:grpSp>
        <p:nvGrpSpPr>
          <p:cNvPr id="14339" name="Group 14338"/>
          <p:cNvGrpSpPr/>
          <p:nvPr/>
        </p:nvGrpSpPr>
        <p:grpSpPr>
          <a:xfrm rot="2700000">
            <a:off x="5301854" y="3470437"/>
            <a:ext cx="1338133" cy="474609"/>
            <a:chOff x="6670674" y="1536700"/>
            <a:chExt cx="1196976" cy="424543"/>
          </a:xfrm>
        </p:grpSpPr>
        <p:grpSp>
          <p:nvGrpSpPr>
            <p:cNvPr id="4" name="Group 3"/>
            <p:cNvGrpSpPr/>
            <p:nvPr/>
          </p:nvGrpSpPr>
          <p:grpSpPr>
            <a:xfrm>
              <a:off x="7270750" y="1536700"/>
              <a:ext cx="596900" cy="424543"/>
              <a:chOff x="1898161" y="1371600"/>
              <a:chExt cx="1607039" cy="1143000"/>
            </a:xfrm>
            <a:solidFill>
              <a:srgbClr val="D05928"/>
            </a:solidFill>
          </p:grpSpPr>
          <p:sp>
            <p:nvSpPr>
              <p:cNvPr id="5" name="Diamond 4"/>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iamond 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amond 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iamond 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98161" y="1752599"/>
                <a:ext cx="803759" cy="38099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800000">
              <a:off x="6670674" y="1536700"/>
              <a:ext cx="600075" cy="424543"/>
              <a:chOff x="1889613" y="1371600"/>
              <a:chExt cx="1615587" cy="1143000"/>
            </a:xfrm>
            <a:solidFill>
              <a:srgbClr val="78B0DF"/>
            </a:solidFill>
          </p:grpSpPr>
          <p:sp>
            <p:nvSpPr>
              <p:cNvPr id="31" name="Diamond 30"/>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iamond 31"/>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iamond 32"/>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iamond 33"/>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889613" y="1752599"/>
                <a:ext cx="812310" cy="38099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341" name="Group 14340"/>
          <p:cNvGrpSpPr/>
          <p:nvPr/>
        </p:nvGrpSpPr>
        <p:grpSpPr>
          <a:xfrm>
            <a:off x="2634338" y="3233259"/>
            <a:ext cx="1142167" cy="947710"/>
            <a:chOff x="2634338" y="3233259"/>
            <a:chExt cx="1142167" cy="947710"/>
          </a:xfrm>
        </p:grpSpPr>
        <p:grpSp>
          <p:nvGrpSpPr>
            <p:cNvPr id="66" name="Group 65"/>
            <p:cNvGrpSpPr/>
            <p:nvPr/>
          </p:nvGrpSpPr>
          <p:grpSpPr>
            <a:xfrm rot="18900000">
              <a:off x="3109214" y="3233259"/>
              <a:ext cx="667291" cy="474609"/>
              <a:chOff x="1898161" y="1371600"/>
              <a:chExt cx="1607039" cy="1143000"/>
            </a:xfrm>
            <a:solidFill>
              <a:srgbClr val="78B0DF"/>
            </a:solidFill>
          </p:grpSpPr>
          <p:sp>
            <p:nvSpPr>
              <p:cNvPr id="73" name="Diamond 72"/>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iamond 73"/>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iamond 74"/>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iamond 75"/>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898161" y="1752599"/>
                <a:ext cx="803759" cy="38099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rot="8100000">
              <a:off x="2634338" y="3706360"/>
              <a:ext cx="670841" cy="474609"/>
              <a:chOff x="1889613" y="1371600"/>
              <a:chExt cx="1615587" cy="1143000"/>
            </a:xfrm>
            <a:solidFill>
              <a:srgbClr val="0C8A7D"/>
            </a:solidFill>
          </p:grpSpPr>
          <p:sp>
            <p:nvSpPr>
              <p:cNvPr id="68" name="Diamond 67"/>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iamond 68"/>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iamond 69"/>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iamond 70"/>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89613" y="1752599"/>
                <a:ext cx="812310" cy="38099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345" name="Group 14344"/>
          <p:cNvGrpSpPr/>
          <p:nvPr/>
        </p:nvGrpSpPr>
        <p:grpSpPr>
          <a:xfrm>
            <a:off x="2761343" y="4841085"/>
            <a:ext cx="3672054" cy="474609"/>
            <a:chOff x="2761343" y="4841085"/>
            <a:chExt cx="3672054" cy="474609"/>
          </a:xfrm>
        </p:grpSpPr>
        <p:grpSp>
          <p:nvGrpSpPr>
            <p:cNvPr id="78" name="Group 77"/>
            <p:cNvGrpSpPr/>
            <p:nvPr/>
          </p:nvGrpSpPr>
          <p:grpSpPr>
            <a:xfrm>
              <a:off x="4586378" y="4841085"/>
              <a:ext cx="1847019" cy="474609"/>
              <a:chOff x="-942981" y="1371600"/>
              <a:chExt cx="4448181" cy="1143000"/>
            </a:xfrm>
            <a:solidFill>
              <a:srgbClr val="D05928"/>
            </a:solidFill>
          </p:grpSpPr>
          <p:sp>
            <p:nvSpPr>
              <p:cNvPr id="79" name="Diamond 78"/>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iamond 79"/>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iamond 80"/>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iamond 81"/>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942981" y="1752600"/>
                <a:ext cx="3644904"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0800000">
              <a:off x="2761343" y="4841085"/>
              <a:ext cx="1825033" cy="474609"/>
              <a:chOff x="-890029" y="1371600"/>
              <a:chExt cx="4395229" cy="1143000"/>
            </a:xfrm>
            <a:solidFill>
              <a:srgbClr val="0C8A7D"/>
            </a:solidFill>
          </p:grpSpPr>
          <p:sp>
            <p:nvSpPr>
              <p:cNvPr id="85" name="Diamond 84"/>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Diamond 85"/>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Diamond 86"/>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Diamond 87"/>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890029" y="1752600"/>
                <a:ext cx="3591954"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184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DF1973C-4616-4E81-AB0F-7E07231BA30C}"/>
              </a:ext>
            </a:extLst>
          </p:cNvPr>
          <p:cNvSpPr>
            <a:spLocks noGrp="1"/>
          </p:cNvSpPr>
          <p:nvPr>
            <p:ph type="title"/>
          </p:nvPr>
        </p:nvSpPr>
        <p:spPr>
          <a:xfrm>
            <a:off x="304800" y="168600"/>
            <a:ext cx="6858000" cy="898200"/>
          </a:xfrm>
        </p:spPr>
        <p:txBody>
          <a:bodyPr>
            <a:noAutofit/>
          </a:bodyPr>
          <a:lstStyle/>
          <a:p>
            <a:pPr eaLnBrk="1" hangingPunct="1"/>
            <a:r>
              <a:rPr lang="en-US" altLang="en-US" sz="3600" b="1" dirty="0">
                <a:ea typeface="ＭＳ Ｐゴシック" panose="020B0600070205080204" pitchFamily="34" charset="-128"/>
              </a:rPr>
              <a:t>Developmental Monitoring </a:t>
            </a: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15363" name="Content Placeholder 2">
            <a:extLst>
              <a:ext uri="{FF2B5EF4-FFF2-40B4-BE49-F238E27FC236}">
                <a16:creationId xmlns:a16="http://schemas.microsoft.com/office/drawing/2014/main" id="{0620AF5F-D76A-4779-A649-A503CABEC0A9}"/>
              </a:ext>
            </a:extLst>
          </p:cNvPr>
          <p:cNvSpPr>
            <a:spLocks noGrp="1"/>
          </p:cNvSpPr>
          <p:nvPr>
            <p:ph idx="1"/>
          </p:nvPr>
        </p:nvSpPr>
        <p:spPr>
          <a:xfrm>
            <a:off x="304800" y="914400"/>
            <a:ext cx="8001000" cy="2514600"/>
          </a:xfrm>
        </p:spPr>
        <p:txBody>
          <a:bodyPr>
            <a:normAutofit/>
          </a:bodyPr>
          <a:lstStyle/>
          <a:p>
            <a:pPr eaLnBrk="1" hangingPunct="1"/>
            <a:r>
              <a:rPr lang="en-US" altLang="en-US" dirty="0">
                <a:ea typeface="ＭＳ Ｐゴシック" panose="020B0600070205080204" pitchFamily="34" charset="-128"/>
              </a:rPr>
              <a:t>Ask parents about concerns.</a:t>
            </a:r>
          </a:p>
          <a:p>
            <a:pPr eaLnBrk="1" hangingPunct="1"/>
            <a:r>
              <a:rPr lang="en-US" altLang="en-US" dirty="0">
                <a:ea typeface="ＭＳ Ｐゴシック" panose="020B0600070205080204" pitchFamily="34" charset="-128"/>
              </a:rPr>
              <a:t>Assess risk and protective factors.</a:t>
            </a:r>
          </a:p>
          <a:p>
            <a:pPr eaLnBrk="1" hangingPunct="1"/>
            <a:r>
              <a:rPr lang="en-US" altLang="en-US" dirty="0">
                <a:ea typeface="ＭＳ Ｐゴシック" panose="020B0600070205080204" pitchFamily="34" charset="-128"/>
              </a:rPr>
              <a:t>Conduct informal developmental screening.</a:t>
            </a:r>
          </a:p>
          <a:p>
            <a:pPr eaLnBrk="1" hangingPunct="1"/>
            <a:r>
              <a:rPr lang="en-US" altLang="en-US" dirty="0">
                <a:ea typeface="ＭＳ Ｐゴシック" panose="020B0600070205080204" pitchFamily="34" charset="-128"/>
              </a:rPr>
              <a:t>Establish an ongoing process at all visits.</a:t>
            </a:r>
          </a:p>
        </p:txBody>
      </p:sp>
    </p:spTree>
    <p:extLst>
      <p:ext uri="{BB962C8B-B14F-4D97-AF65-F5344CB8AC3E}">
        <p14:creationId xmlns:p14="http://schemas.microsoft.com/office/powerpoint/2010/main" val="387279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4467A75-131C-4DD0-ABA5-62CD4B475A78}"/>
              </a:ext>
            </a:extLst>
          </p:cNvPr>
          <p:cNvSpPr>
            <a:spLocks noGrp="1"/>
          </p:cNvSpPr>
          <p:nvPr>
            <p:ph type="title"/>
          </p:nvPr>
        </p:nvSpPr>
        <p:spPr>
          <a:xfrm>
            <a:off x="247650" y="228600"/>
            <a:ext cx="7143750" cy="1371600"/>
          </a:xfrm>
        </p:spPr>
        <p:txBody>
          <a:bodyPr>
            <a:normAutofit/>
          </a:bodyPr>
          <a:lstStyle/>
          <a:p>
            <a:pPr eaLnBrk="1" hangingPunct="1"/>
            <a:r>
              <a:rPr lang="en-US" altLang="en-US" sz="3600" dirty="0">
                <a:latin typeface="Arial"/>
                <a:ea typeface="ＭＳ Ｐゴシック" panose="020B0600070205080204" pitchFamily="34" charset="-128"/>
              </a:rPr>
              <a:t>Developmental Screenings</a:t>
            </a: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16387" name="Content Placeholder 2">
            <a:extLst>
              <a:ext uri="{FF2B5EF4-FFF2-40B4-BE49-F238E27FC236}">
                <a16:creationId xmlns:a16="http://schemas.microsoft.com/office/drawing/2014/main" id="{8B0FD6B4-DA39-4C04-83B9-02D6708775B9}"/>
              </a:ext>
            </a:extLst>
          </p:cNvPr>
          <p:cNvSpPr>
            <a:spLocks noGrp="1"/>
          </p:cNvSpPr>
          <p:nvPr>
            <p:ph idx="1"/>
          </p:nvPr>
        </p:nvSpPr>
        <p:spPr>
          <a:xfrm>
            <a:off x="240631" y="1112837"/>
            <a:ext cx="8293769" cy="4525963"/>
          </a:xfrm>
        </p:spPr>
        <p:txBody>
          <a:bodyPr>
            <a:noAutofit/>
          </a:bodyPr>
          <a:lstStyle/>
          <a:p>
            <a:pPr marL="0" indent="0" eaLnBrk="1" hangingPunct="1">
              <a:buNone/>
            </a:pPr>
            <a:r>
              <a:rPr lang="en-US" altLang="en-US" dirty="0">
                <a:ea typeface="ＭＳ Ｐゴシック" panose="020B0600070205080204" pitchFamily="34" charset="-128"/>
              </a:rPr>
              <a:t>A brief standardized tool that:</a:t>
            </a:r>
          </a:p>
          <a:p>
            <a:pPr eaLnBrk="1" hangingPunct="1"/>
            <a:r>
              <a:rPr lang="en-US" altLang="en-US" dirty="0">
                <a:ea typeface="ＭＳ Ｐゴシック" panose="020B0600070205080204" pitchFamily="34" charset="-128"/>
              </a:rPr>
              <a:t>Can be completed by parent/caregiver</a:t>
            </a:r>
          </a:p>
          <a:p>
            <a:pPr eaLnBrk="1" hangingPunct="1"/>
            <a:r>
              <a:rPr lang="en-US" altLang="en-US" dirty="0">
                <a:ea typeface="ＭＳ Ｐゴシック" panose="020B0600070205080204" pitchFamily="34" charset="-128"/>
              </a:rPr>
              <a:t>Provides an opportunity for developmental conversations</a:t>
            </a:r>
          </a:p>
          <a:p>
            <a:pPr eaLnBrk="1" hangingPunct="1"/>
            <a:r>
              <a:rPr lang="en-US" altLang="en-US" dirty="0">
                <a:ea typeface="ＭＳ Ｐゴシック" panose="020B0600070205080204" pitchFamily="34" charset="-128"/>
              </a:rPr>
              <a:t>Allows staff members to collaborate with parents to monitor, describe, and discuss all domains of a child’s development</a:t>
            </a:r>
          </a:p>
          <a:p>
            <a:pPr marL="0" indent="0" eaLnBrk="1" hangingPunct="1">
              <a:buNone/>
            </a:pPr>
            <a:r>
              <a:rPr lang="en-US" altLang="en-US" dirty="0">
                <a:ea typeface="ＭＳ Ｐゴシック" panose="020B0600070205080204" pitchFamily="34" charset="-128"/>
              </a:rPr>
              <a:t>Screenings are recommended to occur at regular intervals</a:t>
            </a:r>
          </a:p>
        </p:txBody>
      </p:sp>
    </p:spTree>
    <p:extLst>
      <p:ext uri="{BB962C8B-B14F-4D97-AF65-F5344CB8AC3E}">
        <p14:creationId xmlns:p14="http://schemas.microsoft.com/office/powerpoint/2010/main" val="186238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8B11332-6C40-4778-941B-3399A47DA889}"/>
              </a:ext>
            </a:extLst>
          </p:cNvPr>
          <p:cNvSpPr>
            <a:spLocks noGrp="1" noChangeArrowheads="1"/>
          </p:cNvSpPr>
          <p:nvPr>
            <p:ph type="title"/>
          </p:nvPr>
        </p:nvSpPr>
        <p:spPr>
          <a:xfrm>
            <a:off x="276225" y="165100"/>
            <a:ext cx="3609975" cy="825500"/>
          </a:xfrm>
        </p:spPr>
        <p:txBody>
          <a:bodyPr vert="horz" lIns="92075" tIns="46038" rIns="92075" bIns="46038" rtlCol="0" anchor="t">
            <a:normAutofit/>
          </a:bodyPr>
          <a:lstStyle/>
          <a:p>
            <a:pPr eaLnBrk="1" hangingPunct="1"/>
            <a:r>
              <a:rPr lang="en-US" altLang="en-US" sz="3600" dirty="0">
                <a:ea typeface="ＭＳ Ｐゴシック" panose="020B0600070205080204" pitchFamily="34" charset="-128"/>
              </a:rPr>
              <a:t>Why Screen?</a:t>
            </a:r>
          </a:p>
        </p:txBody>
      </p:sp>
      <p:sp>
        <p:nvSpPr>
          <p:cNvPr id="17414" name="Text Box 8">
            <a:extLst>
              <a:ext uri="{FF2B5EF4-FFF2-40B4-BE49-F238E27FC236}">
                <a16:creationId xmlns:a16="http://schemas.microsoft.com/office/drawing/2014/main" id="{86959551-4745-4932-8F5D-90C6816B778C}"/>
              </a:ext>
            </a:extLst>
          </p:cNvPr>
          <p:cNvSpPr txBox="1">
            <a:spLocks noChangeArrowheads="1"/>
          </p:cNvSpPr>
          <p:nvPr/>
        </p:nvSpPr>
        <p:spPr bwMode="auto">
          <a:xfrm>
            <a:off x="3733800" y="5943600"/>
            <a:ext cx="530780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en-US" altLang="en-US" sz="1200" i="1" dirty="0">
                <a:latin typeface="Arial"/>
                <a:cs typeface="Arial"/>
              </a:rPr>
              <a:t>Adapted from Macias, M. (2006) D-PIP Training Workshop</a:t>
            </a:r>
          </a:p>
        </p:txBody>
      </p:sp>
      <p:sp>
        <p:nvSpPr>
          <p:cNvPr id="17456" name="TextBox 49">
            <a:extLst>
              <a:ext uri="{FF2B5EF4-FFF2-40B4-BE49-F238E27FC236}">
                <a16:creationId xmlns:a16="http://schemas.microsoft.com/office/drawing/2014/main" id="{CDD5C5F3-3B67-44B2-9F46-3828154D2859}"/>
              </a:ext>
            </a:extLst>
          </p:cNvPr>
          <p:cNvSpPr txBox="1">
            <a:spLocks noChangeArrowheads="1"/>
          </p:cNvSpPr>
          <p:nvPr/>
        </p:nvSpPr>
        <p:spPr bwMode="auto">
          <a:xfrm>
            <a:off x="68179" y="5867400"/>
            <a:ext cx="4199021" cy="33855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Arial"/>
              </a:rPr>
              <a:t>Copyright © 2011 Paul H. Brookes Publishing Co., Inc. All rights reserved. www.agesandstages.com</a:t>
            </a:r>
          </a:p>
        </p:txBody>
      </p:sp>
      <p:sp>
        <p:nvSpPr>
          <p:cNvPr id="87" name="Rectangle 5">
            <a:extLst>
              <a:ext uri="{FF2B5EF4-FFF2-40B4-BE49-F238E27FC236}">
                <a16:creationId xmlns:a16="http://schemas.microsoft.com/office/drawing/2014/main" id="{FECBA55F-D1AD-4D68-9343-1FA353F9A30A}"/>
              </a:ext>
            </a:extLst>
          </p:cNvPr>
          <p:cNvSpPr>
            <a:spLocks noChangeArrowheads="1"/>
          </p:cNvSpPr>
          <p:nvPr/>
        </p:nvSpPr>
        <p:spPr bwMode="auto">
          <a:xfrm>
            <a:off x="276413" y="1244598"/>
            <a:ext cx="984194" cy="708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a:cs typeface="Arial"/>
              </a:rPr>
              <a:t>Clearly</a:t>
            </a:r>
          </a:p>
          <a:p>
            <a:pPr>
              <a:spcBef>
                <a:spcPct val="0"/>
              </a:spcBef>
              <a:buFontTx/>
              <a:buNone/>
            </a:pPr>
            <a:r>
              <a:rPr lang="en-US" altLang="en-US" sz="2000" dirty="0">
                <a:latin typeface="Arial"/>
                <a:cs typeface="Arial"/>
              </a:rPr>
              <a:t>Typical</a:t>
            </a:r>
          </a:p>
        </p:txBody>
      </p:sp>
      <p:sp>
        <p:nvSpPr>
          <p:cNvPr id="88" name="Rectangle 6">
            <a:extLst>
              <a:ext uri="{FF2B5EF4-FFF2-40B4-BE49-F238E27FC236}">
                <a16:creationId xmlns:a16="http://schemas.microsoft.com/office/drawing/2014/main" id="{DC05861F-059D-4753-BF83-E7EE4FCA7E33}"/>
              </a:ext>
            </a:extLst>
          </p:cNvPr>
          <p:cNvSpPr>
            <a:spLocks noChangeArrowheads="1"/>
          </p:cNvSpPr>
          <p:nvPr/>
        </p:nvSpPr>
        <p:spPr bwMode="auto">
          <a:xfrm>
            <a:off x="3983321" y="748552"/>
            <a:ext cx="1982314"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a:cs typeface="Arial"/>
              </a:rPr>
              <a:t>Under-Detected</a:t>
            </a:r>
          </a:p>
        </p:txBody>
      </p:sp>
      <p:sp>
        <p:nvSpPr>
          <p:cNvPr id="89" name="Rectangle 41">
            <a:extLst>
              <a:ext uri="{FF2B5EF4-FFF2-40B4-BE49-F238E27FC236}">
                <a16:creationId xmlns:a16="http://schemas.microsoft.com/office/drawing/2014/main" id="{BD22267A-71A5-457B-BF2D-ABC714174F05}"/>
              </a:ext>
            </a:extLst>
          </p:cNvPr>
          <p:cNvSpPr>
            <a:spLocks noChangeArrowheads="1"/>
          </p:cNvSpPr>
          <p:nvPr/>
        </p:nvSpPr>
        <p:spPr bwMode="auto">
          <a:xfrm>
            <a:off x="7618814" y="1083623"/>
            <a:ext cx="1096830" cy="708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a:cs typeface="Arial"/>
              </a:rPr>
              <a:t>Clearly</a:t>
            </a:r>
          </a:p>
          <a:p>
            <a:pPr>
              <a:spcBef>
                <a:spcPct val="0"/>
              </a:spcBef>
              <a:buFontTx/>
              <a:buNone/>
            </a:pPr>
            <a:r>
              <a:rPr lang="en-US" altLang="en-US" sz="2000" dirty="0">
                <a:latin typeface="Arial"/>
                <a:cs typeface="Arial"/>
              </a:rPr>
              <a:t>Atypical</a:t>
            </a:r>
          </a:p>
        </p:txBody>
      </p:sp>
      <p:pic>
        <p:nvPicPr>
          <p:cNvPr id="90" name="Picture 89"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897" y="2024527"/>
            <a:ext cx="373945" cy="690282"/>
          </a:xfrm>
          <a:prstGeom prst="rect">
            <a:avLst/>
          </a:prstGeom>
        </p:spPr>
      </p:pic>
      <p:pic>
        <p:nvPicPr>
          <p:cNvPr id="91" name="Picture 90" descr="rust gir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675" y="2451846"/>
            <a:ext cx="373945" cy="690282"/>
          </a:xfrm>
          <a:prstGeom prst="rect">
            <a:avLst/>
          </a:prstGeom>
        </p:spPr>
      </p:pic>
      <p:pic>
        <p:nvPicPr>
          <p:cNvPr id="92" name="Picture 91"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23" y="1815350"/>
            <a:ext cx="373945" cy="690282"/>
          </a:xfrm>
          <a:prstGeom prst="rect">
            <a:avLst/>
          </a:prstGeom>
        </p:spPr>
      </p:pic>
      <p:pic>
        <p:nvPicPr>
          <p:cNvPr id="93" name="Picture 92" descr="rust gir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146" y="4566020"/>
            <a:ext cx="373945" cy="690282"/>
          </a:xfrm>
          <a:prstGeom prst="rect">
            <a:avLst/>
          </a:prstGeom>
        </p:spPr>
      </p:pic>
      <p:pic>
        <p:nvPicPr>
          <p:cNvPr id="94" name="Picture 93" descr="green gi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274" y="2353233"/>
            <a:ext cx="373945" cy="690282"/>
          </a:xfrm>
          <a:prstGeom prst="rect">
            <a:avLst/>
          </a:prstGeom>
        </p:spPr>
      </p:pic>
      <p:pic>
        <p:nvPicPr>
          <p:cNvPr id="95" name="Picture 94"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426" y="4616821"/>
            <a:ext cx="373945" cy="690282"/>
          </a:xfrm>
          <a:prstGeom prst="rect">
            <a:avLst/>
          </a:prstGeom>
        </p:spPr>
      </p:pic>
      <p:pic>
        <p:nvPicPr>
          <p:cNvPr id="96" name="Picture 95" descr="green gi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5745" y="2995704"/>
            <a:ext cx="373945" cy="690282"/>
          </a:xfrm>
          <a:prstGeom prst="rect">
            <a:avLst/>
          </a:prstGeom>
        </p:spPr>
      </p:pic>
      <p:pic>
        <p:nvPicPr>
          <p:cNvPr id="97" name="Picture 96"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77" y="3555998"/>
            <a:ext cx="373945" cy="690282"/>
          </a:xfrm>
          <a:prstGeom prst="rect">
            <a:avLst/>
          </a:prstGeom>
        </p:spPr>
      </p:pic>
      <p:pic>
        <p:nvPicPr>
          <p:cNvPr id="98" name="Picture 97" descr="green gi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3982" y="2943408"/>
            <a:ext cx="373945" cy="690282"/>
          </a:xfrm>
          <a:prstGeom prst="rect">
            <a:avLst/>
          </a:prstGeom>
        </p:spPr>
      </p:pic>
      <p:pic>
        <p:nvPicPr>
          <p:cNvPr id="99" name="Picture 98"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017" y="2652056"/>
            <a:ext cx="373945" cy="690282"/>
          </a:xfrm>
          <a:prstGeom prst="rect">
            <a:avLst/>
          </a:prstGeom>
        </p:spPr>
      </p:pic>
      <p:pic>
        <p:nvPicPr>
          <p:cNvPr id="100" name="Picture 99"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136" y="4213409"/>
            <a:ext cx="373945" cy="690282"/>
          </a:xfrm>
          <a:prstGeom prst="rect">
            <a:avLst/>
          </a:prstGeom>
        </p:spPr>
      </p:pic>
      <p:pic>
        <p:nvPicPr>
          <p:cNvPr id="101" name="Picture 100"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6699" y="3672540"/>
            <a:ext cx="373945" cy="690282"/>
          </a:xfrm>
          <a:prstGeom prst="rect">
            <a:avLst/>
          </a:prstGeom>
        </p:spPr>
      </p:pic>
      <p:pic>
        <p:nvPicPr>
          <p:cNvPr id="102" name="Picture 101"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1097" y="2880659"/>
            <a:ext cx="373945" cy="690282"/>
          </a:xfrm>
          <a:prstGeom prst="rect">
            <a:avLst/>
          </a:prstGeom>
        </p:spPr>
      </p:pic>
      <p:pic>
        <p:nvPicPr>
          <p:cNvPr id="103" name="Picture 102"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4" y="3993776"/>
            <a:ext cx="373945" cy="690282"/>
          </a:xfrm>
          <a:prstGeom prst="rect">
            <a:avLst/>
          </a:prstGeom>
        </p:spPr>
      </p:pic>
      <p:pic>
        <p:nvPicPr>
          <p:cNvPr id="104" name="Picture 103" descr="rust bo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4379" y="3642659"/>
            <a:ext cx="373945" cy="690282"/>
          </a:xfrm>
          <a:prstGeom prst="rect">
            <a:avLst/>
          </a:prstGeom>
        </p:spPr>
      </p:pic>
      <p:pic>
        <p:nvPicPr>
          <p:cNvPr id="105" name="Picture 104"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4686" y="1999128"/>
            <a:ext cx="373945" cy="690282"/>
          </a:xfrm>
          <a:prstGeom prst="rect">
            <a:avLst/>
          </a:prstGeom>
        </p:spPr>
      </p:pic>
      <p:pic>
        <p:nvPicPr>
          <p:cNvPr id="106" name="Picture 105"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3040" y="3769659"/>
            <a:ext cx="373945" cy="690282"/>
          </a:xfrm>
          <a:prstGeom prst="rect">
            <a:avLst/>
          </a:prstGeom>
        </p:spPr>
      </p:pic>
      <p:pic>
        <p:nvPicPr>
          <p:cNvPr id="107" name="Picture 106"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817" y="4434542"/>
            <a:ext cx="373945" cy="690282"/>
          </a:xfrm>
          <a:prstGeom prst="rect">
            <a:avLst/>
          </a:prstGeom>
        </p:spPr>
      </p:pic>
      <p:pic>
        <p:nvPicPr>
          <p:cNvPr id="108" name="Picture 107"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5" y="4785659"/>
            <a:ext cx="373945" cy="690282"/>
          </a:xfrm>
          <a:prstGeom prst="rect">
            <a:avLst/>
          </a:prstGeom>
        </p:spPr>
      </p:pic>
      <p:pic>
        <p:nvPicPr>
          <p:cNvPr id="109" name="Picture 108"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8228" y="3762188"/>
            <a:ext cx="373945" cy="690282"/>
          </a:xfrm>
          <a:prstGeom prst="rect">
            <a:avLst/>
          </a:prstGeom>
        </p:spPr>
      </p:pic>
      <p:pic>
        <p:nvPicPr>
          <p:cNvPr id="110" name="Picture 109"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3453" y="3919072"/>
            <a:ext cx="373945" cy="690282"/>
          </a:xfrm>
          <a:prstGeom prst="rect">
            <a:avLst/>
          </a:prstGeom>
        </p:spPr>
      </p:pic>
      <p:pic>
        <p:nvPicPr>
          <p:cNvPr id="111" name="Picture 110"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1510" y="1857186"/>
            <a:ext cx="373945" cy="690282"/>
          </a:xfrm>
          <a:prstGeom prst="rect">
            <a:avLst/>
          </a:prstGeom>
        </p:spPr>
      </p:pic>
      <p:pic>
        <p:nvPicPr>
          <p:cNvPr id="112" name="Picture 111"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5157" y="3665071"/>
            <a:ext cx="373945" cy="690282"/>
          </a:xfrm>
          <a:prstGeom prst="rect">
            <a:avLst/>
          </a:prstGeom>
        </p:spPr>
      </p:pic>
      <p:pic>
        <p:nvPicPr>
          <p:cNvPr id="113" name="Picture 112"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370" y="4945527"/>
            <a:ext cx="373945" cy="690282"/>
          </a:xfrm>
          <a:prstGeom prst="rect">
            <a:avLst/>
          </a:prstGeom>
        </p:spPr>
      </p:pic>
      <p:pic>
        <p:nvPicPr>
          <p:cNvPr id="114" name="Picture 113"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428" y="3100290"/>
            <a:ext cx="373945" cy="690282"/>
          </a:xfrm>
          <a:prstGeom prst="rect">
            <a:avLst/>
          </a:prstGeom>
        </p:spPr>
      </p:pic>
      <p:pic>
        <p:nvPicPr>
          <p:cNvPr id="115" name="Picture 114"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4392" y="3373716"/>
            <a:ext cx="373945" cy="690282"/>
          </a:xfrm>
          <a:prstGeom prst="rect">
            <a:avLst/>
          </a:prstGeom>
        </p:spPr>
      </p:pic>
      <p:pic>
        <p:nvPicPr>
          <p:cNvPr id="116" name="Picture 115"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4744" y="2365187"/>
            <a:ext cx="373945" cy="690282"/>
          </a:xfrm>
          <a:prstGeom prst="rect">
            <a:avLst/>
          </a:prstGeom>
        </p:spPr>
      </p:pic>
      <p:pic>
        <p:nvPicPr>
          <p:cNvPr id="117" name="Picture 116"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310" y="3316940"/>
            <a:ext cx="373945" cy="690282"/>
          </a:xfrm>
          <a:prstGeom prst="rect">
            <a:avLst/>
          </a:prstGeom>
        </p:spPr>
      </p:pic>
      <p:pic>
        <p:nvPicPr>
          <p:cNvPr id="118" name="Picture 117"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3216" y="2858249"/>
            <a:ext cx="373945" cy="690282"/>
          </a:xfrm>
          <a:prstGeom prst="rect">
            <a:avLst/>
          </a:prstGeom>
        </p:spPr>
      </p:pic>
      <p:pic>
        <p:nvPicPr>
          <p:cNvPr id="119" name="Picture 118"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075" y="2629644"/>
            <a:ext cx="373945" cy="690282"/>
          </a:xfrm>
          <a:prstGeom prst="rect">
            <a:avLst/>
          </a:prstGeom>
        </p:spPr>
      </p:pic>
      <p:pic>
        <p:nvPicPr>
          <p:cNvPr id="120" name="Picture 119"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4451" y="2297953"/>
            <a:ext cx="373945" cy="690282"/>
          </a:xfrm>
          <a:prstGeom prst="rect">
            <a:avLst/>
          </a:prstGeom>
        </p:spPr>
      </p:pic>
      <p:sp>
        <p:nvSpPr>
          <p:cNvPr id="123" name="Rectangle 7">
            <a:extLst>
              <a:ext uri="{FF2B5EF4-FFF2-40B4-BE49-F238E27FC236}">
                <a16:creationId xmlns:a16="http://schemas.microsoft.com/office/drawing/2014/main" id="{D91A74BB-0F3E-4DF3-B4B7-141ACE9D7339}"/>
              </a:ext>
            </a:extLst>
          </p:cNvPr>
          <p:cNvSpPr>
            <a:spLocks noChangeArrowheads="1"/>
          </p:cNvSpPr>
          <p:nvPr/>
        </p:nvSpPr>
        <p:spPr bwMode="auto">
          <a:xfrm>
            <a:off x="4606605" y="2886722"/>
            <a:ext cx="561953"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800" b="1" dirty="0">
                <a:latin typeface="Arial"/>
              </a:rPr>
              <a:t>?</a:t>
            </a:r>
          </a:p>
        </p:txBody>
      </p:sp>
      <p:pic>
        <p:nvPicPr>
          <p:cNvPr id="124" name="Picture 123"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016" y="3951940"/>
            <a:ext cx="373945" cy="690282"/>
          </a:xfrm>
          <a:prstGeom prst="rect">
            <a:avLst/>
          </a:prstGeom>
        </p:spPr>
      </p:pic>
      <p:pic>
        <p:nvPicPr>
          <p:cNvPr id="125" name="Picture 124"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6628" y="4217894"/>
            <a:ext cx="373945" cy="690282"/>
          </a:xfrm>
          <a:prstGeom prst="rect">
            <a:avLst/>
          </a:prstGeom>
        </p:spPr>
      </p:pic>
      <p:pic>
        <p:nvPicPr>
          <p:cNvPr id="126" name="Picture 125"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194" y="4840938"/>
            <a:ext cx="373945" cy="690282"/>
          </a:xfrm>
          <a:prstGeom prst="rect">
            <a:avLst/>
          </a:prstGeom>
        </p:spPr>
      </p:pic>
      <p:pic>
        <p:nvPicPr>
          <p:cNvPr id="127" name="Picture 126"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5924" y="4994837"/>
            <a:ext cx="373945" cy="690282"/>
          </a:xfrm>
          <a:prstGeom prst="rect">
            <a:avLst/>
          </a:prstGeom>
        </p:spPr>
      </p:pic>
      <p:pic>
        <p:nvPicPr>
          <p:cNvPr id="128" name="Picture 127"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2101" y="4232837"/>
            <a:ext cx="373945" cy="690282"/>
          </a:xfrm>
          <a:prstGeom prst="rect">
            <a:avLst/>
          </a:prstGeom>
        </p:spPr>
      </p:pic>
      <p:grpSp>
        <p:nvGrpSpPr>
          <p:cNvPr id="129" name="Group 128"/>
          <p:cNvGrpSpPr/>
          <p:nvPr/>
        </p:nvGrpSpPr>
        <p:grpSpPr>
          <a:xfrm rot="8100000">
            <a:off x="6703163" y="2206677"/>
            <a:ext cx="1712516" cy="474609"/>
            <a:chOff x="-619057" y="1371600"/>
            <a:chExt cx="4124257" cy="1143000"/>
          </a:xfrm>
          <a:solidFill>
            <a:srgbClr val="D05928"/>
          </a:solidFill>
        </p:grpSpPr>
        <p:sp>
          <p:nvSpPr>
            <p:cNvPr id="130" name="Diamond 129"/>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Diamond 130"/>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Diamond 131"/>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Diamond 132"/>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19057" y="1752601"/>
              <a:ext cx="332098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 name="Group 134"/>
          <p:cNvGrpSpPr/>
          <p:nvPr/>
        </p:nvGrpSpPr>
        <p:grpSpPr>
          <a:xfrm rot="2700000">
            <a:off x="861677" y="2147747"/>
            <a:ext cx="1244763" cy="474609"/>
            <a:chOff x="507435" y="1371600"/>
            <a:chExt cx="2997765" cy="1143000"/>
          </a:xfrm>
          <a:solidFill>
            <a:srgbClr val="78B0DF"/>
          </a:solidFill>
        </p:grpSpPr>
        <p:sp>
          <p:nvSpPr>
            <p:cNvPr id="136" name="Diamond 135"/>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Diamond 13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Diamond 13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Diamond 13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507435" y="1752599"/>
              <a:ext cx="2194490"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1" name="Group 140"/>
          <p:cNvGrpSpPr/>
          <p:nvPr/>
        </p:nvGrpSpPr>
        <p:grpSpPr>
          <a:xfrm rot="5400000">
            <a:off x="4416130" y="1463947"/>
            <a:ext cx="1122408" cy="474609"/>
            <a:chOff x="802102" y="1371600"/>
            <a:chExt cx="2703098" cy="1143000"/>
          </a:xfrm>
          <a:solidFill>
            <a:srgbClr val="0C8A7D"/>
          </a:solidFill>
        </p:grpSpPr>
        <p:sp>
          <p:nvSpPr>
            <p:cNvPr id="142" name="Diamond 141"/>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Diamond 142"/>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Diamond 143"/>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Diamond 144"/>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802102" y="1752601"/>
              <a:ext cx="1899819"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28587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9330E06-46AC-4FA1-B2E7-1C443B922711}"/>
              </a:ext>
            </a:extLst>
          </p:cNvPr>
          <p:cNvSpPr>
            <a:spLocks noGrp="1" noChangeArrowheads="1"/>
          </p:cNvSpPr>
          <p:nvPr>
            <p:ph type="title"/>
          </p:nvPr>
        </p:nvSpPr>
        <p:spPr>
          <a:xfrm>
            <a:off x="276225" y="241300"/>
            <a:ext cx="3305175" cy="825500"/>
          </a:xfrm>
        </p:spPr>
        <p:txBody>
          <a:bodyPr vert="horz" lIns="92075" tIns="46038" rIns="92075" bIns="46038" rtlCol="0" anchor="t">
            <a:normAutofit/>
          </a:bodyPr>
          <a:lstStyle/>
          <a:p>
            <a:pPr eaLnBrk="1" hangingPunct="1"/>
            <a:r>
              <a:rPr lang="en-US" altLang="en-US" sz="3600" dirty="0">
                <a:ea typeface="ＭＳ Ｐゴシック" panose="020B0600070205080204" pitchFamily="34" charset="-128"/>
              </a:rPr>
              <a:t>Why Screen?</a:t>
            </a:r>
          </a:p>
        </p:txBody>
      </p:sp>
      <p:sp>
        <p:nvSpPr>
          <p:cNvPr id="18437" name="Rectangle 5">
            <a:extLst>
              <a:ext uri="{FF2B5EF4-FFF2-40B4-BE49-F238E27FC236}">
                <a16:creationId xmlns:a16="http://schemas.microsoft.com/office/drawing/2014/main" id="{FECBA55F-D1AD-4D68-9343-1FA353F9A30A}"/>
              </a:ext>
            </a:extLst>
          </p:cNvPr>
          <p:cNvSpPr>
            <a:spLocks noChangeArrowheads="1"/>
          </p:cNvSpPr>
          <p:nvPr/>
        </p:nvSpPr>
        <p:spPr bwMode="auto">
          <a:xfrm>
            <a:off x="246530" y="1401482"/>
            <a:ext cx="984194" cy="708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a:cs typeface="Arial"/>
              </a:rPr>
              <a:t>Clearly</a:t>
            </a:r>
          </a:p>
          <a:p>
            <a:pPr>
              <a:spcBef>
                <a:spcPct val="0"/>
              </a:spcBef>
              <a:buFontTx/>
              <a:buNone/>
            </a:pPr>
            <a:r>
              <a:rPr lang="en-US" altLang="en-US" sz="2000" dirty="0">
                <a:latin typeface="Arial"/>
                <a:cs typeface="Arial"/>
              </a:rPr>
              <a:t>Typical</a:t>
            </a:r>
          </a:p>
        </p:txBody>
      </p:sp>
      <p:sp>
        <p:nvSpPr>
          <p:cNvPr id="18438" name="Rectangle 6">
            <a:extLst>
              <a:ext uri="{FF2B5EF4-FFF2-40B4-BE49-F238E27FC236}">
                <a16:creationId xmlns:a16="http://schemas.microsoft.com/office/drawing/2014/main" id="{DC05861F-059D-4753-BF83-E7EE4FCA7E33}"/>
              </a:ext>
            </a:extLst>
          </p:cNvPr>
          <p:cNvSpPr>
            <a:spLocks noChangeArrowheads="1"/>
          </p:cNvSpPr>
          <p:nvPr/>
        </p:nvSpPr>
        <p:spPr bwMode="auto">
          <a:xfrm>
            <a:off x="3953438" y="905436"/>
            <a:ext cx="1982314"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a:cs typeface="Arial"/>
              </a:rPr>
              <a:t>Under-Detected</a:t>
            </a:r>
          </a:p>
        </p:txBody>
      </p:sp>
      <p:sp>
        <p:nvSpPr>
          <p:cNvPr id="18440" name="Text Box 8">
            <a:extLst>
              <a:ext uri="{FF2B5EF4-FFF2-40B4-BE49-F238E27FC236}">
                <a16:creationId xmlns:a16="http://schemas.microsoft.com/office/drawing/2014/main" id="{7EA32781-BB9F-4C0F-9960-D770B3368232}"/>
              </a:ext>
            </a:extLst>
          </p:cNvPr>
          <p:cNvSpPr txBox="1">
            <a:spLocks noChangeArrowheads="1"/>
          </p:cNvSpPr>
          <p:nvPr/>
        </p:nvSpPr>
        <p:spPr bwMode="auto">
          <a:xfrm>
            <a:off x="3836194" y="5970497"/>
            <a:ext cx="5307806"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en-US" altLang="en-US" sz="1100" i="1" dirty="0">
                <a:latin typeface="Arial"/>
                <a:cs typeface="Arial"/>
              </a:rPr>
              <a:t>Adapted from Macias, M. (2006) D-PIP Training Workshop</a:t>
            </a:r>
          </a:p>
        </p:txBody>
      </p:sp>
      <p:sp>
        <p:nvSpPr>
          <p:cNvPr id="18472" name="Rectangle 41">
            <a:extLst>
              <a:ext uri="{FF2B5EF4-FFF2-40B4-BE49-F238E27FC236}">
                <a16:creationId xmlns:a16="http://schemas.microsoft.com/office/drawing/2014/main" id="{BD22267A-71A5-457B-BF2D-ABC714174F05}"/>
              </a:ext>
            </a:extLst>
          </p:cNvPr>
          <p:cNvSpPr>
            <a:spLocks noChangeArrowheads="1"/>
          </p:cNvSpPr>
          <p:nvPr/>
        </p:nvSpPr>
        <p:spPr bwMode="auto">
          <a:xfrm>
            <a:off x="7588931" y="1240507"/>
            <a:ext cx="1096830" cy="708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a:cs typeface="Arial"/>
              </a:rPr>
              <a:t>Clearly</a:t>
            </a:r>
          </a:p>
          <a:p>
            <a:pPr>
              <a:spcBef>
                <a:spcPct val="0"/>
              </a:spcBef>
              <a:buFontTx/>
              <a:buNone/>
            </a:pPr>
            <a:r>
              <a:rPr lang="en-US" altLang="en-US" sz="2000" dirty="0">
                <a:latin typeface="Arial"/>
                <a:cs typeface="Arial"/>
              </a:rPr>
              <a:t>Atypical</a:t>
            </a:r>
          </a:p>
        </p:txBody>
      </p:sp>
      <p:sp>
        <p:nvSpPr>
          <p:cNvPr id="18476" name="TextBox 43">
            <a:extLst>
              <a:ext uri="{FF2B5EF4-FFF2-40B4-BE49-F238E27FC236}">
                <a16:creationId xmlns:a16="http://schemas.microsoft.com/office/drawing/2014/main" id="{C81DC511-F85E-4743-8FF5-CA39C1146B33}"/>
              </a:ext>
            </a:extLst>
          </p:cNvPr>
          <p:cNvSpPr txBox="1">
            <a:spLocks noChangeArrowheads="1"/>
          </p:cNvSpPr>
          <p:nvPr/>
        </p:nvSpPr>
        <p:spPr bwMode="auto">
          <a:xfrm>
            <a:off x="80867" y="5818847"/>
            <a:ext cx="3219450" cy="33855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Arial"/>
              </a:rPr>
              <a:t>Copyright © 2011 Paul H. Brookes Publishing Co., Inc. All rights reserved. www.agesandstages.com</a:t>
            </a:r>
          </a:p>
        </p:txBody>
      </p:sp>
      <p:pic>
        <p:nvPicPr>
          <p:cNvPr id="45" name="Picture 44"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014" y="2181411"/>
            <a:ext cx="373945" cy="690282"/>
          </a:xfrm>
          <a:prstGeom prst="rect">
            <a:avLst/>
          </a:prstGeom>
        </p:spPr>
      </p:pic>
      <p:pic>
        <p:nvPicPr>
          <p:cNvPr id="46" name="Picture 45" descr="rust gir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792" y="2608730"/>
            <a:ext cx="373945" cy="690282"/>
          </a:xfrm>
          <a:prstGeom prst="rect">
            <a:avLst/>
          </a:prstGeom>
        </p:spPr>
      </p:pic>
      <p:pic>
        <p:nvPicPr>
          <p:cNvPr id="48" name="Picture 47"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840" y="1972234"/>
            <a:ext cx="373945" cy="690282"/>
          </a:xfrm>
          <a:prstGeom prst="rect">
            <a:avLst/>
          </a:prstGeom>
        </p:spPr>
      </p:pic>
      <p:pic>
        <p:nvPicPr>
          <p:cNvPr id="49" name="Picture 48" descr="rust gir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263" y="4722904"/>
            <a:ext cx="373945" cy="690282"/>
          </a:xfrm>
          <a:prstGeom prst="rect">
            <a:avLst/>
          </a:prstGeom>
        </p:spPr>
      </p:pic>
      <p:pic>
        <p:nvPicPr>
          <p:cNvPr id="50" name="Picture 49" descr="green gi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391" y="2510117"/>
            <a:ext cx="373945" cy="690282"/>
          </a:xfrm>
          <a:prstGeom prst="rect">
            <a:avLst/>
          </a:prstGeom>
        </p:spPr>
      </p:pic>
      <p:pic>
        <p:nvPicPr>
          <p:cNvPr id="51" name="Picture 50"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543" y="4773705"/>
            <a:ext cx="373945" cy="690282"/>
          </a:xfrm>
          <a:prstGeom prst="rect">
            <a:avLst/>
          </a:prstGeom>
        </p:spPr>
      </p:pic>
      <p:pic>
        <p:nvPicPr>
          <p:cNvPr id="53" name="Picture 52" descr="green gi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862" y="3152588"/>
            <a:ext cx="373945" cy="690282"/>
          </a:xfrm>
          <a:prstGeom prst="rect">
            <a:avLst/>
          </a:prstGeom>
        </p:spPr>
      </p:pic>
      <p:pic>
        <p:nvPicPr>
          <p:cNvPr id="54" name="Picture 53"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194" y="3712882"/>
            <a:ext cx="373945" cy="690282"/>
          </a:xfrm>
          <a:prstGeom prst="rect">
            <a:avLst/>
          </a:prstGeom>
        </p:spPr>
      </p:pic>
      <p:pic>
        <p:nvPicPr>
          <p:cNvPr id="56" name="Picture 55" descr="green gi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099" y="3100292"/>
            <a:ext cx="373945" cy="690282"/>
          </a:xfrm>
          <a:prstGeom prst="rect">
            <a:avLst/>
          </a:prstGeom>
        </p:spPr>
      </p:pic>
      <p:pic>
        <p:nvPicPr>
          <p:cNvPr id="57" name="Picture 56"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34" y="2808940"/>
            <a:ext cx="373945" cy="690282"/>
          </a:xfrm>
          <a:prstGeom prst="rect">
            <a:avLst/>
          </a:prstGeom>
        </p:spPr>
      </p:pic>
      <p:pic>
        <p:nvPicPr>
          <p:cNvPr id="60" name="Picture 59"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253" y="4370293"/>
            <a:ext cx="373945" cy="690282"/>
          </a:xfrm>
          <a:prstGeom prst="rect">
            <a:avLst/>
          </a:prstGeom>
        </p:spPr>
      </p:pic>
      <p:pic>
        <p:nvPicPr>
          <p:cNvPr id="63" name="Picture 62"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816" y="3829424"/>
            <a:ext cx="373945" cy="690282"/>
          </a:xfrm>
          <a:prstGeom prst="rect">
            <a:avLst/>
          </a:prstGeom>
        </p:spPr>
      </p:pic>
      <p:pic>
        <p:nvPicPr>
          <p:cNvPr id="65" name="Picture 64"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1214" y="3037543"/>
            <a:ext cx="373945" cy="690282"/>
          </a:xfrm>
          <a:prstGeom prst="rect">
            <a:avLst/>
          </a:prstGeom>
        </p:spPr>
      </p:pic>
      <p:pic>
        <p:nvPicPr>
          <p:cNvPr id="66" name="Picture 65"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521" y="4150660"/>
            <a:ext cx="373945" cy="690282"/>
          </a:xfrm>
          <a:prstGeom prst="rect">
            <a:avLst/>
          </a:prstGeom>
        </p:spPr>
      </p:pic>
      <p:pic>
        <p:nvPicPr>
          <p:cNvPr id="67" name="Picture 66" descr="rust bo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4496" y="3799543"/>
            <a:ext cx="373945" cy="690282"/>
          </a:xfrm>
          <a:prstGeom prst="rect">
            <a:avLst/>
          </a:prstGeom>
        </p:spPr>
      </p:pic>
      <p:pic>
        <p:nvPicPr>
          <p:cNvPr id="68" name="Picture 67"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3" y="2156012"/>
            <a:ext cx="373945" cy="690282"/>
          </a:xfrm>
          <a:prstGeom prst="rect">
            <a:avLst/>
          </a:prstGeom>
        </p:spPr>
      </p:pic>
      <p:pic>
        <p:nvPicPr>
          <p:cNvPr id="71" name="Picture 70"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157" y="3926543"/>
            <a:ext cx="373945" cy="690282"/>
          </a:xfrm>
          <a:prstGeom prst="rect">
            <a:avLst/>
          </a:prstGeom>
        </p:spPr>
      </p:pic>
      <p:pic>
        <p:nvPicPr>
          <p:cNvPr id="72" name="Picture 71"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934" y="4591426"/>
            <a:ext cx="373945" cy="690282"/>
          </a:xfrm>
          <a:prstGeom prst="rect">
            <a:avLst/>
          </a:prstGeom>
        </p:spPr>
      </p:pic>
      <p:pic>
        <p:nvPicPr>
          <p:cNvPr id="74" name="Picture 73"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4922" y="4942543"/>
            <a:ext cx="373945" cy="690282"/>
          </a:xfrm>
          <a:prstGeom prst="rect">
            <a:avLst/>
          </a:prstGeom>
        </p:spPr>
      </p:pic>
      <p:pic>
        <p:nvPicPr>
          <p:cNvPr id="75" name="Picture 74" descr="green bo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8345" y="3919072"/>
            <a:ext cx="373945" cy="690282"/>
          </a:xfrm>
          <a:prstGeom prst="rect">
            <a:avLst/>
          </a:prstGeom>
        </p:spPr>
      </p:pic>
      <p:pic>
        <p:nvPicPr>
          <p:cNvPr id="77" name="Picture 76"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570" y="4075956"/>
            <a:ext cx="373945" cy="690282"/>
          </a:xfrm>
          <a:prstGeom prst="rect">
            <a:avLst/>
          </a:prstGeom>
        </p:spPr>
      </p:pic>
      <p:pic>
        <p:nvPicPr>
          <p:cNvPr id="80" name="Picture 79"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1627" y="2014070"/>
            <a:ext cx="373945" cy="690282"/>
          </a:xfrm>
          <a:prstGeom prst="rect">
            <a:avLst/>
          </a:prstGeom>
        </p:spPr>
      </p:pic>
      <p:pic>
        <p:nvPicPr>
          <p:cNvPr id="81" name="Picture 80"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5274" y="3821955"/>
            <a:ext cx="373945" cy="690282"/>
          </a:xfrm>
          <a:prstGeom prst="rect">
            <a:avLst/>
          </a:prstGeom>
        </p:spPr>
      </p:pic>
      <p:pic>
        <p:nvPicPr>
          <p:cNvPr id="82" name="Picture 81"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487" y="5102411"/>
            <a:ext cx="373945" cy="690282"/>
          </a:xfrm>
          <a:prstGeom prst="rect">
            <a:avLst/>
          </a:prstGeom>
        </p:spPr>
      </p:pic>
      <p:pic>
        <p:nvPicPr>
          <p:cNvPr id="83" name="Picture 82"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545" y="3257174"/>
            <a:ext cx="373945" cy="690282"/>
          </a:xfrm>
          <a:prstGeom prst="rect">
            <a:avLst/>
          </a:prstGeom>
        </p:spPr>
      </p:pic>
      <p:pic>
        <p:nvPicPr>
          <p:cNvPr id="84" name="Picture 83"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4509" y="3530600"/>
            <a:ext cx="373945" cy="690282"/>
          </a:xfrm>
          <a:prstGeom prst="rect">
            <a:avLst/>
          </a:prstGeom>
        </p:spPr>
      </p:pic>
      <p:pic>
        <p:nvPicPr>
          <p:cNvPr id="85" name="Picture 84"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861" y="2522071"/>
            <a:ext cx="373945" cy="690282"/>
          </a:xfrm>
          <a:prstGeom prst="rect">
            <a:avLst/>
          </a:prstGeom>
        </p:spPr>
      </p:pic>
      <p:pic>
        <p:nvPicPr>
          <p:cNvPr id="86" name="Picture 85"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427" y="3473824"/>
            <a:ext cx="373945" cy="690282"/>
          </a:xfrm>
          <a:prstGeom prst="rect">
            <a:avLst/>
          </a:prstGeom>
        </p:spPr>
      </p:pic>
      <p:pic>
        <p:nvPicPr>
          <p:cNvPr id="87" name="Picture 86"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3333" y="3015133"/>
            <a:ext cx="373945" cy="690282"/>
          </a:xfrm>
          <a:prstGeom prst="rect">
            <a:avLst/>
          </a:prstGeom>
        </p:spPr>
      </p:pic>
      <p:pic>
        <p:nvPicPr>
          <p:cNvPr id="88" name="Picture 87"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192" y="2786528"/>
            <a:ext cx="373945" cy="690282"/>
          </a:xfrm>
          <a:prstGeom prst="rect">
            <a:avLst/>
          </a:prstGeom>
        </p:spPr>
      </p:pic>
      <p:pic>
        <p:nvPicPr>
          <p:cNvPr id="89" name="Picture 88"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4568" y="2454837"/>
            <a:ext cx="373945" cy="690282"/>
          </a:xfrm>
          <a:prstGeom prst="rect">
            <a:avLst/>
          </a:prstGeom>
        </p:spPr>
      </p:pic>
      <p:sp>
        <p:nvSpPr>
          <p:cNvPr id="3" name="Oval 2"/>
          <p:cNvSpPr/>
          <p:nvPr/>
        </p:nvSpPr>
        <p:spPr>
          <a:xfrm>
            <a:off x="4131231" y="2106701"/>
            <a:ext cx="3623235" cy="3623235"/>
          </a:xfrm>
          <a:prstGeom prst="ellipse">
            <a:avLst/>
          </a:prstGeom>
          <a:noFill/>
          <a:ln w="38100" cmpd="sng">
            <a:solidFill>
              <a:srgbClr val="E4A3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509061" y="1852702"/>
            <a:ext cx="4071473" cy="4071473"/>
          </a:xfrm>
          <a:prstGeom prst="ellipse">
            <a:avLst/>
          </a:prstGeom>
          <a:noFill/>
          <a:ln w="38100" cmpd="sng">
            <a:solidFill>
              <a:srgbClr val="E4A3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9" name="Rectangle 7">
            <a:extLst>
              <a:ext uri="{FF2B5EF4-FFF2-40B4-BE49-F238E27FC236}">
                <a16:creationId xmlns:a16="http://schemas.microsoft.com/office/drawing/2014/main" id="{D91A74BB-0F3E-4DF3-B4B7-141ACE9D7339}"/>
              </a:ext>
            </a:extLst>
          </p:cNvPr>
          <p:cNvSpPr>
            <a:spLocks noChangeArrowheads="1"/>
          </p:cNvSpPr>
          <p:nvPr/>
        </p:nvSpPr>
        <p:spPr bwMode="auto">
          <a:xfrm>
            <a:off x="4576722" y="3043606"/>
            <a:ext cx="561953"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800" b="1" dirty="0">
                <a:latin typeface="Arial"/>
              </a:rPr>
              <a:t>?</a:t>
            </a:r>
          </a:p>
        </p:txBody>
      </p:sp>
      <p:pic>
        <p:nvPicPr>
          <p:cNvPr id="158" name="Picture 157"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133" y="4108824"/>
            <a:ext cx="373945" cy="690282"/>
          </a:xfrm>
          <a:prstGeom prst="rect">
            <a:avLst/>
          </a:prstGeom>
        </p:spPr>
      </p:pic>
      <p:pic>
        <p:nvPicPr>
          <p:cNvPr id="159" name="Picture 158"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6745" y="4374778"/>
            <a:ext cx="373945" cy="690282"/>
          </a:xfrm>
          <a:prstGeom prst="rect">
            <a:avLst/>
          </a:prstGeom>
        </p:spPr>
      </p:pic>
      <p:pic>
        <p:nvPicPr>
          <p:cNvPr id="160" name="Picture 159" descr="blue 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311" y="4997822"/>
            <a:ext cx="373945" cy="690282"/>
          </a:xfrm>
          <a:prstGeom prst="rect">
            <a:avLst/>
          </a:prstGeom>
        </p:spPr>
      </p:pic>
      <p:pic>
        <p:nvPicPr>
          <p:cNvPr id="161" name="Picture 160"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6041" y="5151721"/>
            <a:ext cx="373945" cy="690282"/>
          </a:xfrm>
          <a:prstGeom prst="rect">
            <a:avLst/>
          </a:prstGeom>
        </p:spPr>
      </p:pic>
      <p:pic>
        <p:nvPicPr>
          <p:cNvPr id="162" name="Picture 161" descr="blue bo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2218" y="4389721"/>
            <a:ext cx="373945" cy="690282"/>
          </a:xfrm>
          <a:prstGeom prst="rect">
            <a:avLst/>
          </a:prstGeom>
        </p:spPr>
      </p:pic>
      <p:grpSp>
        <p:nvGrpSpPr>
          <p:cNvPr id="164" name="Group 163"/>
          <p:cNvGrpSpPr/>
          <p:nvPr/>
        </p:nvGrpSpPr>
        <p:grpSpPr>
          <a:xfrm rot="8100000">
            <a:off x="7265137" y="2152565"/>
            <a:ext cx="935853" cy="474609"/>
            <a:chOff x="1251383" y="1371600"/>
            <a:chExt cx="2253817" cy="1143000"/>
          </a:xfrm>
          <a:solidFill>
            <a:srgbClr val="D05928"/>
          </a:solidFill>
        </p:grpSpPr>
        <p:sp>
          <p:nvSpPr>
            <p:cNvPr id="171" name="Diamond 170"/>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iamond 171"/>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iamond 172"/>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iamond 173"/>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251383" y="1752600"/>
              <a:ext cx="1450538"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2700000">
            <a:off x="915267" y="2244767"/>
            <a:ext cx="946276" cy="474609"/>
            <a:chOff x="1226282" y="1371600"/>
            <a:chExt cx="2278918" cy="1143000"/>
          </a:xfrm>
          <a:solidFill>
            <a:srgbClr val="78B0DF"/>
          </a:solidFill>
        </p:grpSpPr>
        <p:sp>
          <p:nvSpPr>
            <p:cNvPr id="166" name="Diamond 165"/>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iamond 16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iamond 16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iamond 16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1226282" y="1752599"/>
              <a:ext cx="1475643"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7" name="Group 176"/>
          <p:cNvGrpSpPr/>
          <p:nvPr/>
        </p:nvGrpSpPr>
        <p:grpSpPr>
          <a:xfrm rot="5400000">
            <a:off x="4469065" y="1561881"/>
            <a:ext cx="956771" cy="474609"/>
            <a:chOff x="1201005" y="1371600"/>
            <a:chExt cx="2304195" cy="1143000"/>
          </a:xfrm>
          <a:solidFill>
            <a:srgbClr val="0C8A7D"/>
          </a:solidFill>
        </p:grpSpPr>
        <p:sp>
          <p:nvSpPr>
            <p:cNvPr id="184" name="Diamond 183"/>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Diamond 184"/>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Diamond 185"/>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Diamond 186"/>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1201005" y="1752600"/>
              <a:ext cx="150091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97954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20DAA27-5054-4359-A028-638C34254CC7}"/>
              </a:ext>
            </a:extLst>
          </p:cNvPr>
          <p:cNvSpPr>
            <a:spLocks noGrp="1"/>
          </p:cNvSpPr>
          <p:nvPr>
            <p:ph type="title"/>
          </p:nvPr>
        </p:nvSpPr>
        <p:spPr>
          <a:xfrm>
            <a:off x="266700" y="202056"/>
            <a:ext cx="7886700" cy="1325563"/>
          </a:xfrm>
        </p:spPr>
        <p:txBody>
          <a:bodyPr>
            <a:normAutofit/>
          </a:bodyPr>
          <a:lstStyle/>
          <a:p>
            <a:pPr eaLnBrk="1" hangingPunct="1"/>
            <a:r>
              <a:rPr lang="en-US" altLang="en-US" dirty="0">
                <a:ea typeface="ＭＳ Ｐゴシック" panose="020B0600070205080204" pitchFamily="34" charset="-128"/>
              </a:rPr>
              <a:t>[Insert name of your agency]</a:t>
            </a:r>
            <a:br>
              <a:rPr lang="en-US" altLang="en-US" dirty="0">
                <a:ea typeface="ＭＳ Ｐゴシック" panose="020B0600070205080204" pitchFamily="34" charset="-128"/>
              </a:rPr>
            </a:br>
            <a:r>
              <a:rPr lang="en-US" altLang="en-US" sz="3600" dirty="0">
                <a:latin typeface="Arial"/>
                <a:ea typeface="ＭＳ Ｐゴシック" panose="020B0600070205080204" pitchFamily="34" charset="-128"/>
              </a:rPr>
              <a:t>Standardized Screening Measures</a:t>
            </a:r>
            <a:endParaRPr lang="en-US" altLang="en-US" dirty="0">
              <a:latin typeface="Arial"/>
              <a:ea typeface="ＭＳ Ｐゴシック" panose="020B0600070205080204" pitchFamily="34" charset="-128"/>
            </a:endParaRPr>
          </a:p>
        </p:txBody>
      </p:sp>
      <p:sp>
        <p:nvSpPr>
          <p:cNvPr id="19459" name="Content Placeholder 2">
            <a:extLst>
              <a:ext uri="{FF2B5EF4-FFF2-40B4-BE49-F238E27FC236}">
                <a16:creationId xmlns:a16="http://schemas.microsoft.com/office/drawing/2014/main" id="{BEE13A3C-1FA9-43FF-BC5B-6F15963A320E}"/>
              </a:ext>
            </a:extLst>
          </p:cNvPr>
          <p:cNvSpPr>
            <a:spLocks noGrp="1"/>
          </p:cNvSpPr>
          <p:nvPr>
            <p:ph idx="1"/>
          </p:nvPr>
        </p:nvSpPr>
        <p:spPr>
          <a:xfrm>
            <a:off x="260792" y="1668462"/>
            <a:ext cx="8502207" cy="4351338"/>
          </a:xfrm>
        </p:spPr>
        <p:txBody>
          <a:bodyPr vert="horz" lIns="91440" tIns="45720" rIns="91440" bIns="45720" rtlCol="0" anchor="t">
            <a:normAutofit/>
          </a:bodyPr>
          <a:lstStyle/>
          <a:p>
            <a:pPr eaLnBrk="1" hangingPunct="1"/>
            <a:r>
              <a:rPr lang="en-US" altLang="en-US" sz="2400" dirty="0">
                <a:ea typeface="ＭＳ Ｐゴシック"/>
              </a:rPr>
              <a:t>Ages &amp; Stages Questionnaires, Third Edition (ASQ-3)</a:t>
            </a: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a:p>
            <a:pPr eaLnBrk="1" hangingPunct="1"/>
            <a:r>
              <a:rPr lang="en-US" altLang="en-US" sz="2400" dirty="0">
                <a:ea typeface="ＭＳ Ｐゴシック" panose="020B0600070205080204" pitchFamily="34" charset="-128"/>
              </a:rPr>
              <a:t>Ages and Stages Questionnaire: Social-Emotional, Second Edition (ASQ:SE-2)</a:t>
            </a:r>
          </a:p>
          <a:p>
            <a:pPr marL="0" indent="0" eaLnBrk="1" hangingPunct="1">
              <a:buNone/>
            </a:pPr>
            <a:endParaRPr lang="en-US" altLang="en-US" sz="2400" dirty="0">
              <a:ea typeface="ＭＳ Ｐゴシック" panose="020B0600070205080204" pitchFamily="34" charset="-128"/>
            </a:endParaRPr>
          </a:p>
          <a:p>
            <a:pPr eaLnBrk="1" hangingPunct="1"/>
            <a:r>
              <a:rPr lang="en-US" altLang="en-US" sz="2400" dirty="0">
                <a:ea typeface="ＭＳ Ｐゴシック" panose="020B0600070205080204" pitchFamily="34" charset="-128"/>
              </a:rPr>
              <a:t>Modified Checklist for Autism in Toddlers (M-CHAT-R)</a:t>
            </a:r>
          </a:p>
          <a:p>
            <a:pPr eaLnBrk="1" hangingPunct="1">
              <a:buFontTx/>
              <a:buNone/>
            </a:pPr>
            <a:endParaRPr lang="en-US" altLang="en-US" sz="2000" dirty="0">
              <a:ea typeface="ＭＳ Ｐゴシック" panose="020B0600070205080204" pitchFamily="34" charset="-128"/>
            </a:endParaRPr>
          </a:p>
          <a:p>
            <a:pPr eaLnBrk="1" hangingPunct="1"/>
            <a:endParaRPr lang="en-US" altLang="en-US" sz="2000" b="1" dirty="0">
              <a:ea typeface="ＭＳ Ｐゴシック" panose="020B0600070205080204" pitchFamily="34" charset="-128"/>
            </a:endParaRPr>
          </a:p>
        </p:txBody>
      </p:sp>
    </p:spTree>
    <p:extLst>
      <p:ext uri="{BB962C8B-B14F-4D97-AF65-F5344CB8AC3E}">
        <p14:creationId xmlns:p14="http://schemas.microsoft.com/office/powerpoint/2010/main" val="107261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66D7-FAB1-4D15-A8FF-A065BB974F68}"/>
              </a:ext>
            </a:extLst>
          </p:cNvPr>
          <p:cNvSpPr>
            <a:spLocks noGrp="1"/>
          </p:cNvSpPr>
          <p:nvPr>
            <p:ph type="title"/>
          </p:nvPr>
        </p:nvSpPr>
        <p:spPr>
          <a:xfrm>
            <a:off x="266700" y="122237"/>
            <a:ext cx="5295900" cy="715963"/>
          </a:xfrm>
        </p:spPr>
        <p:txBody>
          <a:bodyPr>
            <a:normAutofit/>
          </a:bodyPr>
          <a:lstStyle/>
          <a:p>
            <a:r>
              <a:rPr lang="en-US" sz="3600" dirty="0">
                <a:latin typeface="Arial"/>
              </a:rPr>
              <a:t>It Takes a Whole Team!</a:t>
            </a:r>
          </a:p>
        </p:txBody>
      </p:sp>
      <p:pic>
        <p:nvPicPr>
          <p:cNvPr id="6" name="Picture 5" descr="4730724657_171b0ec2da_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8" y="1143000"/>
            <a:ext cx="6971322" cy="4639605"/>
          </a:xfrm>
          <a:prstGeom prst="rect">
            <a:avLst/>
          </a:prstGeom>
        </p:spPr>
      </p:pic>
    </p:spTree>
    <p:extLst>
      <p:ext uri="{BB962C8B-B14F-4D97-AF65-F5344CB8AC3E}">
        <p14:creationId xmlns:p14="http://schemas.microsoft.com/office/powerpoint/2010/main" val="129644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304800" y="228600"/>
            <a:ext cx="7924800" cy="1371600"/>
          </a:xfrm>
        </p:spPr>
        <p:txBody>
          <a:bodyPr lIns="0" tIns="0" rIns="0" bIns="0">
            <a:noAutofit/>
          </a:bodyPr>
          <a:lstStyle/>
          <a:p>
            <a:pPr>
              <a:lnSpc>
                <a:spcPct val="100000"/>
              </a:lnSpc>
            </a:pPr>
            <a:r>
              <a:rPr lang="en-US" altLang="en-US" sz="3600" b="1" dirty="0">
                <a:latin typeface="Arial"/>
                <a:ea typeface="ＭＳ Ｐゴシック" pitchFamily="34" charset="-128"/>
                <a:cs typeface="Arial"/>
              </a:rPr>
              <a:t>Workflow: </a:t>
            </a:r>
            <a:br>
              <a:rPr lang="en-US" altLang="en-US" sz="3600" b="1" dirty="0">
                <a:latin typeface="Arial"/>
                <a:ea typeface="ＭＳ Ｐゴシック" pitchFamily="34" charset="-128"/>
                <a:cs typeface="Arial"/>
              </a:rPr>
            </a:br>
            <a:r>
              <a:rPr lang="en-US" altLang="en-US" sz="3600" b="1" dirty="0">
                <a:latin typeface="Arial"/>
                <a:ea typeface="ＭＳ Ｐゴシック" pitchFamily="34" charset="-128"/>
                <a:cs typeface="Arial"/>
              </a:rPr>
              <a:t>Roles of Care Team Members</a:t>
            </a:r>
          </a:p>
        </p:txBody>
      </p:sp>
      <p:sp>
        <p:nvSpPr>
          <p:cNvPr id="11" name="Date Placeholder 3">
            <a:extLst>
              <a:ext uri="{FF2B5EF4-FFF2-40B4-BE49-F238E27FC236}">
                <a16:creationId xmlns:a16="http://schemas.microsoft.com/office/drawing/2014/main" id="{E514BA9B-05DD-4BE6-99CE-80DBF5AA4E99}"/>
              </a:ext>
            </a:extLst>
          </p:cNvPr>
          <p:cNvSpPr txBox="1">
            <a:spLocks/>
          </p:cNvSpPr>
          <p:nvPr/>
        </p:nvSpPr>
        <p:spPr>
          <a:xfrm>
            <a:off x="6286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C6EA1F-2C60-4077-8694-A80F38CE21B6}" type="datetimeFigureOut">
              <a:rPr lang="en-US" smtClean="0"/>
              <a:pPr/>
              <a:t>2/12/2021</a:t>
            </a:fld>
            <a:endParaRPr lang="en-US" dirty="0"/>
          </a:p>
        </p:txBody>
      </p:sp>
      <p:sp>
        <p:nvSpPr>
          <p:cNvPr id="14" name="Rectangle 13"/>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8" name="Group 17"/>
          <p:cNvGrpSpPr/>
          <p:nvPr/>
        </p:nvGrpSpPr>
        <p:grpSpPr>
          <a:xfrm rot="10800000">
            <a:off x="8551791" y="76201"/>
            <a:ext cx="516009" cy="514407"/>
            <a:chOff x="76200" y="6199660"/>
            <a:chExt cx="516009" cy="514407"/>
          </a:xfrm>
        </p:grpSpPr>
        <p:sp>
          <p:nvSpPr>
            <p:cNvPr id="21" name="Rectangle 2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Rectangle 22"/>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5" name="Group 24"/>
          <p:cNvGrpSpPr/>
          <p:nvPr/>
        </p:nvGrpSpPr>
        <p:grpSpPr>
          <a:xfrm>
            <a:off x="76201" y="6468533"/>
            <a:ext cx="314243" cy="313267"/>
            <a:chOff x="76200" y="6199660"/>
            <a:chExt cx="516009" cy="514407"/>
          </a:xfrm>
        </p:grpSpPr>
        <p:sp>
          <p:nvSpPr>
            <p:cNvPr id="26" name="Rectangle 25"/>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7" name="Rectangle 26"/>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0" name="Group 29"/>
          <p:cNvGrpSpPr/>
          <p:nvPr/>
        </p:nvGrpSpPr>
        <p:grpSpPr>
          <a:xfrm>
            <a:off x="5334000" y="6324600"/>
            <a:ext cx="3733800" cy="535541"/>
            <a:chOff x="4399807" y="5378796"/>
            <a:chExt cx="4591793" cy="658603"/>
          </a:xfrm>
        </p:grpSpPr>
        <p:pic>
          <p:nvPicPr>
            <p:cNvPr id="31" name="Picture 30" descr="F5LA_Logo_color-2014.png"/>
            <p:cNvPicPr>
              <a:picLocks noChangeAspect="1"/>
            </p:cNvPicPr>
            <p:nvPr userDrawn="1"/>
          </p:nvPicPr>
          <p:blipFill rotWithShape="1">
            <a:blip r:embed="rId3">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32" name="Picture 31" descr="CHLA Butterfly Logo®_No 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33" name="Picture 32" descr="Allies For Every Child 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34" name="Picture 33" descr="FoothillFamily_Logo_Vert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
        <p:nvSpPr>
          <p:cNvPr id="37" name="Rectangle 36"/>
          <p:cNvSpPr/>
          <p:nvPr/>
        </p:nvSpPr>
        <p:spPr>
          <a:xfrm>
            <a:off x="381000" y="5029341"/>
            <a:ext cx="4953000" cy="914400"/>
          </a:xfrm>
          <a:prstGeom prst="rect">
            <a:avLst/>
          </a:prstGeom>
          <a:solidFill>
            <a:srgbClr val="CCDCBC"/>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200" dirty="0">
                <a:solidFill>
                  <a:schemeClr val="tx1"/>
                </a:solidFill>
                <a:latin typeface="Arial"/>
                <a:ea typeface="+mn-lt"/>
                <a:cs typeface="+mn-lt"/>
              </a:rPr>
              <a:t>Parent completes screening measures at home before appointment </a:t>
            </a:r>
          </a:p>
        </p:txBody>
      </p:sp>
      <p:sp>
        <p:nvSpPr>
          <p:cNvPr id="38" name="Rectangle 37"/>
          <p:cNvSpPr/>
          <p:nvPr/>
        </p:nvSpPr>
        <p:spPr>
          <a:xfrm>
            <a:off x="5715000" y="2117342"/>
            <a:ext cx="3200400" cy="918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200" dirty="0">
                <a:solidFill>
                  <a:schemeClr val="tx1"/>
                </a:solidFill>
                <a:latin typeface="Arial"/>
                <a:ea typeface="+mn-lt"/>
                <a:cs typeface="+mn-lt"/>
              </a:rPr>
              <a:t>Educational staff collects completed screening measures, and gives parent </a:t>
            </a:r>
            <a:r>
              <a:rPr lang="en-US" sz="1200" i="1" dirty="0">
                <a:solidFill>
                  <a:schemeClr val="tx1"/>
                </a:solidFill>
                <a:latin typeface="Arial"/>
                <a:ea typeface="+mn-lt"/>
                <a:cs typeface="+mn-lt"/>
              </a:rPr>
              <a:t>Milestones Moments</a:t>
            </a:r>
            <a:r>
              <a:rPr lang="en-US" sz="1200" dirty="0">
                <a:solidFill>
                  <a:schemeClr val="tx1"/>
                </a:solidFill>
                <a:latin typeface="Arial"/>
                <a:ea typeface="+mn-lt"/>
                <a:cs typeface="+mn-lt"/>
              </a:rPr>
              <a:t> booklet</a:t>
            </a:r>
            <a:endParaRPr lang="en-US" dirty="0">
              <a:solidFill>
                <a:schemeClr val="tx1"/>
              </a:solidFill>
              <a:latin typeface="Arial"/>
              <a:cs typeface="Calibri"/>
            </a:endParaRPr>
          </a:p>
        </p:txBody>
      </p:sp>
      <p:sp>
        <p:nvSpPr>
          <p:cNvPr id="39" name="Rectangle 38"/>
          <p:cNvSpPr/>
          <p:nvPr/>
        </p:nvSpPr>
        <p:spPr>
          <a:xfrm>
            <a:off x="5715000" y="3581824"/>
            <a:ext cx="32004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200" dirty="0">
                <a:solidFill>
                  <a:schemeClr val="tx1"/>
                </a:solidFill>
                <a:latin typeface="Arial"/>
                <a:ea typeface="+mn-lt"/>
                <a:cs typeface="+mn-lt"/>
              </a:rPr>
              <a:t>Educational staff scores screening measures and gives them to case manager for review</a:t>
            </a:r>
            <a:endParaRPr lang="en-US" sz="1200">
              <a:solidFill>
                <a:schemeClr val="tx1"/>
              </a:solidFill>
              <a:latin typeface="Arial"/>
              <a:ea typeface="+mn-lt"/>
              <a:cs typeface="+mn-lt"/>
            </a:endParaRPr>
          </a:p>
        </p:txBody>
      </p:sp>
      <p:sp>
        <p:nvSpPr>
          <p:cNvPr id="40" name="Rectangle 39"/>
          <p:cNvSpPr/>
          <p:nvPr/>
        </p:nvSpPr>
        <p:spPr>
          <a:xfrm>
            <a:off x="5715000" y="5029341"/>
            <a:ext cx="32004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200" dirty="0">
                <a:solidFill>
                  <a:schemeClr val="tx1"/>
                </a:solidFill>
                <a:latin typeface="Arial"/>
                <a:ea typeface="+mn-lt"/>
                <a:cs typeface="+mn-lt"/>
              </a:rPr>
              <a:t>Case manager determines if referral is needed [note that referral may also occur before completion of screening measure if a prior concern(s) is specified] </a:t>
            </a:r>
            <a:endParaRPr lang="en-US" sz="1200">
              <a:solidFill>
                <a:schemeClr val="tx1"/>
              </a:solidFill>
              <a:latin typeface="Arial"/>
              <a:cs typeface="Calibri"/>
            </a:endParaRPr>
          </a:p>
        </p:txBody>
      </p:sp>
      <p:cxnSp>
        <p:nvCxnSpPr>
          <p:cNvPr id="6" name="Straight Connector 5"/>
          <p:cNvCxnSpPr/>
          <p:nvPr/>
        </p:nvCxnSpPr>
        <p:spPr>
          <a:xfrm>
            <a:off x="5562629" y="3302612"/>
            <a:ext cx="3124200" cy="4241"/>
          </a:xfrm>
          <a:prstGeom prst="line">
            <a:avLst/>
          </a:prstGeom>
          <a:ln w="38100" cmpd="sng">
            <a:solidFill>
              <a:srgbClr val="D05928"/>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562600" y="4766953"/>
            <a:ext cx="3124200" cy="0"/>
          </a:xfrm>
          <a:prstGeom prst="line">
            <a:avLst/>
          </a:prstGeom>
          <a:ln w="38100" cmpd="sng">
            <a:solidFill>
              <a:srgbClr val="D05928"/>
            </a:solidFill>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rot="5400000">
            <a:off x="2347598" y="2779432"/>
            <a:ext cx="956771" cy="478850"/>
            <a:chOff x="1201005" y="1371600"/>
            <a:chExt cx="2304195" cy="1143000"/>
          </a:xfrm>
          <a:solidFill>
            <a:srgbClr val="E4A37F"/>
          </a:solidFill>
        </p:grpSpPr>
        <p:sp>
          <p:nvSpPr>
            <p:cNvPr id="43" name="Diamond 42"/>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Diamond 43"/>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iamond 44"/>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Diamond 45"/>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201005" y="1752600"/>
              <a:ext cx="150091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rot="5400000">
            <a:off x="2349719" y="4246034"/>
            <a:ext cx="956771" cy="474609"/>
            <a:chOff x="1201005" y="1371600"/>
            <a:chExt cx="2304195" cy="1143000"/>
          </a:xfrm>
          <a:solidFill>
            <a:srgbClr val="78B0DF"/>
          </a:solidFill>
        </p:grpSpPr>
        <p:sp>
          <p:nvSpPr>
            <p:cNvPr id="49" name="Diamond 48"/>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Diamond 49"/>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iamond 50"/>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iamond 51"/>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201005" y="1752600"/>
              <a:ext cx="150091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381000" y="2117342"/>
            <a:ext cx="4953000" cy="918641"/>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200" dirty="0">
                <a:solidFill>
                  <a:schemeClr val="tx1"/>
                </a:solidFill>
                <a:latin typeface="Arial"/>
                <a:ea typeface="+mn-lt"/>
                <a:cs typeface="+mn-lt"/>
              </a:rPr>
              <a:t>Educational staff provides all new intake clients with a parent handbook, which describes screening procedures </a:t>
            </a:r>
            <a:endParaRPr lang="en-US" dirty="0">
              <a:solidFill>
                <a:schemeClr val="tx1"/>
              </a:solidFill>
              <a:latin typeface="Arial"/>
              <a:ea typeface="Arial"/>
              <a:cs typeface="Calibri"/>
            </a:endParaRPr>
          </a:p>
        </p:txBody>
      </p:sp>
      <p:sp>
        <p:nvSpPr>
          <p:cNvPr id="35" name="Rectangle 34"/>
          <p:cNvSpPr/>
          <p:nvPr/>
        </p:nvSpPr>
        <p:spPr>
          <a:xfrm>
            <a:off x="381000" y="3581824"/>
            <a:ext cx="4953000" cy="9144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200" dirty="0">
                <a:solidFill>
                  <a:schemeClr val="tx1"/>
                </a:solidFill>
                <a:latin typeface="Arial"/>
                <a:ea typeface="+mn-lt"/>
                <a:cs typeface="+mn-lt"/>
              </a:rPr>
              <a:t>Educational staff selects the appropriate screening measures for the child’s age and language of parent, and provides them to parent to complete</a:t>
            </a:r>
            <a:endParaRPr lang="en-US" sz="1200">
              <a:solidFill>
                <a:schemeClr val="tx1"/>
              </a:solidFill>
              <a:latin typeface="Arial"/>
              <a:cs typeface="Calibri"/>
            </a:endParaRPr>
          </a:p>
        </p:txBody>
      </p:sp>
      <p:sp>
        <p:nvSpPr>
          <p:cNvPr id="2" name="Title 1">
            <a:extLst>
              <a:ext uri="{FF2B5EF4-FFF2-40B4-BE49-F238E27FC236}">
                <a16:creationId xmlns:a16="http://schemas.microsoft.com/office/drawing/2014/main" id="{5B79A26C-70A2-4826-8E78-2D4C8D88A01B}"/>
              </a:ext>
            </a:extLst>
          </p:cNvPr>
          <p:cNvSpPr txBox="1">
            <a:spLocks/>
          </p:cNvSpPr>
          <p:nvPr/>
        </p:nvSpPr>
        <p:spPr>
          <a:xfrm>
            <a:off x="385100" y="1619427"/>
            <a:ext cx="3043194" cy="3537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500" b="1" i="0" kern="1200">
                <a:solidFill>
                  <a:srgbClr val="0C8A7D"/>
                </a:solidFill>
                <a:latin typeface=""/>
                <a:ea typeface="+mj-ea"/>
                <a:cs typeface="+mj-cs"/>
              </a:defRPr>
            </a:lvl1pPr>
          </a:lstStyle>
          <a:p>
            <a:pPr>
              <a:lnSpc>
                <a:spcPct val="100000"/>
              </a:lnSpc>
            </a:pPr>
            <a:r>
              <a:rPr lang="en-US" altLang="en-US" sz="2000" dirty="0">
                <a:latin typeface="Arial"/>
                <a:ea typeface="ＭＳ Ｐゴシック"/>
                <a:cs typeface="Arial"/>
              </a:rPr>
              <a:t>Before Appointment</a:t>
            </a:r>
            <a:endParaRPr lang="en-US" sz="2000">
              <a:latin typeface="Arial"/>
              <a:cs typeface="Arial"/>
            </a:endParaRPr>
          </a:p>
        </p:txBody>
      </p:sp>
      <p:sp>
        <p:nvSpPr>
          <p:cNvPr id="55" name="Title 1">
            <a:extLst>
              <a:ext uri="{FF2B5EF4-FFF2-40B4-BE49-F238E27FC236}">
                <a16:creationId xmlns:a16="http://schemas.microsoft.com/office/drawing/2014/main" id="{522980A7-408E-46E8-8513-4F2798BE6C40}"/>
              </a:ext>
            </a:extLst>
          </p:cNvPr>
          <p:cNvSpPr txBox="1">
            <a:spLocks/>
          </p:cNvSpPr>
          <p:nvPr/>
        </p:nvSpPr>
        <p:spPr>
          <a:xfrm>
            <a:off x="5712031" y="1619427"/>
            <a:ext cx="3043194" cy="3537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500" b="1" i="0" kern="1200">
                <a:solidFill>
                  <a:srgbClr val="0C8A7D"/>
                </a:solidFill>
                <a:latin typeface=""/>
                <a:ea typeface="+mj-ea"/>
                <a:cs typeface="+mj-cs"/>
              </a:defRPr>
            </a:lvl1pPr>
          </a:lstStyle>
          <a:p>
            <a:pPr>
              <a:lnSpc>
                <a:spcPct val="100000"/>
              </a:lnSpc>
            </a:pPr>
            <a:r>
              <a:rPr lang="en-US" altLang="en-US" sz="2000" dirty="0">
                <a:latin typeface="Arial"/>
                <a:ea typeface="ＭＳ Ｐゴシック"/>
                <a:cs typeface="Arial"/>
              </a:rPr>
              <a:t>Day of Appointment</a:t>
            </a:r>
            <a:endParaRPr lang="en-US" sz="2000">
              <a:latin typeface="Arial"/>
              <a:cs typeface="Arial"/>
            </a:endParaRPr>
          </a:p>
        </p:txBody>
      </p:sp>
    </p:spTree>
    <p:extLst>
      <p:ext uri="{BB962C8B-B14F-4D97-AF65-F5344CB8AC3E}">
        <p14:creationId xmlns:p14="http://schemas.microsoft.com/office/powerpoint/2010/main" val="41389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E514BA9B-05DD-4BE6-99CE-80DBF5AA4E99}"/>
              </a:ext>
            </a:extLst>
          </p:cNvPr>
          <p:cNvSpPr txBox="1">
            <a:spLocks/>
          </p:cNvSpPr>
          <p:nvPr/>
        </p:nvSpPr>
        <p:spPr>
          <a:xfrm>
            <a:off x="6286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C6EA1F-2C60-4077-8694-A80F38CE21B6}" type="datetimeFigureOut">
              <a:rPr lang="en-US" smtClean="0"/>
              <a:pPr/>
              <a:t>2/12/2021</a:t>
            </a:fld>
            <a:endParaRPr lang="en-US" dirty="0"/>
          </a:p>
        </p:txBody>
      </p:sp>
      <p:sp>
        <p:nvSpPr>
          <p:cNvPr id="17" name="Rectangle 16"/>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9" name="Rectangle 18"/>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20" name="Group 19"/>
          <p:cNvGrpSpPr/>
          <p:nvPr/>
        </p:nvGrpSpPr>
        <p:grpSpPr>
          <a:xfrm rot="10800000">
            <a:off x="8551791" y="76201"/>
            <a:ext cx="516009" cy="514407"/>
            <a:chOff x="76200" y="6199660"/>
            <a:chExt cx="516009" cy="514407"/>
          </a:xfrm>
        </p:grpSpPr>
        <p:sp>
          <p:nvSpPr>
            <p:cNvPr id="21" name="Rectangle 20"/>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Rectangle 22"/>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4" name="Group 23"/>
          <p:cNvGrpSpPr/>
          <p:nvPr/>
        </p:nvGrpSpPr>
        <p:grpSpPr>
          <a:xfrm>
            <a:off x="76201" y="6468533"/>
            <a:ext cx="314243" cy="313267"/>
            <a:chOff x="76200" y="6199660"/>
            <a:chExt cx="516009" cy="514407"/>
          </a:xfrm>
        </p:grpSpPr>
        <p:sp>
          <p:nvSpPr>
            <p:cNvPr id="25" name="Rectangle 24"/>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8" name="Rectangle 27"/>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9" name="Group 28"/>
          <p:cNvGrpSpPr/>
          <p:nvPr/>
        </p:nvGrpSpPr>
        <p:grpSpPr>
          <a:xfrm>
            <a:off x="5334000" y="6324600"/>
            <a:ext cx="3733800" cy="535541"/>
            <a:chOff x="4399807" y="5378796"/>
            <a:chExt cx="4591793" cy="658603"/>
          </a:xfrm>
        </p:grpSpPr>
        <p:pic>
          <p:nvPicPr>
            <p:cNvPr id="30" name="Picture 29" descr="F5LA_Logo_color-2014.png"/>
            <p:cNvPicPr>
              <a:picLocks noChangeAspect="1"/>
            </p:cNvPicPr>
            <p:nvPr userDrawn="1"/>
          </p:nvPicPr>
          <p:blipFill rotWithShape="1">
            <a:blip r:embed="rId3">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31" name="Picture 30" descr="CHLA Butterfly Logo®_No 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32" name="Picture 31" descr="Allies For Every Child 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33" name="Picture 32" descr="FoothillFamily_Logo_Vert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grpSp>
        <p:nvGrpSpPr>
          <p:cNvPr id="34" name="Group 33"/>
          <p:cNvGrpSpPr/>
          <p:nvPr/>
        </p:nvGrpSpPr>
        <p:grpSpPr>
          <a:xfrm>
            <a:off x="0" y="3506755"/>
            <a:ext cx="2840015" cy="1295400"/>
            <a:chOff x="999299" y="1371600"/>
            <a:chExt cx="2505901" cy="1143000"/>
          </a:xfrm>
          <a:solidFill>
            <a:srgbClr val="0C8A7D"/>
          </a:solidFill>
        </p:grpSpPr>
        <p:sp>
          <p:nvSpPr>
            <p:cNvPr id="35" name="Diamond 34"/>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iamond 35"/>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iamond 36"/>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iamond 37"/>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999299" y="1752600"/>
              <a:ext cx="1702621"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3048000" y="2270589"/>
            <a:ext cx="5020858" cy="6858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300" dirty="0">
                <a:solidFill>
                  <a:srgbClr val="000000"/>
                </a:solidFill>
                <a:latin typeface="Arial"/>
                <a:ea typeface="+mn-lt"/>
                <a:cs typeface="Arial"/>
              </a:rPr>
              <a:t>Educational staff initiates developmental conversation with parents and discusses screening results</a:t>
            </a:r>
            <a:endParaRPr lang="en-US" sz="1300" dirty="0">
              <a:solidFill>
                <a:srgbClr val="000000"/>
              </a:solidFill>
              <a:latin typeface="Arial"/>
              <a:cs typeface="Arial"/>
            </a:endParaRPr>
          </a:p>
        </p:txBody>
      </p:sp>
      <p:sp>
        <p:nvSpPr>
          <p:cNvPr id="41" name="Rectangle 40"/>
          <p:cNvSpPr/>
          <p:nvPr/>
        </p:nvSpPr>
        <p:spPr>
          <a:xfrm>
            <a:off x="3048000" y="3032307"/>
            <a:ext cx="5020858" cy="685800"/>
          </a:xfrm>
          <a:prstGeom prst="rect">
            <a:avLst/>
          </a:prstGeom>
          <a:solidFill>
            <a:srgbClr val="CCDCBC"/>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300" dirty="0">
                <a:solidFill>
                  <a:srgbClr val="000000"/>
                </a:solidFill>
                <a:latin typeface="Arial"/>
                <a:ea typeface="+mn-lt"/>
                <a:cs typeface="Arial"/>
              </a:rPr>
              <a:t>If case manager recommends referral, educational staff discusses recommendation with parents and provides guidance on process </a:t>
            </a:r>
            <a:endParaRPr lang="en-US" sz="1300">
              <a:solidFill>
                <a:srgbClr val="000000"/>
              </a:solidFill>
              <a:latin typeface="Arial"/>
              <a:ea typeface="+mn-lt"/>
              <a:cs typeface="Arial"/>
            </a:endParaRPr>
          </a:p>
        </p:txBody>
      </p:sp>
      <p:sp>
        <p:nvSpPr>
          <p:cNvPr id="42" name="Rectangle 41"/>
          <p:cNvSpPr/>
          <p:nvPr/>
        </p:nvSpPr>
        <p:spPr>
          <a:xfrm>
            <a:off x="3048000" y="3810989"/>
            <a:ext cx="5020858" cy="6858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300" dirty="0">
                <a:solidFill>
                  <a:srgbClr val="000000"/>
                </a:solidFill>
                <a:latin typeface="Arial"/>
                <a:ea typeface="+mn-lt"/>
                <a:cs typeface="Arial"/>
              </a:rPr>
              <a:t>Case manager generates a feedback letter that includes developmental guidance activities </a:t>
            </a:r>
            <a:endParaRPr lang="en-US" sz="1300" dirty="0">
              <a:solidFill>
                <a:srgbClr val="000000"/>
              </a:solidFill>
              <a:latin typeface="Arial"/>
              <a:cs typeface="Arial"/>
            </a:endParaRPr>
          </a:p>
        </p:txBody>
      </p:sp>
      <p:sp>
        <p:nvSpPr>
          <p:cNvPr id="43" name="Rectangle 42"/>
          <p:cNvSpPr/>
          <p:nvPr/>
        </p:nvSpPr>
        <p:spPr>
          <a:xfrm>
            <a:off x="3048000" y="4589671"/>
            <a:ext cx="5020858" cy="6858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defRPr/>
            </a:pPr>
            <a:r>
              <a:rPr lang="en-US" sz="1300" dirty="0">
                <a:solidFill>
                  <a:srgbClr val="000000"/>
                </a:solidFill>
                <a:latin typeface="Arial"/>
                <a:ea typeface="+mn-lt"/>
                <a:cs typeface="Arial"/>
              </a:rPr>
              <a:t>Screening results are added to child’s record </a:t>
            </a:r>
          </a:p>
        </p:txBody>
      </p:sp>
      <p:sp>
        <p:nvSpPr>
          <p:cNvPr id="44" name="Rectangle 43"/>
          <p:cNvSpPr/>
          <p:nvPr/>
        </p:nvSpPr>
        <p:spPr>
          <a:xfrm>
            <a:off x="3048000" y="5385318"/>
            <a:ext cx="5020858" cy="6858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300" dirty="0">
                <a:solidFill>
                  <a:srgbClr val="000000"/>
                </a:solidFill>
                <a:latin typeface="Arial"/>
                <a:ea typeface="+mn-lt"/>
                <a:cs typeface="Arial"/>
              </a:rPr>
              <a:t>Screening is repeated every 6 months </a:t>
            </a:r>
          </a:p>
        </p:txBody>
      </p:sp>
      <p:sp>
        <p:nvSpPr>
          <p:cNvPr id="45" name="Title 1">
            <a:extLst>
              <a:ext uri="{FF2B5EF4-FFF2-40B4-BE49-F238E27FC236}">
                <a16:creationId xmlns:a16="http://schemas.microsoft.com/office/drawing/2014/main" id="{05540236-1EAF-42A0-B467-6EF2CBF15289}"/>
              </a:ext>
            </a:extLst>
          </p:cNvPr>
          <p:cNvSpPr>
            <a:spLocks noGrp="1"/>
          </p:cNvSpPr>
          <p:nvPr>
            <p:ph type="title"/>
          </p:nvPr>
        </p:nvSpPr>
        <p:spPr>
          <a:xfrm>
            <a:off x="304800" y="228600"/>
            <a:ext cx="7924800" cy="1371600"/>
          </a:xfrm>
        </p:spPr>
        <p:txBody>
          <a:bodyPr lIns="0" tIns="0" rIns="0" bIns="0">
            <a:noAutofit/>
          </a:bodyPr>
          <a:lstStyle/>
          <a:p>
            <a:pPr>
              <a:lnSpc>
                <a:spcPct val="100000"/>
              </a:lnSpc>
            </a:pPr>
            <a:r>
              <a:rPr lang="en-US" altLang="en-US" sz="3600" b="1" dirty="0">
                <a:latin typeface="Arial"/>
                <a:ea typeface="ＭＳ Ｐゴシック"/>
                <a:cs typeface="Arial"/>
              </a:rPr>
              <a:t>Workflow: </a:t>
            </a:r>
            <a:br>
              <a:rPr lang="en-US" altLang="en-US" sz="3600" b="1" dirty="0">
                <a:latin typeface="Arial"/>
                <a:ea typeface="ＭＳ Ｐゴシック" pitchFamily="34" charset="-128"/>
              </a:rPr>
            </a:br>
            <a:r>
              <a:rPr lang="en-US" altLang="en-US" sz="3600" b="1" dirty="0">
                <a:latin typeface="Arial"/>
                <a:ea typeface="ＭＳ Ｐゴシック"/>
                <a:cs typeface="Arial"/>
              </a:rPr>
              <a:t>Roles of Care Team Members</a:t>
            </a:r>
          </a:p>
        </p:txBody>
      </p:sp>
      <p:sp>
        <p:nvSpPr>
          <p:cNvPr id="2" name="Title 1">
            <a:extLst>
              <a:ext uri="{FF2B5EF4-FFF2-40B4-BE49-F238E27FC236}">
                <a16:creationId xmlns:a16="http://schemas.microsoft.com/office/drawing/2014/main" id="{E82BE8F5-77E1-465A-9C12-532313341F27}"/>
              </a:ext>
            </a:extLst>
          </p:cNvPr>
          <p:cNvSpPr txBox="1">
            <a:spLocks/>
          </p:cNvSpPr>
          <p:nvPr/>
        </p:nvSpPr>
        <p:spPr>
          <a:xfrm>
            <a:off x="3023118" y="1806039"/>
            <a:ext cx="3043194" cy="3537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500" b="1" i="0" kern="1200">
                <a:solidFill>
                  <a:srgbClr val="0C8A7D"/>
                </a:solidFill>
                <a:latin typeface=""/>
                <a:ea typeface="+mj-ea"/>
                <a:cs typeface="+mj-cs"/>
              </a:defRPr>
            </a:lvl1pPr>
          </a:lstStyle>
          <a:p>
            <a:pPr>
              <a:lnSpc>
                <a:spcPct val="100000"/>
              </a:lnSpc>
            </a:pPr>
            <a:r>
              <a:rPr lang="en-US" altLang="en-US" sz="2000" dirty="0">
                <a:latin typeface="Arial"/>
                <a:ea typeface="ＭＳ Ｐゴシック"/>
                <a:cs typeface="Arial"/>
              </a:rPr>
              <a:t>After Appointment</a:t>
            </a:r>
            <a:endParaRPr lang="en-US" sz="2000">
              <a:latin typeface="Arial"/>
              <a:cs typeface="Arial"/>
            </a:endParaRPr>
          </a:p>
        </p:txBody>
      </p:sp>
    </p:spTree>
    <p:extLst>
      <p:ext uri="{BB962C8B-B14F-4D97-AF65-F5344CB8AC3E}">
        <p14:creationId xmlns:p14="http://schemas.microsoft.com/office/powerpoint/2010/main" val="291981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a:xfrm>
            <a:off x="292983" y="223607"/>
            <a:ext cx="6946017" cy="484524"/>
          </a:xfrm>
        </p:spPr>
        <p:txBody>
          <a:bodyPr>
            <a:noAutofit/>
          </a:bodyPr>
          <a:lstStyle/>
          <a:p>
            <a:r>
              <a:rPr lang="en-US" sz="3600" b="1" dirty="0">
                <a:solidFill>
                  <a:srgbClr val="0C8A7D"/>
                </a:solidFill>
              </a:rPr>
              <a:t>Introduction</a:t>
            </a:r>
          </a:p>
        </p:txBody>
      </p:sp>
      <p:sp>
        <p:nvSpPr>
          <p:cNvPr id="3" name="Rectangle 2">
            <a:extLst>
              <a:ext uri="{FF2B5EF4-FFF2-40B4-BE49-F238E27FC236}">
                <a16:creationId xmlns:a16="http://schemas.microsoft.com/office/drawing/2014/main" id="{AFC1DB2C-E302-4865-98D3-F1A8B696ECFA}"/>
              </a:ext>
            </a:extLst>
          </p:cNvPr>
          <p:cNvSpPr/>
          <p:nvPr/>
        </p:nvSpPr>
        <p:spPr>
          <a:xfrm>
            <a:off x="292984" y="1524000"/>
            <a:ext cx="5669280" cy="2246769"/>
          </a:xfrm>
          <a:prstGeom prst="rect">
            <a:avLst/>
          </a:prstGeom>
        </p:spPr>
        <p:txBody>
          <a:bodyPr wrap="square">
            <a:spAutoFit/>
          </a:bodyPr>
          <a:lstStyle/>
          <a:p>
            <a:r>
              <a:rPr lang="en-US" sz="2000" dirty="0">
                <a:latin typeface="Arial"/>
              </a:rPr>
              <a:t>Early Recognition of Child Development Problems educational video</a:t>
            </a:r>
          </a:p>
          <a:p>
            <a:r>
              <a:rPr lang="en-US" altLang="en-US" sz="2000" dirty="0">
                <a:latin typeface="Arial"/>
                <a:ea typeface="ＭＳ Ｐゴシック" panose="020B0600070205080204" pitchFamily="34" charset="-128"/>
                <a:hlinkClick r:id="rId3"/>
              </a:rPr>
              <a:t>http://www.youtube.com/watch?v=KrUNBfyjlBk</a:t>
            </a:r>
            <a:endParaRPr lang="en-US" altLang="en-US" sz="2000" dirty="0">
              <a:latin typeface="Arial"/>
              <a:ea typeface="ＭＳ Ｐゴシック" panose="020B0600070205080204" pitchFamily="34" charset="-128"/>
            </a:endParaRPr>
          </a:p>
          <a:p>
            <a:endParaRPr lang="en-US" altLang="en-US" sz="2000" dirty="0">
              <a:latin typeface="Arial"/>
              <a:ea typeface="ＭＳ Ｐゴシック" panose="020B0600070205080204" pitchFamily="34" charset="-128"/>
            </a:endParaRPr>
          </a:p>
          <a:p>
            <a:r>
              <a:rPr lang="en-US" altLang="en-US" sz="2000" dirty="0">
                <a:latin typeface="Arial"/>
                <a:ea typeface="ＭＳ Ｐゴシック" panose="020B0600070205080204" pitchFamily="34" charset="-128"/>
              </a:rPr>
              <a:t>Learn The Signs. Act Early. The Importance of Developmental Screening broadcast</a:t>
            </a:r>
          </a:p>
          <a:p>
            <a:r>
              <a:rPr lang="en-US" altLang="en-US" sz="2000" dirty="0">
                <a:latin typeface="Arial"/>
                <a:ea typeface="ＭＳ Ｐゴシック" panose="020B0600070205080204" pitchFamily="34" charset="-128"/>
                <a:hlinkClick r:id="rId4"/>
              </a:rPr>
              <a:t>https://youtu.be/FDvRrterbSI?t=1260</a:t>
            </a:r>
            <a:r>
              <a:rPr lang="en-US" altLang="en-US" sz="2000" dirty="0">
                <a:latin typeface="Arial"/>
                <a:ea typeface="ＭＳ Ｐゴシック" panose="020B0600070205080204" pitchFamily="34" charset="-128"/>
              </a:rPr>
              <a:t> </a:t>
            </a:r>
          </a:p>
        </p:txBody>
      </p:sp>
      <p:sp>
        <p:nvSpPr>
          <p:cNvPr id="5" name="Date Placeholder 3">
            <a:extLst>
              <a:ext uri="{FF2B5EF4-FFF2-40B4-BE49-F238E27FC236}">
                <a16:creationId xmlns:a16="http://schemas.microsoft.com/office/drawing/2014/main" id="{E514BA9B-05DD-4BE6-99CE-80DBF5AA4E99}"/>
              </a:ext>
            </a:extLst>
          </p:cNvPr>
          <p:cNvSpPr txBox="1">
            <a:spLocks/>
          </p:cNvSpPr>
          <p:nvPr/>
        </p:nvSpPr>
        <p:spPr>
          <a:xfrm>
            <a:off x="6286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C6EA1F-2C60-4077-8694-A80F38CE21B6}" type="datetimeFigureOut">
              <a:rPr lang="en-US" smtClean="0"/>
              <a:pPr/>
              <a:t>2/12/2021</a:t>
            </a:fld>
            <a:endParaRPr lang="en-US" dirty="0"/>
          </a:p>
        </p:txBody>
      </p:sp>
      <p:sp>
        <p:nvSpPr>
          <p:cNvPr id="7" name="Rectangle 6"/>
          <p:cNvSpPr/>
          <p:nvPr/>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9" name="Group 8"/>
          <p:cNvGrpSpPr/>
          <p:nvPr/>
        </p:nvGrpSpPr>
        <p:grpSpPr>
          <a:xfrm rot="10800000">
            <a:off x="8551791" y="76201"/>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3" name="Group 12"/>
          <p:cNvGrpSpPr/>
          <p:nvPr/>
        </p:nvGrpSpPr>
        <p:grpSpPr>
          <a:xfrm>
            <a:off x="76201" y="6468533"/>
            <a:ext cx="314243" cy="313267"/>
            <a:chOff x="76200" y="6199660"/>
            <a:chExt cx="516009" cy="514407"/>
          </a:xfrm>
        </p:grpSpPr>
        <p:sp>
          <p:nvSpPr>
            <p:cNvPr id="14" name="Rectangle 13"/>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7" name="Group 16"/>
          <p:cNvGrpSpPr/>
          <p:nvPr/>
        </p:nvGrpSpPr>
        <p:grpSpPr>
          <a:xfrm>
            <a:off x="5334000" y="6324600"/>
            <a:ext cx="3733800" cy="535541"/>
            <a:chOff x="4399807" y="5378796"/>
            <a:chExt cx="4591793" cy="658603"/>
          </a:xfrm>
        </p:grpSpPr>
        <p:pic>
          <p:nvPicPr>
            <p:cNvPr id="18" name="Picture 17" descr="F5LA_Logo_color-2014.png"/>
            <p:cNvPicPr>
              <a:picLocks noChangeAspect="1"/>
            </p:cNvPicPr>
            <p:nvPr userDrawn="1"/>
          </p:nvPicPr>
          <p:blipFill rotWithShape="1">
            <a:blip r:embed="rId5">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19" name="Picture 18" descr="CHLA Butterfly Logo®_No Taglin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20" name="Picture 19" descr="Allies For Every Child 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21" name="Picture 20" descr="FoothillFamily_Logo_Vert_RGB.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8237998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6F6419B-401C-4E9E-8765-9F9C7D888692}"/>
              </a:ext>
            </a:extLst>
          </p:cNvPr>
          <p:cNvSpPr>
            <a:spLocks noGrp="1"/>
          </p:cNvSpPr>
          <p:nvPr>
            <p:ph type="title"/>
          </p:nvPr>
        </p:nvSpPr>
        <p:spPr>
          <a:xfrm>
            <a:off x="266700" y="207963"/>
            <a:ext cx="7886700" cy="1325563"/>
          </a:xfrm>
        </p:spPr>
        <p:txBody>
          <a:bodyPr>
            <a:normAutofit/>
          </a:bodyPr>
          <a:lstStyle/>
          <a:p>
            <a:pPr eaLnBrk="1" hangingPunct="1"/>
            <a:r>
              <a:rPr lang="en-US" altLang="en-US" sz="3600" dirty="0">
                <a:ea typeface="ＭＳ Ｐゴシック" panose="020B0600070205080204" pitchFamily="34" charset="-128"/>
              </a:rPr>
              <a:t>Next Steps: Training</a:t>
            </a:r>
          </a:p>
        </p:txBody>
      </p:sp>
      <p:sp>
        <p:nvSpPr>
          <p:cNvPr id="23557" name="AutoShape 6" descr="data:image/jpeg;base64,/9j/4AAQSkZJRgABAQAAAQABAAD/2wCEAAkGBxQTEBQUEBQUFhQVFBQXFRcVFRQUFRUWFBQWFxQYFxUYHCggGBolGxUVITEhJSkrLi4uFx81ODMtNygtLisBCgoKDg0OGxAQGywkICQsLCw0LCwsLCwsLS0sLCw0LCwsLCwsLCwsLCwsLCwsLCwsLC8sNCwsLCwsLCwsLCwsLP/AABEIAMoA+QMBEQACEQEDEQH/xAAcAAABBQEBAQAAAAAAAAAAAAAAAgMEBQYBBwj/xABAEAACAQIEAggDBQcDAwUAAAABAgADEQQSITEFQQYTIlFhcYGRBzKhFEJSscEjYnKCktHhsvDxJDOiFkNTwuL/xAAbAQEAAgMBAQAAAAAAAAAAAAAABAUCAwYBB//EADURAAIBAwIEBAQFBAIDAAAAAAABAgMEERIhBTFBURNhcZEigaHBMrHR4fAGFELxFSM0UmL/2gAMAwEAAhEDEQA/APcYAQAgBACAEAIAQAgBACAEAIAQAgBACAEAIAQAgBACAEAIAQAgBACAEAIAQAgBACAEAIAQAgBACAEAIAQAgBACAEAIAQAgBACAEAIAQAgBACAEAIAQAgBACAEAIAQAgBACAEAIAQAgBAMT0m6eLRqGlQVXZTZma+UHmABv53kmlQT3kdBYcD8aCqVnhPklzOcB6eCo4TEqqE6BlvlBP4gdh43mVS2WMwZlecCcIOdB5x06/I28iHOhACAIq1AqlmICgEknQADcmepNvCPG0llmC4p8TEVytCnnA+8xIv5KOXnLqjwjMc1JY9CFO83xFF70W6W08X2bZKgF8t7gjnY/pId5YSt/iTyjbRuFU2ezNHIBJCAEAIAQAgBACAEAIAQAgBACAEAIAQAgBAMTxz4g06TlKKdYVNixNlvztbfzkKreKLxFZOis/wCn6lWCnVenPTqHCPiHTdgtdOrv94HMvqLXH1inexbxJYF1/T1SnHVSlq8uTNojggEEEEXBGoIO1pNTyc8008MVB4RuJ1ilCq43Wm7DzVSRCNtGKlUjF9WvzPm+viyXJvre8nQkd/TnlE1cezEM51AA9FFh9AJuUdjdTpqMcI9x6G401cFSZtSAVJ78pIH0tK+qsSZwvFKKpXUkuXP3LuayvCAYH4u8XNLDU6Sm3Wsc38KW09SR7Sz4ZTzNy7ES7k1HCPG8Pj2R8y76j0IIP0M6CUcrDKyNRxeUaHofxBlxVJlOoqL7E2P0vNFziVNxfYzoy+JM+gZyZdhAM70j6U08McijPVttfRe7Mf0k21spVvieyKniHFI23wQWZfRev6GbTpvXuGITKTtlIBtuAb+MsP8AjqDWFnPqUf8AzV6nqeMdsG24JxVcRSDppyYfhP8AaVNxQlRnpZ01jeRuqWtLD6rsywmgmBACAEAIAQAgBACAEAIAQAgFV0qxBp4Ku67im1vC+l/rNdZtQeCZYQjO5gpcsnz5UxRDXlI4n0ONTKJTcUL5bgAgAaADbvtufGJyye0aenOHzPTvhfxwuHw7m+Rc9P8AhvZh6Eg+ssLKq2tLOX/qKxUHG4j12fr0Z6BJ5y4itSDKVbZgQfIixg9jJxaa6Hzn0k4I+FxL02B0Oh5Fb9kjzEk0+6O6sqiq01OPX+YGMPRY2A56SbDYs90j37olgDQwdJG0a2Zh3Fje3oCBKyo8yZ8/4lXVa5lKPLl7FxMCCEA84+M/DWejRqqLhGZW8M1sp+hlvwqS1Sh15kS5XJnkP2ZhqZe7lRJGx+GnBGrYtXsciMHYnay/KPUysv6uiH0JdpT1Sye6Tni3InF8aKNCpVP3ELeZA0HvabKNPxJqPc03FXwqUp9keF47Fs7F2N2Ykk95O86XCisI4recm5c2MDGmwBJsNh3X3hPfJ66fQ9E+FVct145Wpn17UreJ4ai/UuOBxcZ1F6fc9ClQdEEAIAQAgBACAEAIAQAgBACAReJ4MVqNSk2zoy+VxoZjKOpNGyjUdOoproz5u45gXo1Xp1BZlJBlXKGGdrRuFJJrkyHhHmiaLWjM9I+E9FjjC3JaTXPmVA+v5SRZL4yr/qOaVok+bkvuevy1OFE1HCgliAACSToABuTB6k28I866adJcBWUKU65h8rqcmXybc+R0kyjSlHdvB1HC+H3tCWrVoXZ75+X8ZkuE8VpYeotQUkqEaqGYtl7tBYZveSpfEsLKL24oVLiDp6nFdcLGf2PROjHTpMVXFFqeQspKnNfMyi7La2mmo32kGrb6FlM5W/4JK1peKpZw99uS6P8AU2EjlGEA8/6R/EPCB62GekaoF0bUZWI+bx0PPvEuLXhtVqNRSw+ZCrXMd4tZRgEq4R6mq1VS/wAt1LAeDW/SXr1qPNZ+eCuWmT64PW+iOOwfVinhSEI3RyBUJ7zf5tuX0nM3tC4UtdTdd1y/YtqE6eMR/c0kgEgqelmHL4Ksq75L/wBJBP5STZyUa8WyDxKDlazS7Z9tzwzGUyol/NNHKUpRkyoFQ5rAHUzTkn6U0e7fDrgjYbCA1BapVOdhzUW7Knxtr6yovK3iTwuSLywt/Cp5fN7mqkQnBACAEAIAQAgBACAcdgASdhqZ5KSisvkepNvCMnxPpGxJFLsjv5n+05O94zVlLTS2X1Lu34bFLM92QDxSsAGzPY7G5sSN5C8e8ivE1PHqyV/a0G9OFkseH9JzcCqLjvGh/wAyxs+NzT01t136/uRK/DFjMNjUUaoZQym4OxnTQnGcVKLymU0ouL0vmZ7pZ0Po40XbsVQLBwL3HIMOYmFWip+pMs76du8PePb9Dx3iPAlw1Yoa1J7HUoWIHgdN/AEypqrTLGUd5ZT8WkpqEl64/U1nRfpZh8FTCU6TOzsDUcmxI5ZRbQDkD7zdQuIU1hIruI8JuL2eqckklsv1/nyPU8Filq01qUzdHAIPh/eWkZKSyjiqtKVKbhNYaKL4i4rq+G1yOahf6mAP0vNtP8RM4VDVdR8sv6Hg6ix9LyespnfxWHgeCzakbdOSTgcU1GrTqIbOj5h/LbTyiST+FmupSjUhKnLk1g+hOG4xa1FKqfK6hh6jY+I2lTJYeGfNK9GVGpKnLmngremXGfsmCrVh8wXLT8aj6L7E38gZItKHjVow/mCLWnog2fOeUmx3Jvc95ubmde44eEVKknDcce4AmaTI0sZOYXFOtRGDG4cEG+oIOhmuazFmxSeT6ewVbPTR/wASK39QB/WcVOOmTXYv4vKyZ7pT0rGGYIqhnsC19gp5eZk20snWWpvCKjiPEnbyVOCTfXPLH6s884g9Gs5Kr1YJvl3AvvaXkItRxJ5Zyc5tVHKMcJ9M5wbDoZ0SwYtXVuucHTMMoRv4O/xMpr2vVjLQ1p+/zOr4ZRoTh4kZan7Y+RupWlyUXHOlmHwxKu2Zx9xNSPM7CZKLINzxGjQel7vsvuZp/iaL9mhp4vr/AKYwitlxqedqf1/YueC9OKFchXvTY7ZiCpP8XL1jHYk2/GKVR6ai0v6e5qZiW4QAgBACAEAqelFYrhnI8B7mV/E21bvHXBMsIp11k8zq4zWcf4Z0ykNnHHvmzEsYPNuY7Qxms1SpYPdRtuh/ELk0yd7sPAjf339JecDuXqdF+qKfilDZVF6FT8U+lT4YLQpadYhZ21uFvYKttr2N5cXdWS+CPUkcCsqVVutU30vZdM92eUtis2gUDU68zfby9JVvY7emt938uh2Ypm83Xw56WihUOGrm1J2ujHam7cj3K1/Q+cn2tfQ9EuTOY47wr+4h49JfFHZrul91+RrvilTLcMq25NTPoHEt6f4jm+DPF3HPmeL4tMpTxH5gEfnLGb3izupSTcX6jlPabESYljh8DmwlWuPmoVaF7/gqZ1OnPtdXNM5YmiDc1tFzTp9JKXusfbJ6R8KuJZqD0T/7bZlH7lS5IHk1/wCoSPcww1Lucx/Udtoqxqr/ACWH6r9vyKH4ycUDVKWHzWWmpqv4uwIpj0Fz/NLjglBpOq1z2+XU4q+nl6PmYXjHDThmoq98zUKdRh3GpmOX0Fpa29VVtUl3a9iFUTp4j3RXYl9JIxhGnmxK0CUBHK1/5m0mlv4cG1LqfRVHHLhsBSer9yhTFuZbILKPG84/wnWruMerf5ltVrxt6GuXRfU8j4li2ru9Rzdmck/TQeAGnpOkpwjCCjHkjjalWU6jnPmyG5KjX35zxvB4kpPYs+jXSWpQrpl+8VDjkysRp4GR69ONWGJEy0creop03zeH5noXxC6SnC0QlM2q1L2PNF5t58h69056MerL7iN06UVCH4n9EeJ4jGkkkm5JnkmUkaQmhirMCbGxBsdj4G0wPXTJq4y7kqAoJJAF7C/IXN7T1M01Keeh7H8OuLmvhirm7UiFvzKkdm/sR6TKXcveEV3Ok4S5x/LoauYlsEAIAQAgEPi+D66g9Pmy6eBGo+omm4peLTcDbRqeHNSPFuIhqbsrgggkEHvE5adBxZ0EaqaITYjxmKgZ+IOYKtrvMakTKMsnoHQiiTWVvwhifa36ibuEQbuU+yZH4lNKhjvgz/xuo/tqD8jSZf6Xv/8AaX14viTN39PzWiUfNP8AnsefXsVPIi3tK7GUdhnTNeaJWbSazfjJYYngVRcLTx1IZ6ZLLXW18hVioJHNSuXyMmKlmkplJO+VO8lbyeOTXzS+uS74J0xz4SphMUS1J0Ko+70jbs3/ABqCB4jxm23u3TemfI0XfCFOqrm22lnLXR9/R/T0MoFzjKCLqR5DkCT3WM6OnNVYJxLBPXDzXTr6F7hOjjn5nA8gT9TaeeP5Fe+MxX4Y++xc4bAGhh8RTBDCsgU5hta5UgDmDNFSq5NFXdcQlWr0ptY0vPy6jPQqrUo4jMn/AMbKb6g3IOw8hJd54SpR0yy2SOP3NGpbJReXlPbpsyl4lnxPEGeqt71mLLY2yIQFHkVUCXylGhw+Lg/8V7v9z5rKPiV2n3Lnpfw5sXX67MFJRRYC6jKPO4lZw+98CnoaySbi38SWpMx+O4O9MjrCtieRJJ9LS7o3Ea+dKexAnQdPmSOA4Za2JpoSAgOeo3JUTf6aDxImq7q6IYjz5I8hjPxPCW7NZ0t4++KqKtIG18lGkBqb6Bj+8drcvzraFFW0G3z6shXFxK9qpL8K5L7kDG8LOGPUu13UKXI2DOAxA7wL2v4Tfb1PEp6u+SFe0/DruHbH5FVjtSFG7ECZT32PKO2ZPoPcKw+fHUlHOpTH/kL/AEmmu9MZPyJdrFzcI92WXxbqMce3cqIAPDLf8yZz/wDiiddyzdST8vyPPnrWvNbPVDIvrdJ5gx07j+Fqaz1I11Ins3wiwxFCtUOzuqj+QEn/AFCZT6IncIp4U598L2/2b+YFyEAIAQAgBAM/0l6LU8UL/LUt81tD4MP1kO4tI1d1syVQuXT2e6PO+IdBMUjaU8w70IP03lZO0qx/x9ifG4py6+4xgOCFD2+zbe+/tKWvcdCzpwWMnofRDEIL0wtidQ34rcvC395acDuYapU8bvfPfHT5fqVfE6U3iedu3YZ+I/R9sXhv2YvUp3ZRzYW1A8dPrL+vDXD0I/Dbr+3rpvk9meQ0OjuJekf2FYFSLXpOCfEC3+7yidanGX4l7ncxvqEkk5r3RHNF1bI6Mr/hKkN7EXnnPkWcakJQ1JrHfKx7noHRbH1cPg3pNTUl3YgNqArKoIZeex08ZbWqcIOLOI45KnWuYzpvksZ80+hksR0ccVc1Oygm+W3ZF+4bW8JhVoZ3iSrHizhiNTL+/wCRf4HoWpyOSb5QGN7Xt3iWVjJ0IrSYz4tUjXnPZZ+hr8NwwAAd02NlO6uXklrwwNoRvMWzXKrjcewHAhTa+m3KeykmtjXcXUakNKQPwCnmLhe0bn3mxXEsKL6Fe4LmV1bhomxTMWjL9JOjnW27xsRvaWVlezoKWN0yNXoKeO5VYTo2aFFyi5mOxJ5jl5TGld5m5S+RW8QtJyUIw77+f+if0SoPhqvX1qYdiLDU3pg7lTte3h7SNd13WWFsiVZW0aDy92N9IKrVK71CpGc3A302GvlaWlpp8JKLzg52/U/7iUprGWVIpKpzOdbG1tbeXie+bntuR4y1fCuRpPhvwQ1K/wBpNslNrDvLZb6eVx7yq4hWxHQup0PCbfL8R9NvmWPxU4AaijE0xfKAtQeF+y3jvb2lXF7YNnE7dqSrrlyf2f2PFMZRIb1mOMs1UppoSlJjM9Jk5JGp6I9Fq2LqBaYIUHtuR2VH6nwmW0eZrhSlXliPue/8J4emHopSpiyoLDvJ5k+JNzNLeXkvqVKNOChHkiXPDYEAIAQAgBACAcgHmeNQio4PJiDfvE+f16bjVlHs2dhRmnTTXYk8GZusUodRrfkBzv7zClUlSqKcOa3NV3p8N6uTNJWxxO5/Qe0wveK3Fd4b9tl7FNCjFckRmxPjK1upzZtURqsVfRwD3X3HkeUk215WozTizJZjyGaHD1uBuP8Ae87rh93G5h59TVWqbZLJuF02Got4jSWbgiDG4mnkk08CALCexWlYMpXEpvLKXE456WMYNrh1p0zU76ednAqeK3Wx7gb8pOhSjOjt+LLx58tv0K6rd1Kdz/8AGFnyy3v6d/ct61Ypi8Oob9nUpVyw0ten1bBr+RM1RgnSk8bpr65M61aXjQjnZqX0wP4Lj1KpUVFFQZ7mmzU2VKoUXORiNdNfKeTt5xi28bc9916mELqE5KKzvyeNn6HKvHaQplu0WFQ0hTA/amoD8oU87a91tZ4rebePLOemD2VzBRb88Y657fzoVeM4pbGdV1VXLkbamSSwqKuYG9ursd/Kb4Uc0tWVz7+X5mmVy1X8PS8YfTrlb+hMrYMHcTUqjSJeBVPBgDUC30muUz3Supk+kfH1F0p2PLNpr5eEpbnico5jS9/0KPiPEHH4KfuZduJud2MqJXNeTy5v3ZzlSU6m822KFSm4tVQHxHZYeo38jJdtxm8oP8ba7Pdfz0PKdR0+mxtfh2op0qlMNm/aZx3hSqgX9jt3ctp0S4hC8SlFYaW6/nQ6rg1SM6cknvnOPkUHxJ46WrdQp7FO1wDu5118tveZv4Y+pC4nXdWt4afwx/P+be5iey57QB8ecwjN5K74oLZnqXRnoFgzRpValNmZkDEMxy66jQW5WmyU3k6G0s6c6UZzWW1k22FwyU1CU1VFGwUAD2E15LOMYxWIrA9BkEAIAQAgBACAcJgEevXC2v8A8QDznp2CuINtAwDepFr+4M5nidFKs5HQcPq5pJD3Rp8uHLHd2I/lXT87ylulpht1F1PVNR7ExsTKtQNWTlTGkgA2sBYaWkmpUlUiovoYpJPIkYqaPDPckrhOKvVA77g+2h+kueFVnSqxfy9yNXWqLNIgnclcOiD1EGjgW+1VXYA03o00F7G5DVCwI7rMPebnUXhKK5pt/kaVTfjSm+Til9WVtTo5V6wU1cfZxRxCUydXo9cgXJ+8otdeYFxyEkK5hp1NfFlZ7PHX17kKVnPXpT+DEsd1lYx6dvYd4Nw+vTZb0EzgBXrvXNUsoHy0hlBQHTTQDuM8rVKck/ieOyWPfv8AU9oUqkGsxWf/AGbzt5dvovUVS4NWWuuLORq7HLUQWCLSawsjEXzqBfMd9R3Tx1oODpLOno/Pz8n2+ZkreoqirvGrk10x5ea7/IsMVhGOMSqLZBQqITfXM1RGAt5KZqjNKk49cp/mb5U26yn0w19UPsJqN5R9MMf1WFNt3OUeR+b6fnK/iFVwp4XNmi4npgeSYjF5jvKHTk5KqnKTbErVmLianEmNiFITIpUhbN2rhmudR3aW08JlV0SSwsGNSMXjCLHh7FwaYZlLAgFSQQe7TkTbSZWdZ0aqf8weUMqWE/52+Zl+K1wKhPPx5AafpOtqPLyS7em3DBL4HTFd0UadoX21BtPKazuZSpvWodGe/wBABVAGwAA9BaYs66MdMUkPAwZCgYB2AEAIAQAgHCYAhjAK7iT6TxnqMR09GlF/3WU/ykEfnKficVlPuizsJfC12ZC4Xif+mX91nHucw/1ShuaWYm6u/wDsyLOKlf4ZryIOJnvhnuQGIvGg8bJnA6maulu8D6ydaUm5pea/M0yezN2pncFeOqYA4DAHA0A7ngAXgDbNAGjGQYn4nX6mnbbM35D/ADKviSzp+f2IN50+Z5axsTKzmc/OGHg6tSeNGtxHqdSYOJqlEtuDOetS3eJgo7nlKH/YjLcZrZ69TLtnb2DG06qLbSXki0hFRRpPh9Rvi6S/vBm9NQJKSwjGmtVeHqe2LVu1hyFz5nYTSdMS1MAWDAFQDsAIAQBJMASTAGmaAVfGLmmxX5l7Q8cu49RcQDK9J661sGjLsHHs6XH9vSVPFV/1xfmWPD38cl5GT4XighKObI/PkrDZvLkf8Smi09mT69LWtuaJOJDIbGa5UF0IGruMfapr8BjUKWsTtMlRS3Y1Gw6IcOyftH3Pyjz5yZYV7aNbE5JY79/XkvmaqsZadkaoPOpIZzEM/Vv1Vs+Vsl9s1jlv4XtMoY1LVyMZ6tL088bepQcMqIlSl9oTFJWY26ypUZqb1Dpl7LlNdbDKBJtROUXocWuyW6Xtn6ldScYSj4ikpPq3s322ePTYlYTF4n7dURlp5clIkda5CrnqDMoyfMeY02GvdrlGl4Kabzl9PJbc+RsjOv8A3DjhYwur5Ze/LmdodJC9VFWmpSo1ltUvVy3I600gvZp6bkjTXwh2umLbe68tvTPf5CN65TSS2b77474xy+fLcT/6gqjrHaivU0q70nfrO1YVMgYJbW1wTqOdtp7/AG0NkpbtZxjy7j+7mtUnH4YtpvPnzwdxPHHNdqNEUgyOoK1HIqVAcpc000FgpJuTy2nkbeOhTlnD7LZev+j2d1LxHThjKxze79F6efyGOK0hSqIaNSq2JeqCFNRmDUy/bDJ8q0wt7GwtYazKlJzi9SWlLt16b885Ma8VCScJNzb5Z6Z325Yx/sk9KeH9fh2UasO0viRy9RKi7peJT25ok3NPVDbmjxfF0CCR3GUa2KSpBS3IlzMiK4ND1IzBo1uDZcYer1FJqp+a1kHe5HZ9tz5Tfa27q1MEijR0fFIyJbKO9vf1PfOkjFRN2NT35G1+F4/6nMeQP5Ge/wCLFD/yYnqvB8VnDNyLmx7/APiajoi3QwB5TAFgwBUAIBwmAIJgDbGANO0Ai1TAKXpJgS+FfILksGt5CxtIHEaMqlHEVlpkyxqRhUzI83bCtzUj+Ls/VrSjja15cost3cUVzki64YD1JFUBlDWFmDWBA0BU6bHSe1betRSyuZCrVadSWYizgKRO7D2MjVK0of4mpRTLLAYWipvbMfH+0q691VmsLY3RpxLqnV5iVzUo7mbSJ1Crc7+07zgvEldUvDn+KP1Xf9Ssr0tDyuQ5i6RemVV2Qm1mXdSCCPMaajmLy/hLTLLWfIi1IOcXFPHmiKvD6rshxFYOqMHVEp9WCy6qznMSbHWwsJt8WEU9EcN7Zbz7EfwKkmvEllJ5wljfpnd+xNp4W2Iatm+amiZbfgZ2vf8Am+k1ueaah55/I3Kniq6meiXs3+pXYHgj0Rko1glLNfs0l60i98pqXse7MRe03zuI1PinHL9dvb9yNTtJUvhhLEfTf3++CHgsC9b7QrVAKJxdUugTtNlcG2e+gNhfSbJ1Y09LS+LSt8/b9zTToyq+JFy+HW8rG/Trn7DtdRWrBWxVJ1WqKioETrQVbMFDhtha17XtIVO/t18MMasY/Ft7fuZSlCrV0OrF75xtnbfCeftnBaUqQWpUqHJdsuoWzBVUaM3PW5ns5/Al0XsTlFRlKbxv+XmzFdJelDsxSg2WmNMy/M/fryE5u7v5VJONN4j+ZzfEOJznJ06Twl26mVIDk3IuBckkD3udT9ZDpauhEtq047PkM/Y1OzL72/Obda6k5XFN9SRQw1JTq1z3Lr9dodSK5Hk7qlFbbsquktckIdlIYBRspUi/ne49pccNqaoSWOpjSnKo9UjPONpZ5JKNt0IpsFqsm4ptb+IjKv1My/xMbOLndZ6JHrPBsN1dJEO6qAfFvvH3vNR0JaIYA8pgDgMAWDAOwBJMAbYwBpjAGXaARqrQCj4rg6bnMyKzW3PhAKWpTRdkQHwUQBWBxAbNTIvdSVG2o5CaLigq0NLMoS0vJBxFQMbjZgCPUXnN1YOEnF9CanlZGlrMuxkOpQjIzUmiVQ4oZDnbYNiqFlguJkOGvpzHhznlvOVtVVSPNMxqYksGnp1L2tqCLg8rd87pXtF0fGz8P829StcGpaRs4yxty+tu+c7R45cVLpRSWlvGMdPXuS5W8VHzJSVLzrCEOFoBC4lXy0nI3ytbzsZrqt6JejMKm0HjszzLhytnUDdWBHobgzkktM8nDyoVIVFJdNzRdMuPZaRpqe0w7djsDylvc3iq0lCPXn+h0l3d6qSUfmYD7RcSu0YKDRuM9aZlpRloQpWM8aCiix4dRu3kCfYT2KyyTSpxzyLJuGUHpCnXSoWFyrUyt0zWvoTrsO+XfD6eiDfcuLezi4dimxfRNL9jEEDuq0XH/ktxLDKMnYtcmb7oXgsNRpZBVp1KhOY95K6iy72Fp42b7a2VHPdmroPPCUS0aAPKYA6pgCwYB28ASYAhjAGWMAYqQCJWMAqsU8ApcUL7QCuZSpDLupvAHMXYkMuzC/lcm49DOc4gsV38iZS/ARmle2bBrn4TBTwz3ArrCh11U7GY1KKlvE9T7l3wzjTouUHsnkdvSRHTfIywuo/SxhaoFG51PgOZ/SW3C7LNRTfQ1VqmFg0eGbSdaQB81IBXcTa6HyMxlyZ4+R5njMQyMWXTx/SUFajpkUFxQxIpq9V6h1JM1KKW5o8OTFVk6sAfeP0H94E4qC2GlnjIjFqZieF3wokKzDfQD1Osl2NNTq7lnw6CnU3JlImXx0BPoVDeAXGHBL07DYkk+akf2gF/QMAnU2gD6mAPKYA4DAFQBJgDbQBpoAy8Ai1RAK3F4fMCO+AVr4W2ggDSVqlIk0zvuCAQw7iDvAEk0Kujr1D96i9Ik967r6SDdWMa71ZwzbCq47ETH8LqUxci6HZ1OZD6jb1lBcWtWj+Jbd1yJMJxlyK7JrK9vc2lnwmipfK4BUq2h2uBcflPa85KDlHmhFbjlbB0UOi+lzb2keN1Wmsbexm4RRDqv1aVHpEq4UsNbg5dSCD4C3tL+wva+uMJ4xy5Yf0/Qi1accNor6PTXEjcIfQD9J0pDHj05xH4E/36QCNW6X4hvwj0B/SAQqGJZ85cKdtLaXN9fp9ZX320Ul1IN7nQox2bO0KwDKMqg310lHLXnDZz9XxtUYtlXxD5h5Te+ZJuXyI4mLIbLTAcDxFX/tUajDvykL/UdJnGhUn+GLNkLarU/DFmn4d0damlsRVo0zcG2fO2x+6vn3yzsrWdKTlLsXXD7WpRbczlTChXIVsy8msVv6HaWJZj+HpawC7wibQC0owCbTgD6QB5YA6sAVAOGANtAGmgDTiAR6ggEaokAh1qcAgV6cA7VwnZDOuUHYnb/Exckng9wM0Q9EnKSUb5l3Vgd9J60msM85FViqIVyF2vp5Tib+gqFeUFy6ejLGnLVFMdoEggjeRm9UcGZXHi6msEsW3ub2GgJsDz2ltS4XKnRdSe3kaHWTlpR3EYkGnVIFhkYDn8wsPzmy1jqrRS7oTfwszi050xCFdXAOFIA5RfKrHusfa/95X36+GLIV7tFMlUj1tJ6yrlFMhTruXBA03tK3Q3HU+jK5LxI6uzKbFtd5gyLcPMjfcBw/UUVFOnT6wi7VGQM9zyUnYCXlvbxpxW25e2trClBbb9ywqUq1T/ALlRyO69h7DSSSWdThqqLkQCOKVzeASFw14BY4SjYAHXxgE+kIBKQQB9IA6sAdWAKgAYA20AbMAbYQBlxAGHWARaqwCHVX6QDmM4kHTJW7Ja+V1BI7JB7S7jcaieNZAVcGSR1JGVhcEdpCeY02kaVOcIpUmljo+X7Gaab3KbFcPqKSWUnc3Go/xOcvrW6q1XOUc57EunOCWMkFMSjN1ZJAYFcwPysflk3hvCnBqpXW65L7v7GutWztEoqmGKOQRZlJBHoQfzl5WpqrBwfUjxlpeToViLbLvbvPjI1pZxob5y+5lOo5CxQk01neogCGw8AjVqRHqCD5Ga6tNVIuLMKlNTi4sd4FTyCqal+rK5WA+8SbrYd4tm9JCpWTTlqezX8ZXW9hKnKWp7NY/cr8bhHVzmU2OqmxysDsVPMSsq05U3iRVXNOcZtNGy4bx1urRRh6jMAAzWsgtzvbaWtK8ckkovP0LejeykoxUHn6FnmxTPbsU6bXVCBme9jZrd2l+U3aq0pSWyW+O5IzXlOS2Uenf1JL8Fammdndz94ufbKNgPATKjT07ttvz+xnRpaN2233f2XQKVObzeTKVOAS6awCSiwB9BAHlEAcWAOLAFwAMAQYAhhAG2gDTCANOIBGqCAQ6ywCqxIu/8K/6m/wDyIBFp4h6TZqTEd43U+Y2MAc6Q8QqvTVSFVWFzkv2tt77DXaeJIGZakZ6CTWbrArH51sr/ALw+63jtY+QgCloQBYw8APs8ASaEAbfDwBmvS0CgaDU+LHc/p6QC+6LY3IGp1QSg7SkDMV79O7nMXHJ41ksMV0gokFUR3/iOQfS5hRwEhFLjFSo6js01Jt2ALi+g7TXM9wenEBLEsSx72JJ+s9BOopAJlJIBJRYBIRYA6ogDoEAWBAHBAFQDpgCTAG2gCCIA2wgDTCAR6iwCLVWAUtWg+djpY2t36D/mAM1aEA5i6eakn7pI/wB+0AhDDQBYwsAdXDQBYw8APs8AS2HgDTYeAMvh4BIwdPKlU965R/MbfleAREw8Am0KdvMaj0gFqE7RtzN/fWATKSQCXTWASEEAdUQB1RAFgQBwQBYgHYAowBJgCCIAgiANsIA2wgDLiAMOkAi1KUAiVaEAh1RYEEcwRAFJQgCxh4AoUIArqIAdTAEmhAG2oQBp6MASKfYt3t+Q/wAmAKTDQBz7KTtAJuDokAZtTYC/lpAJ1NIBIRYA6ogDqiAOAQBYgCwIAsQDsA6YAkwBJgCDAEEQBthAG2WANskAaanAGmpQBpqEA4KMAOpgB1UA71UA51UA4aUASaMAQ1CANpggP9+N/wBYA8KEAdSlAHlpwB1UgDyrAHFEAcAgCwIAsCALEAUIB2AdMASYAkwBJEAQRAEEQBJWAIKwBBWAIKQBJSAc6uAcyQA6uAdyQDmSAc6uAcNOAc6uAHVwBQpwBQSALCQBYWALAgCwIAsCALAgCgIAsQBQgHYAGAcgCTAEmAIMASYAkwBJgCDAEmABgCYAQAgBACAcgBAOQAgHYB0QBYgHRAFiAKEAUIAsQBYgChAOwDsA/9k=">
            <a:extLst>
              <a:ext uri="{FF2B5EF4-FFF2-40B4-BE49-F238E27FC236}">
                <a16:creationId xmlns:a16="http://schemas.microsoft.com/office/drawing/2014/main" id="{6DC8D2F9-E951-4754-9490-1D5AE149EF41}"/>
              </a:ext>
            </a:extLst>
          </p:cNvPr>
          <p:cNvSpPr>
            <a:spLocks noChangeAspect="1" noChangeArrowheads="1"/>
          </p:cNvSpPr>
          <p:nvPr/>
        </p:nvSpPr>
        <p:spPr bwMode="auto">
          <a:xfrm>
            <a:off x="1275160" y="-182563"/>
            <a:ext cx="2286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dirty="0">
              <a:latin typeface="Arial" panose="020B0604020202020204" pitchFamily="34" charset="0"/>
            </a:endParaRPr>
          </a:p>
        </p:txBody>
      </p:sp>
      <p:sp>
        <p:nvSpPr>
          <p:cNvPr id="2" name="Content Placeholder 1">
            <a:extLst>
              <a:ext uri="{FF2B5EF4-FFF2-40B4-BE49-F238E27FC236}">
                <a16:creationId xmlns:a16="http://schemas.microsoft.com/office/drawing/2014/main" id="{5681368E-11F4-4866-880B-8DBA922C25E6}"/>
              </a:ext>
            </a:extLst>
          </p:cNvPr>
          <p:cNvSpPr>
            <a:spLocks noGrp="1"/>
          </p:cNvSpPr>
          <p:nvPr>
            <p:ph idx="1"/>
          </p:nvPr>
        </p:nvSpPr>
        <p:spPr>
          <a:xfrm>
            <a:off x="266700" y="1668462"/>
            <a:ext cx="8191500" cy="2522538"/>
          </a:xfrm>
        </p:spPr>
        <p:txBody>
          <a:bodyPr>
            <a:normAutofit/>
          </a:bodyPr>
          <a:lstStyle/>
          <a:p>
            <a:pPr marL="514350" indent="-514350">
              <a:buFont typeface="+mj-lt"/>
              <a:buAutoNum type="arabicPeriod"/>
            </a:pPr>
            <a:r>
              <a:rPr lang="en-US" dirty="0"/>
              <a:t>Administer and score screening tools. </a:t>
            </a:r>
          </a:p>
          <a:p>
            <a:pPr marL="514350" indent="-514350">
              <a:buFont typeface="+mj-lt"/>
              <a:buAutoNum type="arabicPeriod"/>
            </a:pPr>
            <a:r>
              <a:rPr lang="en-US" dirty="0"/>
              <a:t>Interpret the scores and discuss results with parents.</a:t>
            </a:r>
          </a:p>
          <a:p>
            <a:pPr marL="514350" indent="-514350">
              <a:buFont typeface="+mj-lt"/>
              <a:buAutoNum type="arabicPeriod"/>
            </a:pPr>
            <a:r>
              <a:rPr lang="en-US" dirty="0"/>
              <a:t>Link children and families to community resources.</a:t>
            </a:r>
          </a:p>
        </p:txBody>
      </p:sp>
    </p:spTree>
    <p:extLst>
      <p:ext uri="{BB962C8B-B14F-4D97-AF65-F5344CB8AC3E}">
        <p14:creationId xmlns:p14="http://schemas.microsoft.com/office/powerpoint/2010/main" val="8265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a:extLst>
              <a:ext uri="{FF2B5EF4-FFF2-40B4-BE49-F238E27FC236}">
                <a16:creationId xmlns:a16="http://schemas.microsoft.com/office/drawing/2014/main" id="{DE2ABB2A-B186-4BB8-BBBF-FD60BD4A1567}"/>
              </a:ext>
            </a:extLst>
          </p:cNvPr>
          <p:cNvSpPr>
            <a:spLocks noChangeArrowheads="1"/>
          </p:cNvSpPr>
          <p:nvPr/>
        </p:nvSpPr>
        <p:spPr bwMode="auto">
          <a:xfrm>
            <a:off x="281740" y="990600"/>
            <a:ext cx="8252660" cy="3428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2800" dirty="0">
                <a:latin typeface="Arial" panose="020B0604020202020204" pitchFamily="34" charset="0"/>
              </a:rPr>
              <a:t>Year 1 (Month, Year): [name of program]</a:t>
            </a:r>
          </a:p>
          <a:p>
            <a:pPr eaLnBrk="1" hangingPunct="1">
              <a:spcBef>
                <a:spcPct val="0"/>
              </a:spcBef>
              <a:buNone/>
            </a:pPr>
            <a:endParaRPr lang="en-US" altLang="en-US" sz="2800" dirty="0">
              <a:latin typeface="Arial" panose="020B0604020202020204" pitchFamily="34" charset="0"/>
            </a:endParaRPr>
          </a:p>
          <a:p>
            <a:pPr eaLnBrk="1" hangingPunct="1">
              <a:spcBef>
                <a:spcPct val="0"/>
              </a:spcBef>
            </a:pPr>
            <a:r>
              <a:rPr lang="en-US" altLang="en-US" sz="2800" dirty="0">
                <a:latin typeface="Arial" panose="020B0604020202020204" pitchFamily="34" charset="0"/>
              </a:rPr>
              <a:t>Year 2 (Month, Year): [name of program] </a:t>
            </a:r>
          </a:p>
          <a:p>
            <a:pPr eaLnBrk="1" hangingPunct="1">
              <a:spcBef>
                <a:spcPct val="0"/>
              </a:spcBef>
              <a:buNone/>
            </a:pPr>
            <a:endParaRPr lang="en-US" altLang="en-US" sz="2800" dirty="0">
              <a:latin typeface="Arial" panose="020B0604020202020204" pitchFamily="34" charset="0"/>
            </a:endParaRPr>
          </a:p>
          <a:p>
            <a:pPr eaLnBrk="1" hangingPunct="1">
              <a:spcBef>
                <a:spcPct val="0"/>
              </a:spcBef>
            </a:pPr>
            <a:r>
              <a:rPr lang="en-US" altLang="en-US" sz="2800" dirty="0">
                <a:latin typeface="Arial" panose="020B0604020202020204" pitchFamily="34" charset="0"/>
              </a:rPr>
              <a:t>Year 3 (Month, Year): [name of program]</a:t>
            </a:r>
          </a:p>
          <a:p>
            <a:pPr lvl="1" eaLnBrk="1" hangingPunct="1">
              <a:spcBef>
                <a:spcPct val="0"/>
              </a:spcBef>
              <a:buFontTx/>
              <a:buNone/>
            </a:pPr>
            <a:endParaRPr lang="en-US" altLang="en-US" sz="2400" dirty="0">
              <a:latin typeface="Arial" panose="020B0604020202020204" pitchFamily="34" charset="0"/>
            </a:endParaRPr>
          </a:p>
          <a:p>
            <a:pPr eaLnBrk="1" hangingPunct="1">
              <a:buFontTx/>
              <a:buNone/>
            </a:pPr>
            <a:r>
              <a:rPr lang="en-US" altLang="en-US" sz="2400" dirty="0">
                <a:latin typeface="Arial" panose="020B0604020202020204" pitchFamily="34" charset="0"/>
              </a:rPr>
              <a:t>*Our goal is to continue dissemination to all of our programs</a:t>
            </a:r>
          </a:p>
        </p:txBody>
      </p:sp>
      <p:sp>
        <p:nvSpPr>
          <p:cNvPr id="2" name="Title 1">
            <a:extLst>
              <a:ext uri="{FF2B5EF4-FFF2-40B4-BE49-F238E27FC236}">
                <a16:creationId xmlns:a16="http://schemas.microsoft.com/office/drawing/2014/main" id="{9BF6A74D-16A0-44F9-88E5-CF9434331124}"/>
              </a:ext>
            </a:extLst>
          </p:cNvPr>
          <p:cNvSpPr>
            <a:spLocks noGrp="1"/>
          </p:cNvSpPr>
          <p:nvPr>
            <p:ph type="title"/>
          </p:nvPr>
        </p:nvSpPr>
        <p:spPr>
          <a:xfrm>
            <a:off x="266700" y="198437"/>
            <a:ext cx="7886700" cy="1325563"/>
          </a:xfrm>
        </p:spPr>
        <p:txBody>
          <a:bodyPr>
            <a:normAutofit/>
          </a:bodyPr>
          <a:lstStyle/>
          <a:p>
            <a:r>
              <a:rPr lang="en-US" sz="3600" dirty="0"/>
              <a:t>Countdown to Launch and Spread</a:t>
            </a:r>
          </a:p>
        </p:txBody>
      </p:sp>
    </p:spTree>
    <p:extLst>
      <p:ext uri="{BB962C8B-B14F-4D97-AF65-F5344CB8AC3E}">
        <p14:creationId xmlns:p14="http://schemas.microsoft.com/office/powerpoint/2010/main" val="11186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DB4AA36-59C4-462B-9FD4-A1514C533294}"/>
              </a:ext>
            </a:extLst>
          </p:cNvPr>
          <p:cNvSpPr>
            <a:spLocks noGrp="1"/>
          </p:cNvSpPr>
          <p:nvPr>
            <p:ph type="title"/>
          </p:nvPr>
        </p:nvSpPr>
        <p:spPr>
          <a:xfrm>
            <a:off x="304800" y="228600"/>
            <a:ext cx="6915150" cy="1115568"/>
          </a:xfrm>
        </p:spPr>
        <p:txBody>
          <a:bodyPr>
            <a:normAutofit/>
          </a:bodyPr>
          <a:lstStyle/>
          <a:p>
            <a:pPr eaLnBrk="1" hangingPunct="1"/>
            <a:r>
              <a:rPr lang="en-US" altLang="en-US" sz="3600" dirty="0">
                <a:latin typeface="Arial"/>
                <a:ea typeface="ＭＳ Ｐゴシック" panose="020B0600070205080204" pitchFamily="34" charset="-128"/>
              </a:rPr>
              <a:t>In the United States . . .</a:t>
            </a:r>
            <a:br>
              <a:rPr lang="en-US" altLang="en-US" sz="3600" b="1"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5123" name="Content Placeholder 2">
            <a:extLst>
              <a:ext uri="{FF2B5EF4-FFF2-40B4-BE49-F238E27FC236}">
                <a16:creationId xmlns:a16="http://schemas.microsoft.com/office/drawing/2014/main" id="{DF0E894D-74B6-43D2-95F8-5BD6283F5642}"/>
              </a:ext>
            </a:extLst>
          </p:cNvPr>
          <p:cNvSpPr>
            <a:spLocks noGrp="1"/>
          </p:cNvSpPr>
          <p:nvPr>
            <p:ph idx="1"/>
          </p:nvPr>
        </p:nvSpPr>
        <p:spPr>
          <a:xfrm>
            <a:off x="314960" y="1219200"/>
            <a:ext cx="8371840" cy="4876800"/>
          </a:xfrm>
        </p:spPr>
        <p:txBody>
          <a:bodyPr>
            <a:noAutofit/>
          </a:bodyPr>
          <a:lstStyle/>
          <a:p>
            <a:pPr eaLnBrk="1" hangingPunct="1"/>
            <a:endParaRPr lang="en-US" altLang="en-US" sz="2000" dirty="0">
              <a:ea typeface="ＭＳ Ｐゴシック" panose="020B0600070205080204" pitchFamily="34" charset="-128"/>
            </a:endParaRPr>
          </a:p>
          <a:p>
            <a:pPr>
              <a:spcBef>
                <a:spcPts val="0"/>
              </a:spcBef>
            </a:pPr>
            <a:r>
              <a:rPr lang="en-US" altLang="en-US" sz="2400" dirty="0">
                <a:ea typeface="ＭＳ Ｐゴシック" panose="020B0600070205080204" pitchFamily="34" charset="-128"/>
              </a:rPr>
              <a:t>14 to 17 percent of children have a developmental or behavioral delay or disability. </a:t>
            </a:r>
          </a:p>
          <a:p>
            <a:pPr>
              <a:spcBef>
                <a:spcPts val="0"/>
              </a:spcBef>
            </a:pPr>
            <a:endParaRPr lang="en-US" altLang="en-US" sz="2400" dirty="0">
              <a:ea typeface="ＭＳ Ｐゴシック" panose="020B0600070205080204" pitchFamily="34" charset="-128"/>
            </a:endParaRPr>
          </a:p>
          <a:p>
            <a:pPr>
              <a:spcBef>
                <a:spcPts val="0"/>
              </a:spcBef>
            </a:pPr>
            <a:r>
              <a:rPr lang="en-US" altLang="en-US" sz="2400" dirty="0">
                <a:ea typeface="ＭＳ Ｐゴシック" panose="020B0600070205080204" pitchFamily="34" charset="-128"/>
              </a:rPr>
              <a:t>Fewer than half of these children are identified before starting school.</a:t>
            </a:r>
          </a:p>
          <a:p>
            <a:pPr marL="0" indent="0">
              <a:spcBef>
                <a:spcPts val="0"/>
              </a:spcBef>
              <a:buNone/>
            </a:pPr>
            <a:endParaRPr lang="en-US" altLang="en-US" sz="2400" dirty="0">
              <a:ea typeface="ＭＳ Ｐゴシック" panose="020B0600070205080204" pitchFamily="34" charset="-128"/>
            </a:endParaRPr>
          </a:p>
          <a:p>
            <a:pPr>
              <a:spcBef>
                <a:spcPts val="0"/>
              </a:spcBef>
            </a:pPr>
            <a:r>
              <a:rPr lang="en-US" altLang="en-US" sz="2400" dirty="0">
                <a:ea typeface="ＭＳ Ｐゴシック" panose="020B0600070205080204" pitchFamily="34" charset="-128"/>
              </a:rPr>
              <a:t>Nationally, only 10 percent of children with delays receive early intervention services.</a:t>
            </a:r>
          </a:p>
          <a:p>
            <a:pPr>
              <a:spcBef>
                <a:spcPts val="0"/>
              </a:spcBef>
            </a:pPr>
            <a:endParaRPr lang="en-US" altLang="en-US" sz="2400" dirty="0">
              <a:ea typeface="ＭＳ Ｐゴシック" panose="020B0600070205080204" pitchFamily="34" charset="-128"/>
            </a:endParaRPr>
          </a:p>
          <a:p>
            <a:pPr>
              <a:spcBef>
                <a:spcPts val="0"/>
              </a:spcBef>
            </a:pPr>
            <a:r>
              <a:rPr lang="en-US" altLang="en-US" sz="2400" dirty="0">
                <a:ea typeface="ＭＳ Ｐゴシック" panose="020B0600070205080204" pitchFamily="34" charset="-128"/>
              </a:rPr>
              <a:t>In California, only 14 percent of children birth to age 5 receive standardized developmental screening.</a:t>
            </a:r>
          </a:p>
        </p:txBody>
      </p:sp>
    </p:spTree>
    <p:extLst>
      <p:ext uri="{BB962C8B-B14F-4D97-AF65-F5344CB8AC3E}">
        <p14:creationId xmlns:p14="http://schemas.microsoft.com/office/powerpoint/2010/main" val="12635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F33D-480C-4A89-8DFF-CC6DE9439344}"/>
              </a:ext>
            </a:extLst>
          </p:cNvPr>
          <p:cNvSpPr>
            <a:spLocks noGrp="1"/>
          </p:cNvSpPr>
          <p:nvPr>
            <p:ph type="title"/>
          </p:nvPr>
        </p:nvSpPr>
        <p:spPr>
          <a:xfrm>
            <a:off x="266700" y="174626"/>
            <a:ext cx="7886700" cy="1325563"/>
          </a:xfrm>
        </p:spPr>
        <p:txBody>
          <a:bodyPr>
            <a:normAutofit/>
          </a:bodyPr>
          <a:lstStyle/>
          <a:p>
            <a:r>
              <a:rPr lang="en-US" sz="3600" dirty="0"/>
              <a:t>One family’s story . . .</a:t>
            </a:r>
          </a:p>
        </p:txBody>
      </p:sp>
      <p:sp>
        <p:nvSpPr>
          <p:cNvPr id="4" name="Content Placeholder 3">
            <a:extLst>
              <a:ext uri="{FF2B5EF4-FFF2-40B4-BE49-F238E27FC236}">
                <a16:creationId xmlns:a16="http://schemas.microsoft.com/office/drawing/2014/main" id="{4118A2D6-87CF-4BAA-8BAB-23EA867FEB3B}"/>
              </a:ext>
            </a:extLst>
          </p:cNvPr>
          <p:cNvSpPr>
            <a:spLocks noGrp="1"/>
          </p:cNvSpPr>
          <p:nvPr>
            <p:ph idx="1"/>
          </p:nvPr>
        </p:nvSpPr>
        <p:spPr>
          <a:xfrm>
            <a:off x="266700" y="1352550"/>
            <a:ext cx="8572500" cy="4819650"/>
          </a:xfrm>
        </p:spPr>
        <p:txBody>
          <a:bodyPr>
            <a:noAutofit/>
          </a:bodyPr>
          <a:lstStyle/>
          <a:p>
            <a:pPr marL="0" indent="0">
              <a:buNone/>
            </a:pPr>
            <a:r>
              <a:rPr lang="en-US" sz="2000" dirty="0"/>
              <a:t>“Carla’s” home-based educator asked her mother to complete the ASQ-3 and M-CHAT-R at intake. Carla was 18 months old at the time. There were red flags for autism and concern for language delay. Carla was referred to the Early Start program at her local regional center.  </a:t>
            </a:r>
          </a:p>
          <a:p>
            <a:pPr marL="0" indent="0">
              <a:buNone/>
            </a:pPr>
            <a:endParaRPr lang="en-US" sz="2000" dirty="0"/>
          </a:p>
          <a:p>
            <a:pPr marL="0" indent="0">
              <a:buNone/>
            </a:pPr>
            <a:r>
              <a:rPr lang="en-US" sz="2000" dirty="0"/>
              <a:t>Carla had a full evaluation. The speech-language pathologist found that she had a language and communication delay; the other domains of development were in the typical range. Carla started services twice-weekly in the home. The speech therapist worked directly with Carla, while Carla’s mother participated in the “It Takes Two to Talk” group, where she learned strategies to support Carla’s communication efforts.</a:t>
            </a:r>
          </a:p>
          <a:p>
            <a:pPr marL="0" indent="0">
              <a:buNone/>
            </a:pPr>
            <a:endParaRPr lang="en-US" sz="2000" dirty="0"/>
          </a:p>
          <a:p>
            <a:pPr marL="0" indent="0">
              <a:buNone/>
            </a:pPr>
            <a:r>
              <a:rPr lang="en-US" sz="2000" dirty="0"/>
              <a:t>By the time she turned 3, Carla’s language and communication skills were age-appropriate.  Her early intervention team helped link her to a Head Start preschool, where she is thriving.</a:t>
            </a:r>
          </a:p>
        </p:txBody>
      </p:sp>
    </p:spTree>
    <p:extLst>
      <p:ext uri="{BB962C8B-B14F-4D97-AF65-F5344CB8AC3E}">
        <p14:creationId xmlns:p14="http://schemas.microsoft.com/office/powerpoint/2010/main" val="2799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305C-996C-45E4-9EBC-598919E85BC9}"/>
              </a:ext>
            </a:extLst>
          </p:cNvPr>
          <p:cNvSpPr>
            <a:spLocks noGrp="1"/>
          </p:cNvSpPr>
          <p:nvPr>
            <p:ph type="title"/>
          </p:nvPr>
        </p:nvSpPr>
        <p:spPr>
          <a:xfrm>
            <a:off x="266700" y="207963"/>
            <a:ext cx="7886700" cy="1325563"/>
          </a:xfrm>
        </p:spPr>
        <p:txBody>
          <a:bodyPr>
            <a:normAutofit/>
          </a:bodyPr>
          <a:lstStyle/>
          <a:p>
            <a:r>
              <a:rPr lang="en-US" sz="3600" dirty="0"/>
              <a:t>Early Intervention Leads to Positive Outcomes</a:t>
            </a:r>
          </a:p>
        </p:txBody>
      </p:sp>
      <p:sp>
        <p:nvSpPr>
          <p:cNvPr id="4" name="Content Placeholder 3">
            <a:extLst>
              <a:ext uri="{FF2B5EF4-FFF2-40B4-BE49-F238E27FC236}">
                <a16:creationId xmlns:a16="http://schemas.microsoft.com/office/drawing/2014/main" id="{886E833B-B085-45B6-8428-6CE25B986D65}"/>
              </a:ext>
            </a:extLst>
          </p:cNvPr>
          <p:cNvSpPr>
            <a:spLocks noGrp="1"/>
          </p:cNvSpPr>
          <p:nvPr>
            <p:ph idx="1"/>
          </p:nvPr>
        </p:nvSpPr>
        <p:spPr>
          <a:xfrm>
            <a:off x="266700" y="1668462"/>
            <a:ext cx="8496300" cy="4351338"/>
          </a:xfrm>
        </p:spPr>
        <p:txBody>
          <a:bodyPr>
            <a:normAutofit fontScale="92500" lnSpcReduction="20000"/>
          </a:bodyPr>
          <a:lstStyle/>
          <a:p>
            <a:r>
              <a:rPr lang="en-US" dirty="0"/>
              <a:t>Children birth to age 3 with delays can receive early intervention services such as . . .</a:t>
            </a:r>
          </a:p>
          <a:p>
            <a:pPr lvl="1"/>
            <a:r>
              <a:rPr lang="en-US" dirty="0"/>
              <a:t>Speech and language therapy to help with communication</a:t>
            </a:r>
          </a:p>
          <a:p>
            <a:pPr lvl="1"/>
            <a:r>
              <a:rPr lang="en-US" dirty="0"/>
              <a:t>Occupational or physical therapy to help with walking, picking up small objects or feeding independently </a:t>
            </a:r>
          </a:p>
          <a:p>
            <a:pPr lvl="1"/>
            <a:r>
              <a:rPr lang="en-US" dirty="0"/>
              <a:t>Behavioral or mental health services to help with socializing, self-regulation, bonding and attachment with caregivers</a:t>
            </a:r>
          </a:p>
          <a:p>
            <a:r>
              <a:rPr lang="en-US" dirty="0"/>
              <a:t>Many children who received early intervention (EI) services no longer need special help by the time they reach preschool or kindergarten.</a:t>
            </a:r>
          </a:p>
          <a:p>
            <a:r>
              <a:rPr lang="en-US" dirty="0"/>
              <a:t>For those who do continue to have special needs, EI helps children get access to special education services in preschool and kindergarten. </a:t>
            </a:r>
          </a:p>
          <a:p>
            <a:pPr lvl="1"/>
            <a:endParaRPr lang="en-US" dirty="0"/>
          </a:p>
        </p:txBody>
      </p:sp>
    </p:spTree>
    <p:extLst>
      <p:ext uri="{BB962C8B-B14F-4D97-AF65-F5344CB8AC3E}">
        <p14:creationId xmlns:p14="http://schemas.microsoft.com/office/powerpoint/2010/main" val="346736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CA60180-0D79-4830-BC87-4F9F1FCBD0DC}"/>
              </a:ext>
            </a:extLst>
          </p:cNvPr>
          <p:cNvSpPr>
            <a:spLocks noGrp="1"/>
          </p:cNvSpPr>
          <p:nvPr>
            <p:ph type="title"/>
          </p:nvPr>
        </p:nvSpPr>
        <p:spPr>
          <a:xfrm>
            <a:off x="266700" y="202287"/>
            <a:ext cx="7886700" cy="1325563"/>
          </a:xfrm>
        </p:spPr>
        <p:txBody>
          <a:bodyPr>
            <a:normAutofit/>
          </a:bodyPr>
          <a:lstStyle/>
          <a:p>
            <a:pPr eaLnBrk="1" hangingPunct="1">
              <a:defRPr/>
            </a:pPr>
            <a:r>
              <a:rPr lang="en-US" sz="3600" dirty="0"/>
              <a:t>[add name of your agency’s screening program]</a:t>
            </a:r>
          </a:p>
        </p:txBody>
      </p:sp>
      <p:sp>
        <p:nvSpPr>
          <p:cNvPr id="3" name="Content Placeholder 2">
            <a:extLst>
              <a:ext uri="{FF2B5EF4-FFF2-40B4-BE49-F238E27FC236}">
                <a16:creationId xmlns:a16="http://schemas.microsoft.com/office/drawing/2014/main" id="{209BC6A5-A8AE-4353-958F-422F9AE3230E}"/>
              </a:ext>
            </a:extLst>
          </p:cNvPr>
          <p:cNvSpPr>
            <a:spLocks noGrp="1"/>
          </p:cNvSpPr>
          <p:nvPr>
            <p:ph idx="1"/>
          </p:nvPr>
        </p:nvSpPr>
        <p:spPr/>
        <p:txBody>
          <a:bodyPr/>
          <a:lstStyle/>
          <a:p>
            <a:r>
              <a:rPr lang="en-US" dirty="0">
                <a:solidFill>
                  <a:schemeClr val="bg1"/>
                </a:solidFill>
              </a:rPr>
              <a:t>Developmental Screening Initiative</a:t>
            </a:r>
          </a:p>
        </p:txBody>
      </p:sp>
      <p:sp>
        <p:nvSpPr>
          <p:cNvPr id="7171" name="Rectangle 1">
            <a:extLst>
              <a:ext uri="{FF2B5EF4-FFF2-40B4-BE49-F238E27FC236}">
                <a16:creationId xmlns:a16="http://schemas.microsoft.com/office/drawing/2014/main" id="{8EB3028C-5265-41BB-94DF-BDC5C54E2E1C}"/>
              </a:ext>
            </a:extLst>
          </p:cNvPr>
          <p:cNvSpPr>
            <a:spLocks noChangeArrowheads="1"/>
          </p:cNvSpPr>
          <p:nvPr/>
        </p:nvSpPr>
        <p:spPr bwMode="auto">
          <a:xfrm>
            <a:off x="266700" y="1645146"/>
            <a:ext cx="6553200" cy="3231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endParaRPr lang="en-US" altLang="en-US" sz="1800" dirty="0">
              <a:latin typeface="Arial" panose="020B0604020202020204" pitchFamily="34" charset="0"/>
            </a:endParaRPr>
          </a:p>
          <a:p>
            <a:pPr algn="l" eaLnBrk="1" hangingPunct="1">
              <a:spcBef>
                <a:spcPct val="0"/>
              </a:spcBef>
            </a:pPr>
            <a:r>
              <a:rPr lang="en-US" altLang="en-US" sz="2800" dirty="0">
                <a:latin typeface="Arial" panose="020B0604020202020204" pitchFamily="34" charset="0"/>
              </a:rPr>
              <a:t>Our agency is launching an initiative to increase our rates of developmental screening.</a:t>
            </a:r>
          </a:p>
          <a:p>
            <a:pPr marL="0" indent="0" eaLnBrk="1" hangingPunct="1">
              <a:spcBef>
                <a:spcPct val="0"/>
              </a:spcBef>
              <a:buNone/>
            </a:pPr>
            <a:endParaRPr lang="en-US" altLang="en-US" sz="2800" dirty="0">
              <a:latin typeface="Arial" panose="020B0604020202020204" pitchFamily="34" charset="0"/>
            </a:endParaRPr>
          </a:p>
          <a:p>
            <a:pPr algn="l" eaLnBrk="1" hangingPunct="1">
              <a:spcBef>
                <a:spcPct val="0"/>
              </a:spcBef>
            </a:pPr>
            <a:r>
              <a:rPr lang="en-US" altLang="en-US" sz="2800" dirty="0">
                <a:latin typeface="Arial" panose="020B0604020202020204" pitchFamily="34" charset="0"/>
              </a:rPr>
              <a:t>You are all part of this important effort.</a:t>
            </a:r>
          </a:p>
          <a:p>
            <a:pPr algn="l" eaLnBrk="1" hangingPunct="1">
              <a:spcBef>
                <a:spcPct val="0"/>
              </a:spcBef>
              <a:buFontTx/>
              <a:buNone/>
            </a:pPr>
            <a:endParaRPr lang="en-US" altLang="en-US" sz="2800" dirty="0">
              <a:latin typeface="Arial" panose="020B0604020202020204" pitchFamily="34" charset="0"/>
            </a:endParaRPr>
          </a:p>
          <a:p>
            <a:pPr lvl="1" eaLnBrk="1" hangingPunct="1">
              <a:spcBef>
                <a:spcPct val="0"/>
              </a:spcBef>
              <a:buFont typeface="Arial" panose="020B0604020202020204" pitchFamily="34" charset="0"/>
              <a:buChar char="•"/>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53347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FC670C-44C5-42EA-9A37-46176EEE0CED}"/>
              </a:ext>
            </a:extLst>
          </p:cNvPr>
          <p:cNvSpPr>
            <a:spLocks noGrp="1"/>
          </p:cNvSpPr>
          <p:nvPr>
            <p:ph type="title"/>
          </p:nvPr>
        </p:nvSpPr>
        <p:spPr>
          <a:xfrm>
            <a:off x="304800" y="228600"/>
            <a:ext cx="8763000" cy="1676400"/>
          </a:xfrm>
        </p:spPr>
        <p:txBody>
          <a:bodyPr>
            <a:noAutofit/>
          </a:bodyPr>
          <a:lstStyle/>
          <a:p>
            <a:r>
              <a:rPr lang="en-US" altLang="en-US" sz="3600" dirty="0">
                <a:ea typeface="ＭＳ Ｐゴシック" panose="020B0600070205080204" pitchFamily="34" charset="-128"/>
              </a:rPr>
              <a:t>Why [insert name of your agency]?</a:t>
            </a:r>
            <a:br>
              <a:rPr lang="en-US" altLang="en-US" sz="3600" dirty="0">
                <a:ea typeface="ＭＳ Ｐゴシック" panose="020B0600070205080204" pitchFamily="34" charset="-128"/>
              </a:rPr>
            </a:br>
            <a:br>
              <a:rPr lang="en-US" altLang="en-US" sz="3600" dirty="0">
                <a:ea typeface="ＭＳ Ｐゴシック" panose="020B0600070205080204" pitchFamily="34" charset="-128"/>
              </a:rPr>
            </a:br>
            <a:r>
              <a:rPr lang="en-US" altLang="en-US" sz="3600" dirty="0">
                <a:ea typeface="ＭＳ Ｐゴシック" panose="020B0600070205080204" pitchFamily="34" charset="-128"/>
              </a:rPr>
              <a:t>Quality of Care</a:t>
            </a:r>
          </a:p>
        </p:txBody>
      </p:sp>
      <p:sp>
        <p:nvSpPr>
          <p:cNvPr id="10243" name="Content Placeholder 2">
            <a:extLst>
              <a:ext uri="{FF2B5EF4-FFF2-40B4-BE49-F238E27FC236}">
                <a16:creationId xmlns:a16="http://schemas.microsoft.com/office/drawing/2014/main" id="{8CAAEF81-5675-4E8B-8886-6491CB9EEDB2}"/>
              </a:ext>
            </a:extLst>
          </p:cNvPr>
          <p:cNvSpPr>
            <a:spLocks noGrp="1"/>
          </p:cNvSpPr>
          <p:nvPr>
            <p:ph idx="1"/>
          </p:nvPr>
        </p:nvSpPr>
        <p:spPr>
          <a:xfrm>
            <a:off x="439882" y="2434575"/>
            <a:ext cx="8289636" cy="2899425"/>
          </a:xfrm>
        </p:spPr>
        <p:txBody>
          <a:bodyPr/>
          <a:lstStyle/>
          <a:p>
            <a:pPr marL="0" indent="0" algn="ctr">
              <a:buNone/>
            </a:pPr>
            <a:r>
              <a:rPr lang="en-US" altLang="en-US" dirty="0">
                <a:ea typeface="ＭＳ Ｐゴシック" panose="020B0600070205080204" pitchFamily="34" charset="-128"/>
              </a:rPr>
              <a:t>“Our mission is [insert agency mission here].</a:t>
            </a:r>
          </a:p>
        </p:txBody>
      </p:sp>
    </p:spTree>
    <p:extLst>
      <p:ext uri="{BB962C8B-B14F-4D97-AF65-F5344CB8AC3E}">
        <p14:creationId xmlns:p14="http://schemas.microsoft.com/office/powerpoint/2010/main" val="14202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E2B8EB-141B-4AD0-A191-0904D61C1F9B}"/>
              </a:ext>
            </a:extLst>
          </p:cNvPr>
          <p:cNvSpPr>
            <a:spLocks noGrp="1"/>
          </p:cNvSpPr>
          <p:nvPr>
            <p:ph type="title"/>
          </p:nvPr>
        </p:nvSpPr>
        <p:spPr>
          <a:xfrm>
            <a:off x="304800" y="228600"/>
            <a:ext cx="6858000" cy="1143000"/>
          </a:xfrm>
        </p:spPr>
        <p:txBody>
          <a:bodyPr>
            <a:normAutofit/>
          </a:bodyPr>
          <a:lstStyle/>
          <a:p>
            <a:pPr eaLnBrk="1" hangingPunct="1"/>
            <a:r>
              <a:rPr lang="en-US" altLang="en-US" sz="3600" dirty="0">
                <a:ea typeface="ＭＳ Ｐゴシック" panose="020B0600070205080204" pitchFamily="34" charset="-128"/>
              </a:rPr>
              <a:t>[insert name of your agency] Challenges</a:t>
            </a:r>
          </a:p>
        </p:txBody>
      </p:sp>
      <p:sp>
        <p:nvSpPr>
          <p:cNvPr id="11267" name="Content Placeholder 2">
            <a:extLst>
              <a:ext uri="{FF2B5EF4-FFF2-40B4-BE49-F238E27FC236}">
                <a16:creationId xmlns:a16="http://schemas.microsoft.com/office/drawing/2014/main" id="{33A6E54D-0612-4EBB-8D72-67E42007AFCF}"/>
              </a:ext>
            </a:extLst>
          </p:cNvPr>
          <p:cNvSpPr>
            <a:spLocks noGrp="1"/>
          </p:cNvSpPr>
          <p:nvPr>
            <p:ph idx="1"/>
          </p:nvPr>
        </p:nvSpPr>
        <p:spPr>
          <a:xfrm>
            <a:off x="304800" y="1447800"/>
            <a:ext cx="8153400" cy="4572000"/>
          </a:xfrm>
        </p:spPr>
        <p:txBody>
          <a:bodyPr>
            <a:normAutofit/>
          </a:bodyPr>
          <a:lstStyle/>
          <a:p>
            <a:pPr eaLnBrk="1" hangingPunct="1"/>
            <a:r>
              <a:rPr lang="en-US" altLang="en-US" dirty="0">
                <a:ea typeface="ＭＳ Ｐゴシック" panose="020B0600070205080204" pitchFamily="34" charset="-128"/>
              </a:rPr>
              <a:t>xx clients birth to age 5 are seen each year.</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 xx (xx%) are identified with:</a:t>
            </a:r>
          </a:p>
          <a:p>
            <a:pPr lvl="1" eaLnBrk="1" hangingPunct="1">
              <a:buFont typeface="Arial" panose="020B0604020202020204" pitchFamily="34" charset="0"/>
              <a:buChar char="•"/>
            </a:pPr>
            <a:r>
              <a:rPr lang="en-US" altLang="en-US" dirty="0">
                <a:ea typeface="ＭＳ Ｐゴシック" panose="020B0600070205080204" pitchFamily="34" charset="-128"/>
              </a:rPr>
              <a:t> development delays</a:t>
            </a:r>
          </a:p>
          <a:p>
            <a:pPr lvl="1" eaLnBrk="1" hangingPunct="1">
              <a:buFont typeface="Arial" panose="020B0604020202020204" pitchFamily="34" charset="0"/>
              <a:buChar char="•"/>
            </a:pPr>
            <a:r>
              <a:rPr lang="en-US" altLang="en-US" dirty="0">
                <a:ea typeface="ＭＳ Ｐゴシック" panose="020B0600070205080204" pitchFamily="34" charset="-128"/>
              </a:rPr>
              <a:t> speech problems</a:t>
            </a:r>
          </a:p>
          <a:p>
            <a:pPr lvl="1" eaLnBrk="1" hangingPunct="1">
              <a:buFont typeface="Arial" panose="020B0604020202020204" pitchFamily="34" charset="0"/>
              <a:buChar char="•"/>
            </a:pPr>
            <a:r>
              <a:rPr lang="en-US" altLang="en-US" dirty="0">
                <a:ea typeface="ＭＳ Ｐゴシック" panose="020B0600070205080204" pitchFamily="34" charset="-128"/>
              </a:rPr>
              <a:t> autism spectrum disorders</a:t>
            </a:r>
          </a:p>
          <a:p>
            <a:pPr lvl="1" eaLnBrk="1" hangingPunct="1">
              <a:buFont typeface="Arial" panose="020B0604020202020204" pitchFamily="34" charset="0"/>
              <a:buChar char="•"/>
            </a:pPr>
            <a:r>
              <a:rPr lang="en-US" altLang="en-US" dirty="0">
                <a:ea typeface="ＭＳ Ｐゴシック" panose="020B0600070205080204" pitchFamily="34" charset="-128"/>
              </a:rPr>
              <a:t> intellectual disabilities</a:t>
            </a:r>
          </a:p>
          <a:p>
            <a:pPr marL="457200" lvl="1" indent="0" eaLnBrk="1" hangingPunct="1">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We are missing xx children with delays who could benefit from early intervention.</a:t>
            </a:r>
          </a:p>
          <a:p>
            <a:pPr lvl="1" eaLnBrk="1" hangingPunct="1">
              <a:buFont typeface="Arial" panose="020B0604020202020204" pitchFamily="34" charset="0"/>
              <a:buChar cha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61417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4BF610-0E93-4909-AE99-C64F048DF054}"/>
              </a:ext>
            </a:extLst>
          </p:cNvPr>
          <p:cNvSpPr>
            <a:spLocks noGrp="1"/>
          </p:cNvSpPr>
          <p:nvPr>
            <p:ph type="title"/>
          </p:nvPr>
        </p:nvSpPr>
        <p:spPr>
          <a:xfrm>
            <a:off x="274320" y="173037"/>
            <a:ext cx="6858000" cy="1143000"/>
          </a:xfrm>
        </p:spPr>
        <p:txBody>
          <a:bodyPr>
            <a:normAutofit/>
          </a:bodyPr>
          <a:lstStyle/>
          <a:p>
            <a:r>
              <a:rPr lang="en-US" altLang="en-US" sz="3600" dirty="0">
                <a:ea typeface="ＭＳ Ｐゴシック" panose="020B0600070205080204" pitchFamily="34" charset="-128"/>
              </a:rPr>
              <a:t>[name of your clinic] Commitment:</a:t>
            </a:r>
          </a:p>
        </p:txBody>
      </p:sp>
      <p:sp>
        <p:nvSpPr>
          <p:cNvPr id="12291" name="Content Placeholder 2">
            <a:extLst>
              <a:ext uri="{FF2B5EF4-FFF2-40B4-BE49-F238E27FC236}">
                <a16:creationId xmlns:a16="http://schemas.microsoft.com/office/drawing/2014/main" id="{210AC7D3-A044-417D-B9C1-4880AEB4DFD8}"/>
              </a:ext>
            </a:extLst>
          </p:cNvPr>
          <p:cNvSpPr>
            <a:spLocks noGrp="1"/>
          </p:cNvSpPr>
          <p:nvPr>
            <p:ph idx="1"/>
          </p:nvPr>
        </p:nvSpPr>
        <p:spPr>
          <a:xfrm>
            <a:off x="304800" y="1417637"/>
            <a:ext cx="8458200" cy="4525963"/>
          </a:xfrm>
        </p:spPr>
        <p:txBody>
          <a:bodyPr>
            <a:normAutofit fontScale="92500" lnSpcReduction="10000"/>
          </a:bodyPr>
          <a:lstStyle/>
          <a:p>
            <a:pPr marL="0" indent="0">
              <a:buNone/>
            </a:pPr>
            <a:r>
              <a:rPr lang="en-US" altLang="en-US" dirty="0">
                <a:ea typeface="ＭＳ Ｐゴシック" panose="020B0600070205080204" pitchFamily="34" charset="-128"/>
              </a:rPr>
              <a:t>We plan to address this significant under-identification of children with autism and other developmental delays.</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Our goals:</a:t>
            </a:r>
          </a:p>
          <a:p>
            <a:r>
              <a:rPr lang="en-US" altLang="en-US" dirty="0">
                <a:ea typeface="ＭＳ Ｐゴシック" panose="020B0600070205080204" pitchFamily="34" charset="-128"/>
              </a:rPr>
              <a:t>Give staff members the tools to have developmental conversations with parents and caregivers.</a:t>
            </a:r>
          </a:p>
          <a:p>
            <a:r>
              <a:rPr lang="en-US" altLang="en-US" dirty="0">
                <a:ea typeface="ＭＳ Ｐゴシック" panose="020B0600070205080204" pitchFamily="34" charset="-128"/>
              </a:rPr>
              <a:t>Promote early identification of developmental disorders.</a:t>
            </a:r>
          </a:p>
          <a:p>
            <a:r>
              <a:rPr lang="en-US" altLang="en-US" dirty="0">
                <a:ea typeface="ＭＳ Ｐゴシック" panose="020B0600070205080204" pitchFamily="34" charset="-128"/>
              </a:rPr>
              <a:t>Improve linkages to services in community.</a:t>
            </a:r>
          </a:p>
          <a:p>
            <a:pPr eaLnBrk="1" hangingPunct="1">
              <a:lnSpc>
                <a:spcPct val="80000"/>
              </a:lnSpc>
            </a:pPr>
            <a:r>
              <a:rPr lang="en-US" altLang="en-US" dirty="0">
                <a:ea typeface="ＭＳ Ｐゴシック" panose="020B0600070205080204" pitchFamily="34" charset="-128"/>
              </a:rPr>
              <a:t>Ensure screenings are championed by all staff members.</a:t>
            </a:r>
          </a:p>
          <a:p>
            <a:pPr eaLnBrk="1" hangingPunct="1">
              <a:lnSpc>
                <a:spcPct val="80000"/>
              </a:lnSpc>
              <a:buFontTx/>
              <a:buNone/>
            </a:pPr>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3062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2" ma:contentTypeDescription="Create a new document." ma:contentTypeScope="" ma:versionID="ecd063084031e1a44fd35238f9e062a8">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bc7dc54fdf6ad972026faf743e5a931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278C2-3470-4C0C-BF5D-3B47A45E502D}">
  <ds:schemaRefs>
    <ds:schemaRef ds:uri="http://schemas.microsoft.com/sharepoint/v3/contenttype/forms"/>
  </ds:schemaRefs>
</ds:datastoreItem>
</file>

<file path=customXml/itemProps2.xml><?xml version="1.0" encoding="utf-8"?>
<ds:datastoreItem xmlns:ds="http://schemas.openxmlformats.org/officeDocument/2006/customXml" ds:itemID="{EA3A9E07-AB8B-4408-82CA-B88A2B2FBD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DF4DB0-0A5A-4A25-8F3F-D1A657F0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1095</TotalTime>
  <Words>2434</Words>
  <Application>Microsoft Office PowerPoint</Application>
  <PresentationFormat>On-screen Show (4:3)</PresentationFormat>
  <Paragraphs>218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Developmental screening overview</vt:lpstr>
      <vt:lpstr>PowerPoint Presentation</vt:lpstr>
      <vt:lpstr>In the United States . . . </vt:lpstr>
      <vt:lpstr>One family’s story . . .</vt:lpstr>
      <vt:lpstr>Early Intervention Leads to Positive Outcomes</vt:lpstr>
      <vt:lpstr>[add name of your agency’s screening program]</vt:lpstr>
      <vt:lpstr>Why [insert name of your agency]?  Quality of Care</vt:lpstr>
      <vt:lpstr>[insert name of your agency] Challenges</vt:lpstr>
      <vt:lpstr>[name of your clinic] Commitment:</vt:lpstr>
      <vt:lpstr>[insert name of your agency]:  Current Practices </vt:lpstr>
      <vt:lpstr>American Academy of Pediatrics Model</vt:lpstr>
      <vt:lpstr>Developmental Monitoring  </vt:lpstr>
      <vt:lpstr>Developmental Screenings </vt:lpstr>
      <vt:lpstr>Why Screen?</vt:lpstr>
      <vt:lpstr>Why Screen?</vt:lpstr>
      <vt:lpstr>[Insert name of your agency] Standardized Screening Measures</vt:lpstr>
      <vt:lpstr>It Takes a Whole Team!</vt:lpstr>
      <vt:lpstr>Workflow:  Roles of Care Team Members</vt:lpstr>
      <vt:lpstr>Workflow:  Roles of Care Team Members</vt:lpstr>
      <vt:lpstr>Next Steps: Training</vt:lpstr>
      <vt:lpstr>Countdown to Launch and Spread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Marian</dc:creator>
  <cp:lastModifiedBy>Ann Isbell</cp:lastModifiedBy>
  <cp:revision>128</cp:revision>
  <dcterms:created xsi:type="dcterms:W3CDTF">2019-08-07T01:30:08Z</dcterms:created>
  <dcterms:modified xsi:type="dcterms:W3CDTF">2021-02-12T23:27:55Z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ies>
</file>